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5"/>
  </p:notesMasterIdLst>
  <p:sldIdLst>
    <p:sldId id="264" r:id="rId3"/>
    <p:sldId id="629" r:id="rId4"/>
    <p:sldId id="609" r:id="rId5"/>
    <p:sldId id="630" r:id="rId6"/>
    <p:sldId id="631" r:id="rId7"/>
    <p:sldId id="632" r:id="rId8"/>
    <p:sldId id="633" r:id="rId9"/>
    <p:sldId id="635" r:id="rId10"/>
    <p:sldId id="257" r:id="rId11"/>
    <p:sldId id="636" r:id="rId12"/>
    <p:sldId id="634" r:id="rId13"/>
    <p:sldId id="263" r:id="rId14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2DC7C-6805-40B0-AC23-3068D57159A2}" v="11" dt="2021-04-22T09:18:37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tu Eensaar" userId="b01f69d135af6d1b" providerId="LiveId" clId="{6DF2DC7C-6805-40B0-AC23-3068D57159A2}"/>
    <pc:docChg chg="undo custSel addSld delSld modSld sldOrd modNotesMaster">
      <pc:chgData name="Kertu Eensaar" userId="b01f69d135af6d1b" providerId="LiveId" clId="{6DF2DC7C-6805-40B0-AC23-3068D57159A2}" dt="2021-04-26T11:08:36.127" v="881" actId="2696"/>
      <pc:docMkLst>
        <pc:docMk/>
      </pc:docMkLst>
      <pc:sldChg chg="del mod modShow">
        <pc:chgData name="Kertu Eensaar" userId="b01f69d135af6d1b" providerId="LiveId" clId="{6DF2DC7C-6805-40B0-AC23-3068D57159A2}" dt="2021-04-26T11:08:36.127" v="881" actId="2696"/>
        <pc:sldMkLst>
          <pc:docMk/>
          <pc:sldMk cId="0" sldId="258"/>
        </pc:sldMkLst>
      </pc:sldChg>
      <pc:sldChg chg="modSp mod modNotes">
        <pc:chgData name="Kertu Eensaar" userId="b01f69d135af6d1b" providerId="LiveId" clId="{6DF2DC7C-6805-40B0-AC23-3068D57159A2}" dt="2021-04-22T09:17:40.598" v="800"/>
        <pc:sldMkLst>
          <pc:docMk/>
          <pc:sldMk cId="2605171516" sldId="264"/>
        </pc:sldMkLst>
        <pc:spChg chg="mod">
          <ac:chgData name="Kertu Eensaar" userId="b01f69d135af6d1b" providerId="LiveId" clId="{6DF2DC7C-6805-40B0-AC23-3068D57159A2}" dt="2021-04-20T13:23:54.681" v="592" actId="20577"/>
          <ac:spMkLst>
            <pc:docMk/>
            <pc:sldMk cId="2605171516" sldId="264"/>
            <ac:spMk id="23" creationId="{4912F338-A80E-49AB-BDC3-6C6A8B3F1B1C}"/>
          </ac:spMkLst>
        </pc:spChg>
        <pc:picChg chg="mod">
          <ac:chgData name="Kertu Eensaar" userId="b01f69d135af6d1b" providerId="LiveId" clId="{6DF2DC7C-6805-40B0-AC23-3068D57159A2}" dt="2021-04-20T13:23:27.869" v="568" actId="1076"/>
          <ac:picMkLst>
            <pc:docMk/>
            <pc:sldMk cId="2605171516" sldId="264"/>
            <ac:picMk id="8" creationId="{3447511A-AC4F-4AAC-967E-325FA8830A18}"/>
          </ac:picMkLst>
        </pc:picChg>
        <pc:picChg chg="mod">
          <ac:chgData name="Kertu Eensaar" userId="b01f69d135af6d1b" providerId="LiveId" clId="{6DF2DC7C-6805-40B0-AC23-3068D57159A2}" dt="2021-04-20T13:23:33.677" v="571" actId="1076"/>
          <ac:picMkLst>
            <pc:docMk/>
            <pc:sldMk cId="2605171516" sldId="264"/>
            <ac:picMk id="28" creationId="{D102F45F-6E2C-4BD2-8776-B3C938F7C2B3}"/>
          </ac:picMkLst>
        </pc:picChg>
        <pc:picChg chg="mod">
          <ac:chgData name="Kertu Eensaar" userId="b01f69d135af6d1b" providerId="LiveId" clId="{6DF2DC7C-6805-40B0-AC23-3068D57159A2}" dt="2021-04-20T13:23:58.120" v="593" actId="1076"/>
          <ac:picMkLst>
            <pc:docMk/>
            <pc:sldMk cId="2605171516" sldId="264"/>
            <ac:picMk id="30" creationId="{50B5BF23-49E1-4319-8457-CE2442B90934}"/>
          </ac:picMkLst>
        </pc:picChg>
      </pc:sldChg>
      <pc:sldChg chg="modSp mod modNotes">
        <pc:chgData name="Kertu Eensaar" userId="b01f69d135af6d1b" providerId="LiveId" clId="{6DF2DC7C-6805-40B0-AC23-3068D57159A2}" dt="2021-04-22T09:17:40.598" v="800"/>
        <pc:sldMkLst>
          <pc:docMk/>
          <pc:sldMk cId="0" sldId="609"/>
        </pc:sldMkLst>
        <pc:spChg chg="mod">
          <ac:chgData name="Kertu Eensaar" userId="b01f69d135af6d1b" providerId="LiveId" clId="{6DF2DC7C-6805-40B0-AC23-3068D57159A2}" dt="2021-04-20T14:03:54.919" v="772" actId="20577"/>
          <ac:spMkLst>
            <pc:docMk/>
            <pc:sldMk cId="0" sldId="609"/>
            <ac:spMk id="4" creationId="{14FAB71B-53C1-44D5-A430-B644885C6E66}"/>
          </ac:spMkLst>
        </pc:spChg>
      </pc:sldChg>
      <pc:sldChg chg="modSp mod modNotes">
        <pc:chgData name="Kertu Eensaar" userId="b01f69d135af6d1b" providerId="LiveId" clId="{6DF2DC7C-6805-40B0-AC23-3068D57159A2}" dt="2021-04-22T10:08:24.505" v="880" actId="20577"/>
        <pc:sldMkLst>
          <pc:docMk/>
          <pc:sldMk cId="980603567" sldId="629"/>
        </pc:sldMkLst>
        <pc:spChg chg="mod">
          <ac:chgData name="Kertu Eensaar" userId="b01f69d135af6d1b" providerId="LiveId" clId="{6DF2DC7C-6805-40B0-AC23-3068D57159A2}" dt="2021-04-22T10:08:24.505" v="880" actId="20577"/>
          <ac:spMkLst>
            <pc:docMk/>
            <pc:sldMk cId="980603567" sldId="629"/>
            <ac:spMk id="14" creationId="{95F6AF96-8DE0-4372-BA93-A27C28AA01D6}"/>
          </ac:spMkLst>
        </pc:spChg>
      </pc:sldChg>
      <pc:sldChg chg="modSp mod modNotes">
        <pc:chgData name="Kertu Eensaar" userId="b01f69d135af6d1b" providerId="LiveId" clId="{6DF2DC7C-6805-40B0-AC23-3068D57159A2}" dt="2021-04-22T09:17:40.598" v="800"/>
        <pc:sldMkLst>
          <pc:docMk/>
          <pc:sldMk cId="1576705741" sldId="631"/>
        </pc:sldMkLst>
        <pc:spChg chg="mod">
          <ac:chgData name="Kertu Eensaar" userId="b01f69d135af6d1b" providerId="LiveId" clId="{6DF2DC7C-6805-40B0-AC23-3068D57159A2}" dt="2021-04-20T14:04:37.314" v="777" actId="20577"/>
          <ac:spMkLst>
            <pc:docMk/>
            <pc:sldMk cId="1576705741" sldId="631"/>
            <ac:spMk id="14" creationId="{95F6AF96-8DE0-4372-BA93-A27C28AA01D6}"/>
          </ac:spMkLst>
        </pc:spChg>
      </pc:sldChg>
      <pc:sldChg chg="delSp modSp mod">
        <pc:chgData name="Kertu Eensaar" userId="b01f69d135af6d1b" providerId="LiveId" clId="{6DF2DC7C-6805-40B0-AC23-3068D57159A2}" dt="2021-04-22T10:02:34.937" v="877" actId="20577"/>
        <pc:sldMkLst>
          <pc:docMk/>
          <pc:sldMk cId="1646780458" sldId="633"/>
        </pc:sldMkLst>
        <pc:spChg chg="del">
          <ac:chgData name="Kertu Eensaar" userId="b01f69d135af6d1b" providerId="LiveId" clId="{6DF2DC7C-6805-40B0-AC23-3068D57159A2}" dt="2021-04-19T12:56:26.661" v="1" actId="478"/>
          <ac:spMkLst>
            <pc:docMk/>
            <pc:sldMk cId="1646780458" sldId="633"/>
            <ac:spMk id="2" creationId="{2DB1035D-447A-4949-B4FF-DD1FD5B5CD7B}"/>
          </ac:spMkLst>
        </pc:spChg>
        <pc:spChg chg="mod">
          <ac:chgData name="Kertu Eensaar" userId="b01f69d135af6d1b" providerId="LiveId" clId="{6DF2DC7C-6805-40B0-AC23-3068D57159A2}" dt="2021-04-22T10:02:34.937" v="877" actId="20577"/>
          <ac:spMkLst>
            <pc:docMk/>
            <pc:sldMk cId="1646780458" sldId="633"/>
            <ac:spMk id="3" creationId="{13E39F7B-248B-4A87-B986-2FB65001FE56}"/>
          </ac:spMkLst>
        </pc:spChg>
      </pc:sldChg>
      <pc:sldChg chg="delSp modSp new mod">
        <pc:chgData name="Kertu Eensaar" userId="b01f69d135af6d1b" providerId="LiveId" clId="{6DF2DC7C-6805-40B0-AC23-3068D57159A2}" dt="2021-04-20T07:29:17.801" v="135" actId="20577"/>
        <pc:sldMkLst>
          <pc:docMk/>
          <pc:sldMk cId="3342452068" sldId="634"/>
        </pc:sldMkLst>
        <pc:spChg chg="del">
          <ac:chgData name="Kertu Eensaar" userId="b01f69d135af6d1b" providerId="LiveId" clId="{6DF2DC7C-6805-40B0-AC23-3068D57159A2}" dt="2021-04-20T07:29:07.785" v="117" actId="478"/>
          <ac:spMkLst>
            <pc:docMk/>
            <pc:sldMk cId="3342452068" sldId="634"/>
            <ac:spMk id="2" creationId="{3932983E-7698-496A-864C-DA2C3728A2DA}"/>
          </ac:spMkLst>
        </pc:spChg>
        <pc:spChg chg="mod">
          <ac:chgData name="Kertu Eensaar" userId="b01f69d135af6d1b" providerId="LiveId" clId="{6DF2DC7C-6805-40B0-AC23-3068D57159A2}" dt="2021-04-20T07:29:17.801" v="135" actId="20577"/>
          <ac:spMkLst>
            <pc:docMk/>
            <pc:sldMk cId="3342452068" sldId="634"/>
            <ac:spMk id="3" creationId="{7B0A0382-4CC6-41D4-BF74-6BE81B1A8408}"/>
          </ac:spMkLst>
        </pc:spChg>
        <pc:spChg chg="mod">
          <ac:chgData name="Kertu Eensaar" userId="b01f69d135af6d1b" providerId="LiveId" clId="{6DF2DC7C-6805-40B0-AC23-3068D57159A2}" dt="2021-04-20T07:29:12.895" v="119" actId="27636"/>
          <ac:spMkLst>
            <pc:docMk/>
            <pc:sldMk cId="3342452068" sldId="634"/>
            <ac:spMk id="4" creationId="{9293A385-21E6-435C-AD91-8B56103A15BE}"/>
          </ac:spMkLst>
        </pc:spChg>
      </pc:sldChg>
      <pc:sldChg chg="addSp delSp modSp new mod">
        <pc:chgData name="Kertu Eensaar" userId="b01f69d135af6d1b" providerId="LiveId" clId="{6DF2DC7C-6805-40B0-AC23-3068D57159A2}" dt="2021-04-20T12:57:09.588" v="215" actId="255"/>
        <pc:sldMkLst>
          <pc:docMk/>
          <pc:sldMk cId="4078531683" sldId="635"/>
        </pc:sldMkLst>
        <pc:spChg chg="del">
          <ac:chgData name="Kertu Eensaar" userId="b01f69d135af6d1b" providerId="LiveId" clId="{6DF2DC7C-6805-40B0-AC23-3068D57159A2}" dt="2021-04-20T12:54:36.930" v="198" actId="478"/>
          <ac:spMkLst>
            <pc:docMk/>
            <pc:sldMk cId="4078531683" sldId="635"/>
            <ac:spMk id="2" creationId="{C400E886-8AD4-45E8-AF5E-41CC7A940A5D}"/>
          </ac:spMkLst>
        </pc:spChg>
        <pc:spChg chg="mod">
          <ac:chgData name="Kertu Eensaar" userId="b01f69d135af6d1b" providerId="LiveId" clId="{6DF2DC7C-6805-40B0-AC23-3068D57159A2}" dt="2021-04-20T12:57:09.588" v="215" actId="255"/>
          <ac:spMkLst>
            <pc:docMk/>
            <pc:sldMk cId="4078531683" sldId="635"/>
            <ac:spMk id="3" creationId="{FB135CF5-60CD-4C12-AD29-5A876E08D19E}"/>
          </ac:spMkLst>
        </pc:spChg>
        <pc:spChg chg="del">
          <ac:chgData name="Kertu Eensaar" userId="b01f69d135af6d1b" providerId="LiveId" clId="{6DF2DC7C-6805-40B0-AC23-3068D57159A2}" dt="2021-04-20T12:54:34.039" v="197" actId="478"/>
          <ac:spMkLst>
            <pc:docMk/>
            <pc:sldMk cId="4078531683" sldId="635"/>
            <ac:spMk id="4" creationId="{72158FCC-0200-4088-925C-DF642E7F5498}"/>
          </ac:spMkLst>
        </pc:spChg>
        <pc:picChg chg="add del mod">
          <ac:chgData name="Kertu Eensaar" userId="b01f69d135af6d1b" providerId="LiveId" clId="{6DF2DC7C-6805-40B0-AC23-3068D57159A2}" dt="2021-04-20T12:55:08.701" v="203" actId="478"/>
          <ac:picMkLst>
            <pc:docMk/>
            <pc:sldMk cId="4078531683" sldId="635"/>
            <ac:picMk id="5" creationId="{13C7F50C-EA7E-4D27-AB78-E8DBCE845B3F}"/>
          </ac:picMkLst>
        </pc:picChg>
        <pc:picChg chg="add mod">
          <ac:chgData name="Kertu Eensaar" userId="b01f69d135af6d1b" providerId="LiveId" clId="{6DF2DC7C-6805-40B0-AC23-3068D57159A2}" dt="2021-04-20T12:55:15.447" v="206" actId="14100"/>
          <ac:picMkLst>
            <pc:docMk/>
            <pc:sldMk cId="4078531683" sldId="635"/>
            <ac:picMk id="6" creationId="{F8E91872-3D9C-4F19-9C9E-EC2010073847}"/>
          </ac:picMkLst>
        </pc:picChg>
      </pc:sldChg>
      <pc:sldChg chg="addSp delSp modSp new mod ord">
        <pc:chgData name="Kertu Eensaar" userId="b01f69d135af6d1b" providerId="LiveId" clId="{6DF2DC7C-6805-40B0-AC23-3068D57159A2}" dt="2021-04-20T14:05:12.186" v="794" actId="20577"/>
        <pc:sldMkLst>
          <pc:docMk/>
          <pc:sldMk cId="1528666034" sldId="636"/>
        </pc:sldMkLst>
        <pc:spChg chg="del">
          <ac:chgData name="Kertu Eensaar" userId="b01f69d135af6d1b" providerId="LiveId" clId="{6DF2DC7C-6805-40B0-AC23-3068D57159A2}" dt="2021-04-20T13:12:59.339" v="382" actId="478"/>
          <ac:spMkLst>
            <pc:docMk/>
            <pc:sldMk cId="1528666034" sldId="636"/>
            <ac:spMk id="2" creationId="{06874F1B-ACF0-47F3-9B76-6066C3E6B2AE}"/>
          </ac:spMkLst>
        </pc:spChg>
        <pc:spChg chg="mod">
          <ac:chgData name="Kertu Eensaar" userId="b01f69d135af6d1b" providerId="LiveId" clId="{6DF2DC7C-6805-40B0-AC23-3068D57159A2}" dt="2021-04-20T13:21:26.375" v="557" actId="1076"/>
          <ac:spMkLst>
            <pc:docMk/>
            <pc:sldMk cId="1528666034" sldId="636"/>
            <ac:spMk id="3" creationId="{CFBEE452-D454-43B9-9780-D7307214AC89}"/>
          </ac:spMkLst>
        </pc:spChg>
        <pc:spChg chg="mod">
          <ac:chgData name="Kertu Eensaar" userId="b01f69d135af6d1b" providerId="LiveId" clId="{6DF2DC7C-6805-40B0-AC23-3068D57159A2}" dt="2021-04-20T14:05:00.955" v="788" actId="20577"/>
          <ac:spMkLst>
            <pc:docMk/>
            <pc:sldMk cId="1528666034" sldId="636"/>
            <ac:spMk id="4" creationId="{58390D0C-9DDF-4016-913A-2DA48264E9D0}"/>
          </ac:spMkLst>
        </pc:spChg>
        <pc:spChg chg="add mod">
          <ac:chgData name="Kertu Eensaar" userId="b01f69d135af6d1b" providerId="LiveId" clId="{6DF2DC7C-6805-40B0-AC23-3068D57159A2}" dt="2021-04-20T14:05:12.186" v="794" actId="20577"/>
          <ac:spMkLst>
            <pc:docMk/>
            <pc:sldMk cId="1528666034" sldId="636"/>
            <ac:spMk id="5" creationId="{AEA3E824-D608-4325-858B-9F535F5112D4}"/>
          </ac:spMkLst>
        </pc:spChg>
      </pc:sldChg>
      <pc:sldChg chg="new del">
        <pc:chgData name="Kertu Eensaar" userId="b01f69d135af6d1b" providerId="LiveId" clId="{6DF2DC7C-6805-40B0-AC23-3068D57159A2}" dt="2021-04-20T13:05:56.629" v="217" actId="680"/>
        <pc:sldMkLst>
          <pc:docMk/>
          <pc:sldMk cId="4154027856" sldId="63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2400" dirty="0">
                <a:solidFill>
                  <a:schemeClr val="tx1"/>
                </a:solidFill>
              </a:rPr>
              <a:t>25-64</a:t>
            </a:r>
            <a:r>
              <a:rPr lang="et-EE" sz="2400" baseline="0" dirty="0">
                <a:solidFill>
                  <a:schemeClr val="tx1"/>
                </a:solidFill>
              </a:rPr>
              <a:t> aastased osalemine elukestvas õppes (%)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spPr>
            <a:solidFill>
              <a:srgbClr val="00B050"/>
            </a:solidFill>
            <a:ln cmpd="sng">
              <a:solidFill>
                <a:srgbClr val="00B050">
                  <a:alpha val="97000"/>
                </a:srgb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'[LLL tabel 2020.xlsx]Sheet1'!$H$123:$H$138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'[LLL tabel 2020.xlsx]Sheet1'!$L$123:$L$138</c:f>
              <c:numCache>
                <c:formatCode>General</c:formatCode>
                <c:ptCount val="16"/>
                <c:pt idx="0">
                  <c:v>6</c:v>
                </c:pt>
                <c:pt idx="1">
                  <c:v>6.5</c:v>
                </c:pt>
                <c:pt idx="2">
                  <c:v>7</c:v>
                </c:pt>
                <c:pt idx="3">
                  <c:v>9.6999999999999993</c:v>
                </c:pt>
                <c:pt idx="4">
                  <c:v>10.5</c:v>
                </c:pt>
                <c:pt idx="5">
                  <c:v>10.9</c:v>
                </c:pt>
                <c:pt idx="6">
                  <c:v>11.9</c:v>
                </c:pt>
                <c:pt idx="7">
                  <c:v>12.7</c:v>
                </c:pt>
                <c:pt idx="8">
                  <c:v>12.5</c:v>
                </c:pt>
                <c:pt idx="9">
                  <c:v>11.5</c:v>
                </c:pt>
                <c:pt idx="10">
                  <c:v>12.2</c:v>
                </c:pt>
                <c:pt idx="11">
                  <c:v>15.7</c:v>
                </c:pt>
                <c:pt idx="12">
                  <c:v>17.100000000000001</c:v>
                </c:pt>
                <c:pt idx="13">
                  <c:v>19.7</c:v>
                </c:pt>
                <c:pt idx="14">
                  <c:v>20.100000000000001</c:v>
                </c:pt>
                <c:pt idx="15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D-48B6-A98D-CE0DDC4E5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065856"/>
        <c:axId val="330057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'[LLL tabel 2020.xlsx]Sheet1'!$H$123:$H$138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'[LLL tabel 2020.xlsx]Sheet1'!$I$123:$I$138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1.4</c:v>
                      </c:pt>
                      <c:pt idx="1">
                        <c:v>1.8</c:v>
                      </c:pt>
                      <c:pt idx="2">
                        <c:v>1.4</c:v>
                      </c:pt>
                      <c:pt idx="3">
                        <c:v>2.2999999999999998</c:v>
                      </c:pt>
                      <c:pt idx="4">
                        <c:v>2.1</c:v>
                      </c:pt>
                      <c:pt idx="5">
                        <c:v>1.9</c:v>
                      </c:pt>
                      <c:pt idx="6">
                        <c:v>3.2</c:v>
                      </c:pt>
                      <c:pt idx="7">
                        <c:v>4</c:v>
                      </c:pt>
                      <c:pt idx="8">
                        <c:v>4</c:v>
                      </c:pt>
                      <c:pt idx="9">
                        <c:v>3.2</c:v>
                      </c:pt>
                      <c:pt idx="10">
                        <c:v>4</c:v>
                      </c:pt>
                      <c:pt idx="11">
                        <c:v>4.9000000000000004</c:v>
                      </c:pt>
                      <c:pt idx="12">
                        <c:v>6.9</c:v>
                      </c:pt>
                      <c:pt idx="13">
                        <c:v>7.3</c:v>
                      </c:pt>
                      <c:pt idx="14">
                        <c:v>9.1</c:v>
                      </c:pt>
                      <c:pt idx="15">
                        <c:v>6.5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2D-48B6-A98D-CE0DDC4E53F0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'[LLL tabel 2020.xlsx]Sheet1'!$H$123:$H$138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'[LLL tabel 2020.xlsx]Sheet1'!$J$123:$J$138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5.3</c:v>
                      </c:pt>
                      <c:pt idx="1">
                        <c:v>5.0999999999999996</c:v>
                      </c:pt>
                      <c:pt idx="2">
                        <c:v>5.9</c:v>
                      </c:pt>
                      <c:pt idx="3">
                        <c:v>7.8</c:v>
                      </c:pt>
                      <c:pt idx="4">
                        <c:v>7.6</c:v>
                      </c:pt>
                      <c:pt idx="5">
                        <c:v>8</c:v>
                      </c:pt>
                      <c:pt idx="6">
                        <c:v>8.6</c:v>
                      </c:pt>
                      <c:pt idx="7">
                        <c:v>9.4</c:v>
                      </c:pt>
                      <c:pt idx="8">
                        <c:v>9.1999999999999993</c:v>
                      </c:pt>
                      <c:pt idx="9">
                        <c:v>8.4</c:v>
                      </c:pt>
                      <c:pt idx="10">
                        <c:v>9</c:v>
                      </c:pt>
                      <c:pt idx="11">
                        <c:v>10.9</c:v>
                      </c:pt>
                      <c:pt idx="12">
                        <c:v>12.3</c:v>
                      </c:pt>
                      <c:pt idx="13">
                        <c:v>14.7</c:v>
                      </c:pt>
                      <c:pt idx="14">
                        <c:v>14.7</c:v>
                      </c:pt>
                      <c:pt idx="15">
                        <c:v>12.5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C2D-48B6-A98D-CE0DDC4E53F0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'[LLL tabel 2020.xlsx]Sheet1'!$H$123:$H$138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'[LLL tabel 2020.xlsx]Sheet1'!$K$123:$K$138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9.6</c:v>
                      </c:pt>
                      <c:pt idx="1">
                        <c:v>11</c:v>
                      </c:pt>
                      <c:pt idx="2">
                        <c:v>11.3</c:v>
                      </c:pt>
                      <c:pt idx="3">
                        <c:v>15.8</c:v>
                      </c:pt>
                      <c:pt idx="4">
                        <c:v>18.100000000000001</c:v>
                      </c:pt>
                      <c:pt idx="5">
                        <c:v>18.600000000000001</c:v>
                      </c:pt>
                      <c:pt idx="6">
                        <c:v>19.5</c:v>
                      </c:pt>
                      <c:pt idx="7">
                        <c:v>20.2</c:v>
                      </c:pt>
                      <c:pt idx="8">
                        <c:v>19.899999999999999</c:v>
                      </c:pt>
                      <c:pt idx="9">
                        <c:v>18.3</c:v>
                      </c:pt>
                      <c:pt idx="10">
                        <c:v>18.899999999999999</c:v>
                      </c:pt>
                      <c:pt idx="11">
                        <c:v>25</c:v>
                      </c:pt>
                      <c:pt idx="12">
                        <c:v>26.1</c:v>
                      </c:pt>
                      <c:pt idx="13">
                        <c:v>28.8</c:v>
                      </c:pt>
                      <c:pt idx="14">
                        <c:v>29.2</c:v>
                      </c:pt>
                      <c:pt idx="15">
                        <c:v>24.7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C2D-48B6-A98D-CE0DDC4E53F0}"/>
                  </c:ext>
                </c:extLst>
              </c15:ser>
            </c15:filteredBarSeries>
          </c:ext>
        </c:extLst>
      </c:barChart>
      <c:catAx>
        <c:axId val="33006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30057536"/>
        <c:crosses val="autoZero"/>
        <c:auto val="1"/>
        <c:lblAlgn val="ctr"/>
        <c:lblOffset val="100"/>
        <c:noMultiLvlLbl val="0"/>
      </c:catAx>
      <c:valAx>
        <c:axId val="3300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3006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D67CB-4A4F-49D3-B01F-7207DDACD891}" type="datetimeFigureOut">
              <a:rPr lang="et-EE" smtClean="0"/>
              <a:t>26.04.2021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B5A3-6AC6-49FB-ADB1-899EE0136A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879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-560388" y="877888"/>
            <a:ext cx="7797801" cy="4386262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5003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622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/>
              <a:t>Kertu – kõige olulisem,  inimestega rääkimine – individuaalne töö. Monica- võrgu koosseis, Töötukassa. Oluline markeerida koostööd ka Sotsmin. </a:t>
            </a:r>
          </a:p>
        </p:txBody>
      </p:sp>
    </p:spTree>
    <p:extLst>
      <p:ext uri="{BB962C8B-B14F-4D97-AF65-F5344CB8AC3E}">
        <p14:creationId xmlns:p14="http://schemas.microsoft.com/office/powerpoint/2010/main" val="295120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622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/>
              <a:t>Kertu räägib, e- märgis alates 2020, kaasatud erinevad koostööpartnerid, laiapõhjalised hindamiskomisjonid nii maakonna kui vabariigi tasandil</a:t>
            </a: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6de1c1d-7ee4-4713-ba07-93502a7eb1a4.jpg" descr="f6de1c1d-7ee4-4713-ba07-93502a7eb1a4.jpg">
            <a:extLst>
              <a:ext uri="{FF2B5EF4-FFF2-40B4-BE49-F238E27FC236}">
                <a16:creationId xmlns:a16="http://schemas.microsoft.com/office/drawing/2014/main" id="{2104908A-2DB5-4D82-B136-CDFB0867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504" b="7183"/>
          <a:stretch>
            <a:fillRect/>
          </a:stretch>
        </p:blipFill>
        <p:spPr>
          <a:xfrm flipH="1">
            <a:off x="-7561" y="-2977"/>
            <a:ext cx="12207102" cy="5962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">
            <a:extLst>
              <a:ext uri="{FF2B5EF4-FFF2-40B4-BE49-F238E27FC236}">
                <a16:creationId xmlns:a16="http://schemas.microsoft.com/office/drawing/2014/main" id="{8F401686-F626-4A1C-84B4-C1441D877E1D}"/>
              </a:ext>
            </a:extLst>
          </p:cNvPr>
          <p:cNvGrpSpPr/>
          <p:nvPr userDrawn="1"/>
        </p:nvGrpSpPr>
        <p:grpSpPr>
          <a:xfrm>
            <a:off x="-1380" y="4640701"/>
            <a:ext cx="12207082" cy="2165143"/>
            <a:chOff x="0" y="9"/>
            <a:chExt cx="24414163" cy="4330285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D0DA419D-78D9-4B35-ACBC-C7BB02B42B8A}"/>
                </a:ext>
              </a:extLst>
            </p:cNvPr>
            <p:cNvSpPr/>
            <p:nvPr/>
          </p:nvSpPr>
          <p:spPr>
            <a:xfrm>
              <a:off x="0" y="9"/>
              <a:ext cx="24414163" cy="433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97" extrusionOk="0">
                  <a:moveTo>
                    <a:pt x="0" y="9292"/>
                  </a:moveTo>
                  <a:cubicBezTo>
                    <a:pt x="2077" y="6432"/>
                    <a:pt x="13925" y="-2903"/>
                    <a:pt x="21581" y="896"/>
                  </a:cubicBezTo>
                  <a:cubicBezTo>
                    <a:pt x="21581" y="5100"/>
                    <a:pt x="21600" y="14494"/>
                    <a:pt x="21600" y="18697"/>
                  </a:cubicBezTo>
                  <a:lnTo>
                    <a:pt x="0" y="18697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FFFFFF">
                <a:alpha val="6714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965B7945-A97B-4A1F-9CA5-0D4C1D409D0E}"/>
                </a:ext>
              </a:extLst>
            </p:cNvPr>
            <p:cNvSpPr/>
            <p:nvPr/>
          </p:nvSpPr>
          <p:spPr>
            <a:xfrm>
              <a:off x="0" y="976692"/>
              <a:ext cx="24389518" cy="310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extrusionOk="0">
                  <a:moveTo>
                    <a:pt x="0" y="8259"/>
                  </a:moveTo>
                  <a:cubicBezTo>
                    <a:pt x="450" y="8113"/>
                    <a:pt x="5582" y="2114"/>
                    <a:pt x="10068" y="699"/>
                  </a:cubicBezTo>
                  <a:cubicBezTo>
                    <a:pt x="14554" y="-716"/>
                    <a:pt x="18006" y="302"/>
                    <a:pt x="21600" y="1258"/>
                  </a:cubicBezTo>
                  <a:cubicBezTo>
                    <a:pt x="21600" y="7800"/>
                    <a:pt x="21600" y="14342"/>
                    <a:pt x="21600" y="20884"/>
                  </a:cubicBezTo>
                  <a:lnTo>
                    <a:pt x="0" y="20884"/>
                  </a:lnTo>
                  <a:lnTo>
                    <a:pt x="0" y="825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sp>
        <p:nvSpPr>
          <p:cNvPr id="44" name="Circle">
            <a:extLst>
              <a:ext uri="{FF2B5EF4-FFF2-40B4-BE49-F238E27FC236}">
                <a16:creationId xmlns:a16="http://schemas.microsoft.com/office/drawing/2014/main" id="{395D177D-82E4-4936-94C5-579B1450658F}"/>
              </a:ext>
            </a:extLst>
          </p:cNvPr>
          <p:cNvSpPr/>
          <p:nvPr userDrawn="1"/>
        </p:nvSpPr>
        <p:spPr>
          <a:xfrm>
            <a:off x="370312" y="1267274"/>
            <a:ext cx="5161654" cy="5161653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970AB404-2B2A-4145-952F-F3C8C1F1F3D8}"/>
              </a:ext>
            </a:extLst>
          </p:cNvPr>
          <p:cNvSpPr/>
          <p:nvPr userDrawn="1"/>
        </p:nvSpPr>
        <p:spPr>
          <a:xfrm>
            <a:off x="970901" y="4717771"/>
            <a:ext cx="3960476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pic>
        <p:nvPicPr>
          <p:cNvPr id="25" name="Andras2020_mv_neg.ai" descr="Andras2020_mv_neg.ai">
            <a:extLst>
              <a:ext uri="{FF2B5EF4-FFF2-40B4-BE49-F238E27FC236}">
                <a16:creationId xmlns:a16="http://schemas.microsoft.com/office/drawing/2014/main" id="{989ACBD0-BB05-423A-835C-FA4D606DC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5440" y="1719412"/>
            <a:ext cx="711432" cy="78259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B8A207C-0DAA-4D3B-BF53-86234E042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903788"/>
            <a:ext cx="2876550" cy="945357"/>
          </a:xfrm>
        </p:spPr>
        <p:txBody>
          <a:bodyPr>
            <a:noAutofit/>
          </a:bodyPr>
          <a:lstStyle>
            <a:lvl1pPr algn="ctr">
              <a:defRPr sz="2400" cap="all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Esitluse alapealkiri või lisainfo </a:t>
            </a:r>
            <a:endParaRPr lang="en-US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002F167C-8084-4385-95EC-CB3390D302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0571" y="6143253"/>
            <a:ext cx="2890838" cy="362744"/>
          </a:xfrm>
        </p:spPr>
        <p:txBody>
          <a:bodyPr>
            <a:noAutofit/>
          </a:bodyPr>
          <a:lstStyle>
            <a:lvl1pPr algn="ctr">
              <a:defRPr sz="1600"/>
            </a:lvl1pPr>
            <a:lvl2pPr marL="222250" indent="0">
              <a:buNone/>
              <a:defRPr/>
            </a:lvl2pPr>
          </a:lstStyle>
          <a:p>
            <a:pPr lvl="0"/>
            <a:r>
              <a:rPr lang="et-EE"/>
              <a:t>jalus</a:t>
            </a:r>
            <a:endParaRPr 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AF3FEC57-F54A-447B-B915-09FEEB09D4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4400" y="5848772"/>
            <a:ext cx="981075" cy="657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E54490-BE77-49B9-A0C9-FCF2616E4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98844" y="5726113"/>
            <a:ext cx="2393156" cy="90725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509DD2D-570C-41B5-83D4-FA4AA4375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978" y="3031642"/>
            <a:ext cx="4146482" cy="1518048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Esitluse pealkiri laotatud kuni kolmele reale</a:t>
            </a:r>
          </a:p>
        </p:txBody>
      </p:sp>
    </p:spTree>
    <p:extLst>
      <p:ext uri="{BB962C8B-B14F-4D97-AF65-F5344CB8AC3E}">
        <p14:creationId xmlns:p14="http://schemas.microsoft.com/office/powerpoint/2010/main" val="38303603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40" y="4407378"/>
            <a:ext cx="10362241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40" y="2907056"/>
            <a:ext cx="10362241" cy="1500323"/>
          </a:xfrm>
        </p:spPr>
        <p:txBody>
          <a:bodyPr anchor="b"/>
          <a:lstStyle>
            <a:lvl1pPr marL="0" indent="0">
              <a:buNone/>
              <a:defRPr sz="1814"/>
            </a:lvl1pPr>
            <a:lvl2pPr marL="414681" indent="0">
              <a:buNone/>
              <a:defRPr sz="1633"/>
            </a:lvl2pPr>
            <a:lvl3pPr marL="829361" indent="0">
              <a:buNone/>
              <a:defRPr sz="1451"/>
            </a:lvl3pPr>
            <a:lvl4pPr marL="1244041" indent="0">
              <a:buNone/>
              <a:defRPr sz="1270"/>
            </a:lvl4pPr>
            <a:lvl5pPr marL="1658722" indent="0">
              <a:buNone/>
              <a:defRPr sz="1270"/>
            </a:lvl5pPr>
            <a:lvl6pPr marL="2073402" indent="0">
              <a:buNone/>
              <a:defRPr sz="1270"/>
            </a:lvl6pPr>
            <a:lvl7pPr marL="2488083" indent="0">
              <a:buNone/>
              <a:defRPr sz="1270"/>
            </a:lvl7pPr>
            <a:lvl8pPr marL="2902763" indent="0">
              <a:buNone/>
              <a:defRPr sz="1270"/>
            </a:lvl8pPr>
            <a:lvl9pPr marL="3317443" indent="0">
              <a:buNone/>
              <a:defRPr sz="12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CF090E-D6D2-4FA9-A100-0AAC9A256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F212C-3A63-4A42-A2A7-C9408C633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81021-1D4B-483F-B41D-DF8F2A96A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A6785-E3AF-4985-884F-4BF997235845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2917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61" y="275012"/>
            <a:ext cx="10972801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560" y="1534879"/>
            <a:ext cx="5385601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1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3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560" y="2174172"/>
            <a:ext cx="5385601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21" y="1534879"/>
            <a:ext cx="5389441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681" indent="0">
              <a:buNone/>
              <a:defRPr sz="1814" b="1"/>
            </a:lvl2pPr>
            <a:lvl3pPr marL="829361" indent="0">
              <a:buNone/>
              <a:defRPr sz="1633" b="1"/>
            </a:lvl3pPr>
            <a:lvl4pPr marL="1244041" indent="0">
              <a:buNone/>
              <a:defRPr sz="1451" b="1"/>
            </a:lvl4pPr>
            <a:lvl5pPr marL="1658722" indent="0">
              <a:buNone/>
              <a:defRPr sz="1451" b="1"/>
            </a:lvl5pPr>
            <a:lvl6pPr marL="2073402" indent="0">
              <a:buNone/>
              <a:defRPr sz="1451" b="1"/>
            </a:lvl6pPr>
            <a:lvl7pPr marL="2488083" indent="0">
              <a:buNone/>
              <a:defRPr sz="1451" b="1"/>
            </a:lvl7pPr>
            <a:lvl8pPr marL="2902763" indent="0">
              <a:buNone/>
              <a:defRPr sz="1451" b="1"/>
            </a:lvl8pPr>
            <a:lvl9pPr marL="3317443" indent="0">
              <a:buNone/>
              <a:defRPr sz="14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1" y="2174172"/>
            <a:ext cx="5389441" cy="395238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86B14F-5D0A-4FDF-87E0-397EAC766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D95563-00AC-4516-9D04-72CB8EB758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B2EDB9-FAE1-4A02-A504-7C26E255C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86D287-B52C-4FD4-8E81-7F8D16609A0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26242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">
  <p:cSld name="Sis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/>
          <p:nvPr/>
        </p:nvSpPr>
        <p:spPr>
          <a:xfrm>
            <a:off x="-16024" y="-25400"/>
            <a:ext cx="12224048" cy="1163954"/>
          </a:xfrm>
          <a:prstGeom prst="rect">
            <a:avLst/>
          </a:prstGeom>
          <a:gradFill>
            <a:gsLst>
              <a:gs pos="0">
                <a:srgbClr val="0000AA"/>
              </a:gs>
              <a:gs pos="100000">
                <a:srgbClr val="00B300"/>
              </a:gs>
            </a:gsLst>
            <a:lin ang="8100000" scaled="0"/>
          </a:gradFill>
          <a:ln>
            <a:noFill/>
          </a:ln>
        </p:spPr>
        <p:txBody>
          <a:bodyPr spcFirstLastPara="1" wrap="square" lIns="35713" tIns="35713" rIns="35713" bIns="3571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16"/>
          <p:cNvSpPr>
            <a:spLocks noGrp="1"/>
          </p:cNvSpPr>
          <p:nvPr>
            <p:ph type="pic" idx="2"/>
          </p:nvPr>
        </p:nvSpPr>
        <p:spPr>
          <a:xfrm>
            <a:off x="7781925" y="1409700"/>
            <a:ext cx="3675857" cy="521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6380"/>
              <a:buFont typeface="Helvetica Neue"/>
              <a:buChar char="•"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25" name="Google Shape;25;p16" descr="Andras2020_mv_neg.ai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8245" y="237688"/>
            <a:ext cx="579703" cy="63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16"/>
          <p:cNvCxnSpPr/>
          <p:nvPr/>
        </p:nvCxnSpPr>
        <p:spPr>
          <a:xfrm>
            <a:off x="789" y="1062831"/>
            <a:ext cx="12191211" cy="1"/>
          </a:xfrm>
          <a:prstGeom prst="straightConnector1">
            <a:avLst/>
          </a:prstGeom>
          <a:noFill/>
          <a:ln w="635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954494" y="-25400"/>
            <a:ext cx="7967147" cy="116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None/>
              <a:defRPr sz="3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954882" y="2457450"/>
            <a:ext cx="5931694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>
            <a:lvl1pPr marL="228600" lvl="0" indent="-1143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1pPr>
            <a:lvl2pPr marL="457200" lvl="1" indent="-22606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520"/>
              <a:buFont typeface="Arial"/>
              <a:buChar char="•"/>
              <a:defRPr/>
            </a:lvl2pPr>
            <a:lvl3pPr marL="685800" lvl="2" indent="-1143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3pPr>
            <a:lvl4pPr marL="914400" lvl="3" indent="-1143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1143000" lvl="4" indent="-1143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1371600" lvl="5" indent="-197168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1600200" lvl="6" indent="-197168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1828800" lvl="7" indent="-197167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2057400" lvl="8" indent="-197167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17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52744" y="3017977"/>
            <a:ext cx="128651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7854" y="4259021"/>
            <a:ext cx="10356291" cy="1068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17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55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98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66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6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le">
            <a:extLst>
              <a:ext uri="{FF2B5EF4-FFF2-40B4-BE49-F238E27FC236}">
                <a16:creationId xmlns:a16="http://schemas.microsoft.com/office/drawing/2014/main" id="{27099F6D-0555-4433-938B-97870C0E345F}"/>
              </a:ext>
            </a:extLst>
          </p:cNvPr>
          <p:cNvSpPr/>
          <p:nvPr userDrawn="1"/>
        </p:nvSpPr>
        <p:spPr>
          <a:xfrm>
            <a:off x="11031013" y="663458"/>
            <a:ext cx="311468" cy="311468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8" name="Circle">
            <a:extLst>
              <a:ext uri="{FF2B5EF4-FFF2-40B4-BE49-F238E27FC236}">
                <a16:creationId xmlns:a16="http://schemas.microsoft.com/office/drawing/2014/main" id="{E9345A85-EB4D-4761-B979-8E39731EA06F}"/>
              </a:ext>
            </a:extLst>
          </p:cNvPr>
          <p:cNvSpPr/>
          <p:nvPr userDrawn="1"/>
        </p:nvSpPr>
        <p:spPr>
          <a:xfrm>
            <a:off x="2920045" y="1583436"/>
            <a:ext cx="743226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29" name="Circle">
            <a:extLst>
              <a:ext uri="{FF2B5EF4-FFF2-40B4-BE49-F238E27FC236}">
                <a16:creationId xmlns:a16="http://schemas.microsoft.com/office/drawing/2014/main" id="{3EBCB268-8430-4AAA-B3E1-95A268ED0D44}"/>
              </a:ext>
            </a:extLst>
          </p:cNvPr>
          <p:cNvSpPr/>
          <p:nvPr userDrawn="1"/>
        </p:nvSpPr>
        <p:spPr>
          <a:xfrm>
            <a:off x="10642665" y="2657379"/>
            <a:ext cx="743225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AFDB26F4-9125-4E6E-9FAC-CD6443262886}"/>
              </a:ext>
            </a:extLst>
          </p:cNvPr>
          <p:cNvSpPr/>
          <p:nvPr userDrawn="1"/>
        </p:nvSpPr>
        <p:spPr>
          <a:xfrm>
            <a:off x="9547642" y="959697"/>
            <a:ext cx="173927" cy="173927"/>
          </a:xfrm>
          <a:prstGeom prst="ellipse">
            <a:avLst/>
          </a:prstGeom>
          <a:solidFill>
            <a:schemeClr val="accent3">
              <a:hueOff val="-3110148"/>
              <a:satOff val="-5366"/>
              <a:lumOff val="2495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4B8FBBCA-22F4-448C-B33E-CEEA5D9E8C14}"/>
              </a:ext>
            </a:extLst>
          </p:cNvPr>
          <p:cNvSpPr/>
          <p:nvPr userDrawn="1"/>
        </p:nvSpPr>
        <p:spPr>
          <a:xfrm>
            <a:off x="10524152" y="5446940"/>
            <a:ext cx="345704" cy="345703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B24666EB-B6DD-4472-8ADC-2E0D3E732325}"/>
              </a:ext>
            </a:extLst>
          </p:cNvPr>
          <p:cNvSpPr/>
          <p:nvPr userDrawn="1"/>
        </p:nvSpPr>
        <p:spPr>
          <a:xfrm>
            <a:off x="6061083" y="1386731"/>
            <a:ext cx="222234" cy="222234"/>
          </a:xfrm>
          <a:prstGeom prst="ellipse">
            <a:avLst/>
          </a:prstGeom>
          <a:solidFill>
            <a:schemeClr val="accent3">
              <a:hueOff val="-694417"/>
              <a:lumOff val="-943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773D3965-D688-4896-A8F5-F5715B66035E}"/>
              </a:ext>
            </a:extLst>
          </p:cNvPr>
          <p:cNvSpPr/>
          <p:nvPr userDrawn="1"/>
        </p:nvSpPr>
        <p:spPr>
          <a:xfrm>
            <a:off x="701352" y="1226397"/>
            <a:ext cx="173927" cy="173928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3AF868EA-785E-439F-92E1-C41EB820AC9B}"/>
              </a:ext>
            </a:extLst>
          </p:cNvPr>
          <p:cNvSpPr/>
          <p:nvPr userDrawn="1"/>
        </p:nvSpPr>
        <p:spPr>
          <a:xfrm>
            <a:off x="7638014" y="5216080"/>
            <a:ext cx="173928" cy="173928"/>
          </a:xfrm>
          <a:prstGeom prst="ellipse">
            <a:avLst/>
          </a:prstGeom>
          <a:solidFill>
            <a:schemeClr val="accent3">
              <a:hueOff val="-3110148"/>
              <a:satOff val="-5366"/>
              <a:lumOff val="2495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02E79F90-A895-4026-BAAC-7A7E4B3CE043}"/>
              </a:ext>
            </a:extLst>
          </p:cNvPr>
          <p:cNvSpPr/>
          <p:nvPr userDrawn="1"/>
        </p:nvSpPr>
        <p:spPr>
          <a:xfrm>
            <a:off x="991606" y="2896606"/>
            <a:ext cx="4922413" cy="4922413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359F11A6-1790-45CE-8949-115F663A9163}"/>
              </a:ext>
            </a:extLst>
          </p:cNvPr>
          <p:cNvSpPr/>
          <p:nvPr userDrawn="1"/>
        </p:nvSpPr>
        <p:spPr>
          <a:xfrm>
            <a:off x="7561814" y="5139880"/>
            <a:ext cx="173928" cy="173928"/>
          </a:xfrm>
          <a:prstGeom prst="ellipse">
            <a:avLst/>
          </a:prstGeom>
          <a:solidFill>
            <a:schemeClr val="accent2">
              <a:hueOff val="-474127"/>
              <a:satOff val="-9950"/>
              <a:lumOff val="-4356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B02587E2-8914-44B1-B2DC-FF406C02D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6" y="3621833"/>
            <a:ext cx="4191294" cy="323616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Vaheslaid pildi ja suure pealkirjaga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38BDEA1-8222-477F-9422-E3A5498DAC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6029" y="3268695"/>
            <a:ext cx="4196912" cy="1523904"/>
          </a:xfrm>
        </p:spPr>
        <p:txBody>
          <a:bodyPr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Slaide võib ilmestada ka väikeste värviliste mummudega, mis värvikate ideedena tarku inimesi pidevalt ümbritsevad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32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pild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ircle">
            <a:extLst>
              <a:ext uri="{FF2B5EF4-FFF2-40B4-BE49-F238E27FC236}">
                <a16:creationId xmlns:a16="http://schemas.microsoft.com/office/drawing/2014/main" id="{FAE2A137-5AFC-4FF9-A88F-78167FFB3A1E}"/>
              </a:ext>
            </a:extLst>
          </p:cNvPr>
          <p:cNvSpPr/>
          <p:nvPr userDrawn="1"/>
        </p:nvSpPr>
        <p:spPr>
          <a:xfrm>
            <a:off x="10954813" y="587258"/>
            <a:ext cx="311468" cy="311468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64ED3DB5-E5A0-43F3-8750-796B1C805BFC}"/>
              </a:ext>
            </a:extLst>
          </p:cNvPr>
          <p:cNvSpPr/>
          <p:nvPr userDrawn="1"/>
        </p:nvSpPr>
        <p:spPr>
          <a:xfrm>
            <a:off x="983910" y="5139436"/>
            <a:ext cx="743225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3" name="Circle">
            <a:extLst>
              <a:ext uri="{FF2B5EF4-FFF2-40B4-BE49-F238E27FC236}">
                <a16:creationId xmlns:a16="http://schemas.microsoft.com/office/drawing/2014/main" id="{BFAB2C53-A420-4287-85E6-9FABEC47AB73}"/>
              </a:ext>
            </a:extLst>
          </p:cNvPr>
          <p:cNvSpPr/>
          <p:nvPr userDrawn="1"/>
        </p:nvSpPr>
        <p:spPr>
          <a:xfrm>
            <a:off x="9842565" y="3419379"/>
            <a:ext cx="743225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E76F2707-F2A8-4BF6-9C60-D5C1EB10A28B}"/>
              </a:ext>
            </a:extLst>
          </p:cNvPr>
          <p:cNvSpPr/>
          <p:nvPr userDrawn="1"/>
        </p:nvSpPr>
        <p:spPr>
          <a:xfrm>
            <a:off x="8476214" y="400897"/>
            <a:ext cx="173928" cy="173927"/>
          </a:xfrm>
          <a:prstGeom prst="ellipse">
            <a:avLst/>
          </a:prstGeom>
          <a:solidFill>
            <a:schemeClr val="accent3">
              <a:hueOff val="-1921586"/>
              <a:lumOff val="-17205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5" name="Circle">
            <a:extLst>
              <a:ext uri="{FF2B5EF4-FFF2-40B4-BE49-F238E27FC236}">
                <a16:creationId xmlns:a16="http://schemas.microsoft.com/office/drawing/2014/main" id="{A66501A0-C3DF-4014-870C-1F82B34BAE7D}"/>
              </a:ext>
            </a:extLst>
          </p:cNvPr>
          <p:cNvSpPr/>
          <p:nvPr userDrawn="1"/>
        </p:nvSpPr>
        <p:spPr>
          <a:xfrm>
            <a:off x="930758" y="3042927"/>
            <a:ext cx="272084" cy="272084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9796DC01-A31B-4AD9-AE4D-EDFC644221B5}"/>
              </a:ext>
            </a:extLst>
          </p:cNvPr>
          <p:cNvSpPr/>
          <p:nvPr userDrawn="1"/>
        </p:nvSpPr>
        <p:spPr>
          <a:xfrm>
            <a:off x="10257452" y="1903640"/>
            <a:ext cx="345704" cy="345703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7" name="Circle">
            <a:extLst>
              <a:ext uri="{FF2B5EF4-FFF2-40B4-BE49-F238E27FC236}">
                <a16:creationId xmlns:a16="http://schemas.microsoft.com/office/drawing/2014/main" id="{87DDE5AC-01B6-4A76-BE6D-4E95BD1B709D}"/>
              </a:ext>
            </a:extLst>
          </p:cNvPr>
          <p:cNvSpPr/>
          <p:nvPr userDrawn="1"/>
        </p:nvSpPr>
        <p:spPr>
          <a:xfrm>
            <a:off x="2883922" y="745044"/>
            <a:ext cx="222234" cy="222234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8F412649-3ED9-436C-8B2F-4EB769C6E18B}"/>
              </a:ext>
            </a:extLst>
          </p:cNvPr>
          <p:cNvSpPr/>
          <p:nvPr userDrawn="1"/>
        </p:nvSpPr>
        <p:spPr>
          <a:xfrm>
            <a:off x="3011837" y="6250218"/>
            <a:ext cx="173928" cy="173927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9" name="Circle">
            <a:extLst>
              <a:ext uri="{FF2B5EF4-FFF2-40B4-BE49-F238E27FC236}">
                <a16:creationId xmlns:a16="http://schemas.microsoft.com/office/drawing/2014/main" id="{37852CCF-3E4C-4BA7-9375-B9BB114A551A}"/>
              </a:ext>
            </a:extLst>
          </p:cNvPr>
          <p:cNvSpPr/>
          <p:nvPr userDrawn="1"/>
        </p:nvSpPr>
        <p:spPr>
          <a:xfrm>
            <a:off x="9670014" y="5905849"/>
            <a:ext cx="173928" cy="173928"/>
          </a:xfrm>
          <a:prstGeom prst="ellipse">
            <a:avLst/>
          </a:prstGeom>
          <a:solidFill>
            <a:srgbClr val="00A8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0" name="Circle">
            <a:extLst>
              <a:ext uri="{FF2B5EF4-FFF2-40B4-BE49-F238E27FC236}">
                <a16:creationId xmlns:a16="http://schemas.microsoft.com/office/drawing/2014/main" id="{FD692DB8-55ED-4F28-8A04-3B71AC13EC4F}"/>
              </a:ext>
            </a:extLst>
          </p:cNvPr>
          <p:cNvSpPr/>
          <p:nvPr userDrawn="1"/>
        </p:nvSpPr>
        <p:spPr>
          <a:xfrm>
            <a:off x="561652" y="502497"/>
            <a:ext cx="173927" cy="173928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EDB77A97-B743-4198-A1FF-9ED98716D75C}"/>
              </a:ext>
            </a:extLst>
          </p:cNvPr>
          <p:cNvSpPr/>
          <p:nvPr userDrawn="1"/>
        </p:nvSpPr>
        <p:spPr>
          <a:xfrm>
            <a:off x="3634794" y="967794"/>
            <a:ext cx="4922413" cy="4922413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2" name="Circle">
            <a:extLst>
              <a:ext uri="{FF2B5EF4-FFF2-40B4-BE49-F238E27FC236}">
                <a16:creationId xmlns:a16="http://schemas.microsoft.com/office/drawing/2014/main" id="{84874FE5-D0A2-436F-9378-1CBCD0AD5C4D}"/>
              </a:ext>
            </a:extLst>
          </p:cNvPr>
          <p:cNvSpPr/>
          <p:nvPr userDrawn="1"/>
        </p:nvSpPr>
        <p:spPr>
          <a:xfrm>
            <a:off x="11662259" y="6201140"/>
            <a:ext cx="272084" cy="272084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CD3AD5-3D8C-427C-A59D-ACD734D0DD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6026" y="1492509"/>
            <a:ext cx="3569110" cy="3645003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t-EE"/>
              <a:t>Vaheslaid ilma pildita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10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>
            <a:extLst>
              <a:ext uri="{FF2B5EF4-FFF2-40B4-BE49-F238E27FC236}">
                <a16:creationId xmlns:a16="http://schemas.microsoft.com/office/drawing/2014/main" id="{E5AE5822-0E47-4AC7-8E42-0F1517274154}"/>
              </a:ext>
            </a:extLst>
          </p:cNvPr>
          <p:cNvSpPr/>
          <p:nvPr userDrawn="1"/>
        </p:nvSpPr>
        <p:spPr>
          <a:xfrm>
            <a:off x="-16024" y="-25400"/>
            <a:ext cx="12224048" cy="1163954"/>
          </a:xfrm>
          <a:prstGeom prst="rect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D60A8D-9A3E-488E-B246-D46D25BCC5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81925" y="1409700"/>
            <a:ext cx="3675857" cy="521096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t-EE"/>
          </a:p>
        </p:txBody>
      </p:sp>
      <p:pic>
        <p:nvPicPr>
          <p:cNvPr id="5" name="Andras2020_mv_neg.ai" descr="Andras2020_mv_neg.ai">
            <a:extLst>
              <a:ext uri="{FF2B5EF4-FFF2-40B4-BE49-F238E27FC236}">
                <a16:creationId xmlns:a16="http://schemas.microsoft.com/office/drawing/2014/main" id="{9D3C36A8-84CE-4E24-816C-D342BF3AF2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8245" y="237688"/>
            <a:ext cx="579703" cy="63769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Line">
            <a:extLst>
              <a:ext uri="{FF2B5EF4-FFF2-40B4-BE49-F238E27FC236}">
                <a16:creationId xmlns:a16="http://schemas.microsoft.com/office/drawing/2014/main" id="{1564A804-45C2-4F04-B616-EB964D9A7379}"/>
              </a:ext>
            </a:extLst>
          </p:cNvPr>
          <p:cNvSpPr/>
          <p:nvPr userDrawn="1"/>
        </p:nvSpPr>
        <p:spPr>
          <a:xfrm>
            <a:off x="789" y="1062831"/>
            <a:ext cx="12191211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2201A3-47A6-4844-9292-FE2C35CAF1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494" y="-25400"/>
            <a:ext cx="7967147" cy="1163954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Slaidi pealkiri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692F3C6-5600-4088-BEFC-961F09B1A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4882" y="2457450"/>
            <a:ext cx="5931694" cy="3600450"/>
          </a:xfrm>
        </p:spPr>
        <p:txBody>
          <a:bodyPr anchor="t"/>
          <a:lstStyle>
            <a:lvl2pPr marL="0" indent="-285750">
              <a:spcBef>
                <a:spcPts val="1200"/>
              </a:spcBef>
              <a:buSzPct val="8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64667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 pild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ircle">
            <a:extLst>
              <a:ext uri="{FF2B5EF4-FFF2-40B4-BE49-F238E27FC236}">
                <a16:creationId xmlns:a16="http://schemas.microsoft.com/office/drawing/2014/main" id="{E8519DEF-A3F5-48A4-816C-2C1F0825979D}"/>
              </a:ext>
            </a:extLst>
          </p:cNvPr>
          <p:cNvSpPr/>
          <p:nvPr userDrawn="1"/>
        </p:nvSpPr>
        <p:spPr>
          <a:xfrm>
            <a:off x="4936627" y="4065220"/>
            <a:ext cx="709316" cy="709316"/>
          </a:xfrm>
          <a:prstGeom prst="ellipse">
            <a:avLst/>
          </a:prstGeom>
          <a:solidFill>
            <a:srgbClr val="00981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7" name="Circle">
            <a:extLst>
              <a:ext uri="{FF2B5EF4-FFF2-40B4-BE49-F238E27FC236}">
                <a16:creationId xmlns:a16="http://schemas.microsoft.com/office/drawing/2014/main" id="{11BAC0AE-64B5-488C-987D-372A1F7596C3}"/>
              </a:ext>
            </a:extLst>
          </p:cNvPr>
          <p:cNvSpPr/>
          <p:nvPr userDrawn="1"/>
        </p:nvSpPr>
        <p:spPr>
          <a:xfrm>
            <a:off x="4601973" y="4771832"/>
            <a:ext cx="362867" cy="362867"/>
          </a:xfrm>
          <a:prstGeom prst="ellipse">
            <a:avLst/>
          </a:prstGeom>
          <a:solidFill>
            <a:srgbClr val="00981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6737E57C-0003-4E2A-A35F-63EFABD02ACE}"/>
              </a:ext>
            </a:extLst>
          </p:cNvPr>
          <p:cNvSpPr/>
          <p:nvPr userDrawn="1"/>
        </p:nvSpPr>
        <p:spPr>
          <a:xfrm>
            <a:off x="4792180" y="1974160"/>
            <a:ext cx="2695291" cy="2695291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39" name="Circle">
            <a:extLst>
              <a:ext uri="{FF2B5EF4-FFF2-40B4-BE49-F238E27FC236}">
                <a16:creationId xmlns:a16="http://schemas.microsoft.com/office/drawing/2014/main" id="{52382239-5493-40A8-80F3-EABBDD7309C5}"/>
              </a:ext>
            </a:extLst>
          </p:cNvPr>
          <p:cNvSpPr/>
          <p:nvPr userDrawn="1"/>
        </p:nvSpPr>
        <p:spPr>
          <a:xfrm>
            <a:off x="10954813" y="587258"/>
            <a:ext cx="311468" cy="311468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0" name="Circle">
            <a:extLst>
              <a:ext uri="{FF2B5EF4-FFF2-40B4-BE49-F238E27FC236}">
                <a16:creationId xmlns:a16="http://schemas.microsoft.com/office/drawing/2014/main" id="{E7D9982D-F7D8-4C17-B116-D09DD522FF8F}"/>
              </a:ext>
            </a:extLst>
          </p:cNvPr>
          <p:cNvSpPr/>
          <p:nvPr userDrawn="1"/>
        </p:nvSpPr>
        <p:spPr>
          <a:xfrm>
            <a:off x="3186745" y="1050036"/>
            <a:ext cx="743226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89456D46-A972-4C66-81FE-40B62446EDD8}"/>
              </a:ext>
            </a:extLst>
          </p:cNvPr>
          <p:cNvSpPr/>
          <p:nvPr userDrawn="1"/>
        </p:nvSpPr>
        <p:spPr>
          <a:xfrm>
            <a:off x="9842565" y="3419379"/>
            <a:ext cx="743225" cy="743226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2" name="Circle">
            <a:extLst>
              <a:ext uri="{FF2B5EF4-FFF2-40B4-BE49-F238E27FC236}">
                <a16:creationId xmlns:a16="http://schemas.microsoft.com/office/drawing/2014/main" id="{471E3D09-D62B-48F4-AC4C-0A98F6E92F77}"/>
              </a:ext>
            </a:extLst>
          </p:cNvPr>
          <p:cNvSpPr/>
          <p:nvPr userDrawn="1"/>
        </p:nvSpPr>
        <p:spPr>
          <a:xfrm>
            <a:off x="1389614" y="3550497"/>
            <a:ext cx="173927" cy="173928"/>
          </a:xfrm>
          <a:prstGeom prst="ellipse">
            <a:avLst/>
          </a:prstGeom>
          <a:solidFill>
            <a:srgbClr val="00A89D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88F7C468-BC23-4BBF-9F5F-7AF78B1577FA}"/>
              </a:ext>
            </a:extLst>
          </p:cNvPr>
          <p:cNvSpPr/>
          <p:nvPr userDrawn="1"/>
        </p:nvSpPr>
        <p:spPr>
          <a:xfrm>
            <a:off x="5959958" y="956040"/>
            <a:ext cx="272084" cy="272084"/>
          </a:xfrm>
          <a:prstGeom prst="ellipse">
            <a:avLst/>
          </a:prstGeom>
          <a:solidFill>
            <a:schemeClr val="accent3">
              <a:hueOff val="-694417"/>
              <a:lumOff val="-943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4" name="Circle">
            <a:extLst>
              <a:ext uri="{FF2B5EF4-FFF2-40B4-BE49-F238E27FC236}">
                <a16:creationId xmlns:a16="http://schemas.microsoft.com/office/drawing/2014/main" id="{0C0E4150-F23F-48A7-9BBA-8BD14756AB52}"/>
              </a:ext>
            </a:extLst>
          </p:cNvPr>
          <p:cNvSpPr/>
          <p:nvPr userDrawn="1"/>
        </p:nvSpPr>
        <p:spPr>
          <a:xfrm>
            <a:off x="9203352" y="1629796"/>
            <a:ext cx="345704" cy="345704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5" name="Circle">
            <a:extLst>
              <a:ext uri="{FF2B5EF4-FFF2-40B4-BE49-F238E27FC236}">
                <a16:creationId xmlns:a16="http://schemas.microsoft.com/office/drawing/2014/main" id="{498C9F93-0CB6-4AC4-AB79-CADEFB3D58AB}"/>
              </a:ext>
            </a:extLst>
          </p:cNvPr>
          <p:cNvSpPr/>
          <p:nvPr userDrawn="1"/>
        </p:nvSpPr>
        <p:spPr>
          <a:xfrm>
            <a:off x="3811258" y="2953594"/>
            <a:ext cx="222234" cy="222234"/>
          </a:xfrm>
          <a:prstGeom prst="ellipse">
            <a:avLst/>
          </a:prstGeom>
          <a:solidFill>
            <a:schemeClr val="accent3">
              <a:hueOff val="-694417"/>
              <a:lumOff val="-943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6" name="Circle">
            <a:extLst>
              <a:ext uri="{FF2B5EF4-FFF2-40B4-BE49-F238E27FC236}">
                <a16:creationId xmlns:a16="http://schemas.microsoft.com/office/drawing/2014/main" id="{27AC86BE-9A9E-4B65-B221-A90A8B7C2CDE}"/>
              </a:ext>
            </a:extLst>
          </p:cNvPr>
          <p:cNvSpPr/>
          <p:nvPr userDrawn="1"/>
        </p:nvSpPr>
        <p:spPr>
          <a:xfrm>
            <a:off x="2682552" y="5074497"/>
            <a:ext cx="173927" cy="173928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sp>
        <p:nvSpPr>
          <p:cNvPr id="47" name="Circle">
            <a:extLst>
              <a:ext uri="{FF2B5EF4-FFF2-40B4-BE49-F238E27FC236}">
                <a16:creationId xmlns:a16="http://schemas.microsoft.com/office/drawing/2014/main" id="{1BBAC83A-7A28-4F1A-94FF-1CB5E1E748D7}"/>
              </a:ext>
            </a:extLst>
          </p:cNvPr>
          <p:cNvSpPr/>
          <p:nvPr userDrawn="1"/>
        </p:nvSpPr>
        <p:spPr>
          <a:xfrm>
            <a:off x="561652" y="502497"/>
            <a:ext cx="173927" cy="173928"/>
          </a:xfrm>
          <a:prstGeom prst="ellipse">
            <a:avLst/>
          </a:prstGeom>
          <a:solidFill>
            <a:schemeClr val="accent3">
              <a:hueOff val="5305582"/>
              <a:lumOff val="-6067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pic>
        <p:nvPicPr>
          <p:cNvPr id="9" name="Andras2020_mv_neg.ai" descr="Andras2020_mv_neg.ai">
            <a:extLst>
              <a:ext uri="{FF2B5EF4-FFF2-40B4-BE49-F238E27FC236}">
                <a16:creationId xmlns:a16="http://schemas.microsoft.com/office/drawing/2014/main" id="{36556FEF-A142-42E4-AF5B-9BB8370C7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0061" y="2672973"/>
            <a:ext cx="1179539" cy="129753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87A10BA-A58A-42D2-A6E7-C49A3D4EB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4406" y="5904707"/>
            <a:ext cx="2890838" cy="362744"/>
          </a:xfrm>
        </p:spPr>
        <p:txBody>
          <a:bodyPr>
            <a:noAutofit/>
          </a:bodyPr>
          <a:lstStyle>
            <a:lvl1pPr algn="ctr">
              <a:defRPr sz="1600"/>
            </a:lvl1pPr>
            <a:lvl2pPr marL="222250" indent="0">
              <a:buNone/>
              <a:defRPr/>
            </a:lvl2pPr>
          </a:lstStyle>
          <a:p>
            <a:pPr lvl="0"/>
            <a:r>
              <a:rPr lang="et-EE"/>
              <a:t>jalus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22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6de1c1d-7ee4-4713-ba07-93502a7eb1a4.jpg" descr="f6de1c1d-7ee4-4713-ba07-93502a7eb1a4.jpg">
            <a:extLst>
              <a:ext uri="{FF2B5EF4-FFF2-40B4-BE49-F238E27FC236}">
                <a16:creationId xmlns:a16="http://schemas.microsoft.com/office/drawing/2014/main" id="{C5B6D9B2-3A7F-4A29-AD67-EE8B88EB1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504" b="7183"/>
          <a:stretch>
            <a:fillRect/>
          </a:stretch>
        </p:blipFill>
        <p:spPr>
          <a:xfrm flipH="1">
            <a:off x="-7561" y="-2977"/>
            <a:ext cx="12207102" cy="59624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">
            <a:extLst>
              <a:ext uri="{FF2B5EF4-FFF2-40B4-BE49-F238E27FC236}">
                <a16:creationId xmlns:a16="http://schemas.microsoft.com/office/drawing/2014/main" id="{9CD7A1C9-9ED3-49FF-BA67-CFFAE037403D}"/>
              </a:ext>
            </a:extLst>
          </p:cNvPr>
          <p:cNvGrpSpPr/>
          <p:nvPr userDrawn="1"/>
        </p:nvGrpSpPr>
        <p:grpSpPr>
          <a:xfrm>
            <a:off x="-1380" y="4640701"/>
            <a:ext cx="12207082" cy="2165143"/>
            <a:chOff x="0" y="9"/>
            <a:chExt cx="24414162" cy="4330284"/>
          </a:xfrm>
        </p:grpSpPr>
        <p:sp>
          <p:nvSpPr>
            <p:cNvPr id="6" name="Shape">
              <a:extLst>
                <a:ext uri="{FF2B5EF4-FFF2-40B4-BE49-F238E27FC236}">
                  <a16:creationId xmlns:a16="http://schemas.microsoft.com/office/drawing/2014/main" id="{F336ECB6-3B0E-4D31-9E2A-8EAF8E4E30B5}"/>
                </a:ext>
              </a:extLst>
            </p:cNvPr>
            <p:cNvSpPr/>
            <p:nvPr/>
          </p:nvSpPr>
          <p:spPr>
            <a:xfrm>
              <a:off x="0" y="9"/>
              <a:ext cx="24414163" cy="433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97" extrusionOk="0">
                  <a:moveTo>
                    <a:pt x="0" y="9292"/>
                  </a:moveTo>
                  <a:cubicBezTo>
                    <a:pt x="2077" y="6432"/>
                    <a:pt x="13925" y="-2903"/>
                    <a:pt x="21581" y="896"/>
                  </a:cubicBezTo>
                  <a:cubicBezTo>
                    <a:pt x="21581" y="5100"/>
                    <a:pt x="21600" y="14494"/>
                    <a:pt x="21600" y="18697"/>
                  </a:cubicBezTo>
                  <a:lnTo>
                    <a:pt x="0" y="18697"/>
                  </a:lnTo>
                  <a:lnTo>
                    <a:pt x="0" y="9292"/>
                  </a:lnTo>
                  <a:close/>
                </a:path>
              </a:pathLst>
            </a:custGeom>
            <a:solidFill>
              <a:srgbClr val="FFFFFF">
                <a:alpha val="67144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056E3E9A-5D2F-4089-AE6E-5FFC1DECAEB8}"/>
                </a:ext>
              </a:extLst>
            </p:cNvPr>
            <p:cNvSpPr/>
            <p:nvPr/>
          </p:nvSpPr>
          <p:spPr>
            <a:xfrm>
              <a:off x="0" y="976692"/>
              <a:ext cx="24389518" cy="3107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extrusionOk="0">
                  <a:moveTo>
                    <a:pt x="0" y="8259"/>
                  </a:moveTo>
                  <a:cubicBezTo>
                    <a:pt x="450" y="8113"/>
                    <a:pt x="5582" y="2114"/>
                    <a:pt x="10068" y="699"/>
                  </a:cubicBezTo>
                  <a:cubicBezTo>
                    <a:pt x="14554" y="-716"/>
                    <a:pt x="18006" y="302"/>
                    <a:pt x="21600" y="1258"/>
                  </a:cubicBezTo>
                  <a:cubicBezTo>
                    <a:pt x="21600" y="7800"/>
                    <a:pt x="21600" y="14342"/>
                    <a:pt x="21600" y="20884"/>
                  </a:cubicBezTo>
                  <a:lnTo>
                    <a:pt x="0" y="20884"/>
                  </a:lnTo>
                  <a:lnTo>
                    <a:pt x="0" y="8259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00"/>
            </a:p>
          </p:txBody>
        </p:sp>
      </p:grpSp>
      <p:sp>
        <p:nvSpPr>
          <p:cNvPr id="14" name="Circle">
            <a:extLst>
              <a:ext uri="{FF2B5EF4-FFF2-40B4-BE49-F238E27FC236}">
                <a16:creationId xmlns:a16="http://schemas.microsoft.com/office/drawing/2014/main" id="{BE8D03DD-EA25-41B3-BA23-8D56D62C9912}"/>
              </a:ext>
            </a:extLst>
          </p:cNvPr>
          <p:cNvSpPr/>
          <p:nvPr userDrawn="1"/>
        </p:nvSpPr>
        <p:spPr>
          <a:xfrm>
            <a:off x="4779886" y="2803180"/>
            <a:ext cx="3008250" cy="3008250"/>
          </a:xfrm>
          <a:prstGeom prst="ellipse">
            <a:avLst/>
          </a:prstGeom>
          <a:gradFill>
            <a:gsLst>
              <a:gs pos="0">
                <a:schemeClr val="accent3">
                  <a:hueOff val="5305582"/>
                  <a:lumOff val="-6067"/>
                </a:schemeClr>
              </a:gs>
              <a:gs pos="100000">
                <a:schemeClr val="accent1">
                  <a:hueOff val="-4919872"/>
                  <a:lumOff val="-14852"/>
                </a:schemeClr>
              </a:gs>
            </a:gsLst>
            <a:lin ang="8100000"/>
          </a:gra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pic>
        <p:nvPicPr>
          <p:cNvPr id="10" name="Andras2020_mv_neg.ai" descr="Andras2020_mv_neg.ai">
            <a:extLst>
              <a:ext uri="{FF2B5EF4-FFF2-40B4-BE49-F238E27FC236}">
                <a16:creationId xmlns:a16="http://schemas.microsoft.com/office/drawing/2014/main" id="{E79710E7-E7F6-43C4-97C6-E4B32D37E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02206" y="3667263"/>
            <a:ext cx="1163642" cy="128004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B46C478-344C-480B-A91A-94DF1B53F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8592" y="6193813"/>
            <a:ext cx="2890838" cy="362744"/>
          </a:xfrm>
        </p:spPr>
        <p:txBody>
          <a:bodyPr>
            <a:noAutofit/>
          </a:bodyPr>
          <a:lstStyle>
            <a:lvl1pPr algn="ctr">
              <a:defRPr sz="1600"/>
            </a:lvl1pPr>
            <a:lvl2pPr marL="222250" indent="0">
              <a:buNone/>
              <a:defRPr/>
            </a:lvl2pPr>
          </a:lstStyle>
          <a:p>
            <a:pPr lvl="0"/>
            <a:r>
              <a:rPr lang="et-EE"/>
              <a:t>jalus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3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023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921" y="2130976"/>
            <a:ext cx="10364160" cy="14700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761" y="3886153"/>
            <a:ext cx="8534400" cy="1752296"/>
          </a:xfrm>
        </p:spPr>
        <p:txBody>
          <a:bodyPr/>
          <a:lstStyle>
            <a:lvl1pPr marL="0" indent="0" algn="ctr">
              <a:buNone/>
              <a:defRPr/>
            </a:lvl1pPr>
            <a:lvl2pPr marL="414681" indent="0" algn="ctr">
              <a:buNone/>
              <a:defRPr/>
            </a:lvl2pPr>
            <a:lvl3pPr marL="829361" indent="0" algn="ctr">
              <a:buNone/>
              <a:defRPr/>
            </a:lvl3pPr>
            <a:lvl4pPr marL="1244041" indent="0" algn="ctr">
              <a:buNone/>
              <a:defRPr/>
            </a:lvl4pPr>
            <a:lvl5pPr marL="1658722" indent="0" algn="ctr">
              <a:buNone/>
              <a:defRPr/>
            </a:lvl5pPr>
            <a:lvl6pPr marL="2073402" indent="0" algn="ctr">
              <a:buNone/>
              <a:defRPr/>
            </a:lvl6pPr>
            <a:lvl7pPr marL="2488083" indent="0" algn="ctr">
              <a:buNone/>
              <a:defRPr/>
            </a:lvl7pPr>
            <a:lvl8pPr marL="2902763" indent="0" algn="ctr">
              <a:buNone/>
              <a:defRPr/>
            </a:lvl8pPr>
            <a:lvl9pPr marL="33174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64AB4E-74F3-4E9B-9526-FDA5066DD7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F5098F-AAAA-4E5B-A0B8-90746171DC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CBA77D-A749-444B-965E-8B49E7446F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CE39BB-8BE0-424D-B1E3-A262E5A8B86B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70585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7341D6-658C-4050-BD2C-571364A1B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4B3C1A-67C7-44DC-9A23-7782C491B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5FC705-AE66-42A2-B3E8-288892D3C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4402B-C5E4-4402-B65A-86EB6CD2ABD4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80954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0514" y="6536531"/>
            <a:ext cx="326211" cy="605934"/>
          </a:xfrm>
          <a:prstGeom prst="rect">
            <a:avLst/>
          </a:prstGeom>
          <a:ln w="12700">
            <a:miter lim="400000"/>
          </a:ln>
        </p:spPr>
        <p:txBody>
          <a:bodyPr wrap="square" lIns="71437" tIns="71437" rIns="71437" bIns="71437">
            <a:spAutoFit/>
          </a:bodyPr>
          <a:lstStyle>
            <a:lvl1pPr>
              <a:defRPr sz="1500" b="0">
                <a:solidFill>
                  <a:schemeClr val="tx1"/>
                </a:solidFill>
                <a:latin typeface="+mn-l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081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hf sldNum="0" hdr="0" ftr="0" dt="0"/>
  <p:txStyles>
    <p:titleStyle>
      <a:lvl1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solidFill>
            <a:srgbClr val="000000"/>
          </a:solidFill>
          <a:uFillTx/>
          <a:latin typeface="+mj-lt"/>
          <a:ea typeface="+mn-ea"/>
          <a:cs typeface="+mn-cs"/>
          <a:sym typeface="Helvetica Neue Medium"/>
        </a:defRPr>
      </a:lvl1pPr>
      <a:lvl2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6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 typeface="Arial" panose="020B0604020202020204" pitchFamily="34" charset="0"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1pPr>
      <a:lvl2pPr marL="222250" marR="0" indent="0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2pPr>
      <a:lvl3pPr marL="444500" marR="0" indent="0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3pPr>
      <a:lvl4pPr marL="666750" marR="0" indent="0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4pPr>
      <a:lvl5pPr marL="889000" marR="0" indent="0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None/>
        <a:tabLst/>
        <a:defRPr sz="2200" b="0" i="0" u="none" strike="noStrike" cap="none" spc="0" baseline="0">
          <a:solidFill>
            <a:srgbClr val="000000"/>
          </a:solidFill>
          <a:uFillTx/>
          <a:latin typeface="+mn-lt"/>
          <a:ea typeface="Helvetica Neue"/>
          <a:cs typeface="Helvetica Neue"/>
          <a:sym typeface="Helvetica Neue"/>
        </a:defRPr>
      </a:lvl5pPr>
      <a:lvl6pPr marL="1416844" marR="0" indent="-305594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39094" marR="0" indent="-305594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61344" marR="0" indent="-305594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083594" marR="0" indent="-305594" algn="l" defTabSz="410766" rtl="0" eaLnBrk="1" latinLnBrk="0" hangingPunct="1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9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09648" y="1036142"/>
            <a:ext cx="5873115" cy="1443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5202" y="2600325"/>
            <a:ext cx="9624060" cy="170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4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tk.ee/toetusfondid-ja-programmid/euroopa-liidu-valisvahendid/2021-2027-planeerimine" TargetMode="External"/><Relationship Id="rId2" Type="http://schemas.openxmlformats.org/officeDocument/2006/relationships/hyperlink" Target="https://www.hm.ee/et/kaasamine-osalemine/strateegiline-planeerimine-aastateks-2021-203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ndmed.stat.ee/et/stat" TargetMode="External"/><Relationship Id="rId5" Type="http://schemas.openxmlformats.org/officeDocument/2006/relationships/hyperlink" Target="https://www.haridussilm.ee/ee" TargetMode="External"/><Relationship Id="rId4" Type="http://schemas.openxmlformats.org/officeDocument/2006/relationships/hyperlink" Target="https://rtk.ee/toetusfondid-ja-programmid/euroopa-liidu-valisvahendi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4D32ECB1-1458-4803-B778-77788DBF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4" y="3065822"/>
            <a:ext cx="5078896" cy="1456495"/>
          </a:xfrm>
        </p:spPr>
        <p:txBody>
          <a:bodyPr>
            <a:normAutofit fontScale="90000"/>
          </a:bodyPr>
          <a:lstStyle/>
          <a:p>
            <a:r>
              <a:rPr lang="et-EE" sz="3200" b="0" dirty="0"/>
              <a:t>Kui õpihimuline on täiskasvanud inimene tänases Eestis, ülevaade täiskasvanuharidusest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EA57DC-6065-4E38-A866-3CC75FB87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dirty="0"/>
              <a:t>22. Aprill 2021</a:t>
            </a:r>
          </a:p>
          <a:p>
            <a:r>
              <a:rPr lang="et-EE" dirty="0"/>
              <a:t>Tallinn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912F338-A80E-49AB-BDC3-6C6A8B3F1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6711" y="6177383"/>
            <a:ext cx="2890838" cy="362744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D102F45F-6E2C-4BD2-8776-B3C938F7C2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r="2964"/>
          <a:stretch>
            <a:fillRect/>
          </a:stretch>
        </p:blipFill>
        <p:spPr>
          <a:xfrm>
            <a:off x="6936254" y="5848772"/>
            <a:ext cx="981075" cy="657225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50B5BF23-49E1-4319-8457-CE2442B909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3" b="3063"/>
          <a:stretch>
            <a:fillRect/>
          </a:stretch>
        </p:blipFill>
        <p:spPr>
          <a:xfrm>
            <a:off x="8125125" y="5736122"/>
            <a:ext cx="2327908" cy="88252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47511A-AC4F-4AAC-967E-325FA883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661" y="5752132"/>
            <a:ext cx="1480229" cy="78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715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CFBEE452-D454-43B9-9780-D7307214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2" y="-63816"/>
            <a:ext cx="8941346" cy="1163954"/>
          </a:xfrm>
        </p:spPr>
        <p:txBody>
          <a:bodyPr/>
          <a:lstStyle/>
          <a:p>
            <a:r>
              <a:rPr lang="et-EE" dirty="0"/>
              <a:t>Väljakutsed 1 ja 3 strateegilise eesmärgi täitmisel 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8390D0C-9DDF-4016-913A-2DA48264E9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" y="1033464"/>
            <a:ext cx="6307456" cy="5041899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t-EE" sz="2300" dirty="0"/>
              <a:t>K</a:t>
            </a:r>
            <a:r>
              <a:rPr lang="fi-FI" sz="2300" kern="0" dirty="0" err="1"/>
              <a:t>uidas</a:t>
            </a:r>
            <a:r>
              <a:rPr lang="fi-FI" sz="2300" kern="0" dirty="0"/>
              <a:t> suurendada </a:t>
            </a:r>
            <a:r>
              <a:rPr lang="fi-FI" sz="2300" kern="0" dirty="0" err="1"/>
              <a:t>haridussüsteemi</a:t>
            </a:r>
            <a:r>
              <a:rPr lang="fi-FI" sz="2300" kern="0" dirty="0"/>
              <a:t> </a:t>
            </a:r>
            <a:r>
              <a:rPr lang="fi-FI" sz="2300" kern="0" dirty="0" err="1"/>
              <a:t>osaliste</a:t>
            </a:r>
            <a:r>
              <a:rPr lang="fi-FI" sz="2300" kern="0" dirty="0"/>
              <a:t> </a:t>
            </a:r>
            <a:r>
              <a:rPr lang="fi-FI" sz="2300" kern="0" dirty="0" err="1"/>
              <a:t>vastutust</a:t>
            </a:r>
            <a:r>
              <a:rPr lang="fi-FI" sz="2300" kern="0" dirty="0"/>
              <a:t> ja </a:t>
            </a:r>
            <a:r>
              <a:rPr lang="fi-FI" sz="2300" kern="0" dirty="0" err="1"/>
              <a:t>koostööd</a:t>
            </a:r>
            <a:endParaRPr lang="et-EE" sz="2300" kern="0" dirty="0"/>
          </a:p>
          <a:p>
            <a:pPr lvl="1">
              <a:lnSpc>
                <a:spcPct val="150000"/>
              </a:lnSpc>
            </a:pPr>
            <a:r>
              <a:rPr lang="et-EE" sz="2300" dirty="0"/>
              <a:t>Kuidas lähtuda õppe korraldamisel õppijast ja toetada erinevaid õppijaid, arvestades nende sugu, erivajadust jne?</a:t>
            </a:r>
          </a:p>
          <a:p>
            <a:pPr lvl="1">
              <a:lnSpc>
                <a:spcPct val="150000"/>
              </a:lnSpc>
            </a:pPr>
            <a:r>
              <a:rPr lang="et-EE" sz="2300" dirty="0"/>
              <a:t>Kuidas saada õppima neid täiskasvanuid, kelle osalus elukestvas õppes on praegu tagasihoidlik?</a:t>
            </a:r>
          </a:p>
          <a:p>
            <a:pPr lvl="1">
              <a:lnSpc>
                <a:spcPct val="150000"/>
              </a:lnSpc>
            </a:pPr>
            <a:r>
              <a:rPr lang="et-EE" sz="2300" dirty="0"/>
              <a:t>Kuidas arvestada väljaspool kooli omandatud teadmisi ja oskusi formaalõppes, andmata järele hariduse kvaliteedis?</a:t>
            </a:r>
          </a:p>
          <a:p>
            <a:pPr>
              <a:spcBef>
                <a:spcPts val="600"/>
              </a:spcBef>
            </a:pPr>
            <a:endParaRPr lang="et-EE" sz="2400" dirty="0"/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AEA3E824-D608-4325-858B-9F535F5112D4}"/>
              </a:ext>
            </a:extLst>
          </p:cNvPr>
          <p:cNvSpPr txBox="1">
            <a:spLocks/>
          </p:cNvSpPr>
          <p:nvPr/>
        </p:nvSpPr>
        <p:spPr>
          <a:xfrm>
            <a:off x="6398896" y="975362"/>
            <a:ext cx="5518784" cy="5041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Autofit/>
          </a:bodyPr>
          <a:lstStyle>
            <a:lvl1pPr marL="0" marR="0" indent="0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 typeface="Arial" panose="020B0604020202020204" pitchFamily="34" charset="0"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1pPr>
            <a:lvl2pPr marL="0" marR="0" indent="-285750" algn="l" defTabSz="410766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2pPr>
            <a:lvl3pPr marL="444500" marR="0" indent="0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3pPr>
            <a:lvl4pPr marL="666750" marR="0" indent="0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4pPr>
            <a:lvl5pPr marL="889000" marR="0" indent="0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Helvetica Neue"/>
                <a:cs typeface="Helvetica Neue"/>
                <a:sym typeface="Helvetica Neue"/>
              </a:defRPr>
            </a:lvl5pPr>
            <a:lvl6pPr marL="1416844" marR="0" indent="-305594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39094" marR="0" indent="-305594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861344" marR="0" indent="-305594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083594" marR="0" indent="-305594" algn="l" defTabSz="410766" rtl="0" eaLnBrk="1" latinLnBrk="0" hangingPunct="1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t-EE" sz="2300" dirty="0"/>
              <a:t>Kuidas vähendada erialase hariduseta või aegunud oskustega </a:t>
            </a:r>
            <a:r>
              <a:rPr lang="et-EE" sz="2300"/>
              <a:t>inimeste osakaalu? </a:t>
            </a:r>
            <a:endParaRPr lang="et-EE" sz="2300" dirty="0"/>
          </a:p>
          <a:p>
            <a:pPr lvl="1">
              <a:lnSpc>
                <a:spcPct val="150000"/>
              </a:lnSpc>
            </a:pPr>
            <a:r>
              <a:rPr lang="et-EE" sz="2300" kern="0" dirty="0"/>
              <a:t>Kuidas viia täiendus- ja ümberõppevõimalused paremini kooskõlla tööturu vajadustega? </a:t>
            </a:r>
          </a:p>
          <a:p>
            <a:pPr lvl="1">
              <a:lnSpc>
                <a:spcPct val="150000"/>
              </a:lnSpc>
            </a:pPr>
            <a:r>
              <a:rPr lang="et-EE" sz="2300" dirty="0"/>
              <a:t>Kuidas </a:t>
            </a:r>
            <a:r>
              <a:rPr lang="et-EE" sz="2300" kern="0" dirty="0"/>
              <a:t>tagada kõigi </a:t>
            </a:r>
            <a:r>
              <a:rPr lang="et-EE" sz="2300" kern="0" dirty="0" err="1"/>
              <a:t>eagruppide</a:t>
            </a:r>
            <a:r>
              <a:rPr lang="et-EE" sz="2300" kern="0" dirty="0"/>
              <a:t> piisav digipädevus? </a:t>
            </a:r>
            <a:endParaRPr lang="et-EE" sz="2300" dirty="0"/>
          </a:p>
        </p:txBody>
      </p:sp>
    </p:spTree>
    <p:extLst>
      <p:ext uri="{BB962C8B-B14F-4D97-AF65-F5344CB8AC3E}">
        <p14:creationId xmlns:p14="http://schemas.microsoft.com/office/powerpoint/2010/main" val="15286660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7B0A0382-4CC6-41D4-BF74-6BE81B1A8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Kasulikud lingid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9293A385-21E6-435C-AD91-8B56103A15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440" y="1409700"/>
            <a:ext cx="11582400" cy="51435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t-EE" dirty="0"/>
              <a:t>Haridusvaldkonna arengukava</a:t>
            </a:r>
          </a:p>
          <a:p>
            <a:pPr>
              <a:spcBef>
                <a:spcPts val="1200"/>
              </a:spcBef>
            </a:pPr>
            <a:r>
              <a:rPr lang="et-EE" dirty="0">
                <a:hlinkClick r:id="rId2"/>
              </a:rPr>
              <a:t>https://www.hm.ee/et/kaasamine-osalemine/strateegiline-planeerimine-aastateks-2021-2035</a:t>
            </a:r>
            <a:endParaRPr lang="et-EE" dirty="0"/>
          </a:p>
          <a:p>
            <a:r>
              <a:rPr lang="et-EE" dirty="0"/>
              <a:t>Struktuurifondid uueks perioodiks</a:t>
            </a:r>
          </a:p>
          <a:p>
            <a:pPr>
              <a:spcBef>
                <a:spcPts val="600"/>
              </a:spcBef>
            </a:pPr>
            <a:r>
              <a:rPr lang="et-EE" dirty="0">
                <a:hlinkClick r:id="rId3"/>
              </a:rPr>
              <a:t>https://rtk.ee/toetusfondid-ja-programmid/euroopa-liidu-valisvahendid/2021-2027-planeerimine</a:t>
            </a:r>
            <a:endParaRPr lang="et-EE" dirty="0"/>
          </a:p>
          <a:p>
            <a:pPr>
              <a:spcBef>
                <a:spcPts val="600"/>
              </a:spcBef>
            </a:pPr>
            <a:r>
              <a:rPr lang="et-EE" dirty="0">
                <a:hlinkClick r:id="rId4"/>
              </a:rPr>
              <a:t>https://rtk.ee/toetusfondid-ja-programmid/euroopa-liidu-valisvahendid</a:t>
            </a:r>
            <a:endParaRPr lang="et-EE" dirty="0"/>
          </a:p>
          <a:p>
            <a:r>
              <a:rPr lang="et-EE" dirty="0"/>
              <a:t>Statistika ja andmed</a:t>
            </a:r>
          </a:p>
          <a:p>
            <a:pPr>
              <a:spcBef>
                <a:spcPts val="600"/>
              </a:spcBef>
            </a:pPr>
            <a:r>
              <a:rPr lang="fi-FI" dirty="0">
                <a:hlinkClick r:id="rId5"/>
              </a:rPr>
              <a:t>https://www.haridussilm.ee/ee</a:t>
            </a:r>
            <a:r>
              <a:rPr lang="fi-FI" dirty="0"/>
              <a:t>, </a:t>
            </a:r>
            <a:r>
              <a:rPr lang="fi-FI" dirty="0">
                <a:hlinkClick r:id="rId6"/>
              </a:rPr>
              <a:t>https://andmed.stat.ee/et/stat</a:t>
            </a:r>
            <a:r>
              <a:rPr lang="fi-FI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424520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242888" y="-1"/>
            <a:ext cx="11145549" cy="107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3" tIns="35713" rIns="35713" bIns="35713" anchor="ctr" anchorCtr="0">
            <a:normAutofit/>
          </a:bodyPr>
          <a:lstStyle/>
          <a:p>
            <a:pPr>
              <a:buSzPts val="6000"/>
            </a:pPr>
            <a:r>
              <a:rPr lang="et-EE" sz="3000" b="1"/>
              <a:t>Tunnustamise </a:t>
            </a:r>
            <a:r>
              <a:rPr lang="et-EE" sz="3000" b="1" err="1"/>
              <a:t>ülekutse</a:t>
            </a:r>
            <a:r>
              <a:rPr lang="et-EE" sz="3000" b="1"/>
              <a:t> 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body" idx="1"/>
          </p:nvPr>
        </p:nvSpPr>
        <p:spPr>
          <a:xfrm>
            <a:off x="757238" y="5757863"/>
            <a:ext cx="5900738" cy="763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3" tIns="35713" rIns="35713" bIns="35713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6380"/>
            </a:pPr>
            <a:br>
              <a:rPr lang="et-EE"/>
            </a:b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ECCA4-C573-46C9-B517-F69A63D7E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6" y="1301492"/>
            <a:ext cx="10079665" cy="529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F03C7BE-4AD4-483F-8D56-B3081186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78" y="-25400"/>
            <a:ext cx="8341664" cy="1163954"/>
          </a:xfrm>
        </p:spPr>
        <p:txBody>
          <a:bodyPr/>
          <a:lstStyle/>
          <a:p>
            <a:r>
              <a:rPr lang="et-EE" b="1" dirty="0"/>
              <a:t>Andrase tegevused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F6AF96-8DE0-4372-BA93-A27C28AA01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189" y="1251149"/>
            <a:ext cx="11634361" cy="4282876"/>
          </a:xfrm>
        </p:spPr>
        <p:txBody>
          <a:bodyPr>
            <a:normAutofit lnSpcReduction="10000"/>
          </a:bodyPr>
          <a:lstStyle/>
          <a:p>
            <a:r>
              <a:rPr lang="et-EE" dirty="0"/>
              <a:t>Haridus- ja teadusministeeriumi partnerina viib ETKA Andras ellu Euroopa Sotsiaalfondi projekti „Täiskasvanuhariduse edendamine ja õppimisvõimaluste avardamine“.</a:t>
            </a:r>
          </a:p>
          <a:p>
            <a:pPr lvl="1"/>
            <a:r>
              <a:rPr lang="et-EE" dirty="0"/>
              <a:t>Piirkondliku koostöö arendamine keskhariduseta ja erialase hariduseta täiskasvanute tagasitoomiseks tasemeõppesse</a:t>
            </a:r>
          </a:p>
          <a:p>
            <a:pPr lvl="1"/>
            <a:r>
              <a:rPr lang="et-EE" dirty="0"/>
              <a:t>Elukestva õppe populariseerimine</a:t>
            </a:r>
          </a:p>
          <a:p>
            <a:pPr lvl="1" indent="0">
              <a:buNone/>
            </a:pPr>
            <a:r>
              <a:rPr lang="et-EE" dirty="0"/>
              <a:t>Alates märtsist 2013 koordineerib ETKA Andras koostöös Haridus- ja Teadusministeeriumiga projekti "AGENDA – Euroopa täiskasvanuhariduse tegevuskava“ </a:t>
            </a:r>
          </a:p>
          <a:p>
            <a:pPr lvl="1"/>
            <a:r>
              <a:rPr lang="et-EE" dirty="0"/>
              <a:t>Elukestvas õppe populariseerimine</a:t>
            </a:r>
          </a:p>
          <a:p>
            <a:pPr lvl="1"/>
            <a:r>
              <a:rPr lang="et-EE" dirty="0"/>
              <a:t>Täiskasvanuharidusalase koostöö loomine kohalike omavalitsuste ja teiste osapooltega</a:t>
            </a:r>
          </a:p>
          <a:p>
            <a:pPr lvl="1" indent="0">
              <a:buNone/>
            </a:pPr>
            <a:r>
              <a:rPr lang="et-EE" dirty="0"/>
              <a:t>ETKA Andras  on täiskasvanute koolitajate kutsete andja aastast 2004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A3C4A11-4B34-493E-B42C-4649B3AC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26" y="5617724"/>
            <a:ext cx="2226007" cy="11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lt 1">
            <a:extLst>
              <a:ext uri="{FF2B5EF4-FFF2-40B4-BE49-F238E27FC236}">
                <a16:creationId xmlns:a16="http://schemas.microsoft.com/office/drawing/2014/main" id="{15F61CBB-1277-4AB3-BC2E-03213A3E6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8" y="5674380"/>
            <a:ext cx="3242374" cy="11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035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69B8D82D-1518-4099-8235-57C16DE9C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17" y="-25400"/>
            <a:ext cx="8687725" cy="1163954"/>
          </a:xfrm>
        </p:spPr>
        <p:txBody>
          <a:bodyPr>
            <a:normAutofit fontScale="90000"/>
          </a:bodyPr>
          <a:lstStyle/>
          <a:p>
            <a:br>
              <a:rPr lang="et-EE" b="1"/>
            </a:br>
            <a:r>
              <a:rPr lang="et-EE" b="1"/>
              <a:t>Täiskasvanuhariduse võrgustikud maakondades</a:t>
            </a:r>
            <a:br>
              <a:rPr lang="et-EE"/>
            </a:br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14FAB71B-53C1-44D5-A430-B644885C6E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3730" y="1402635"/>
            <a:ext cx="11424541" cy="5093858"/>
          </a:xfrm>
        </p:spPr>
        <p:txBody>
          <a:bodyPr>
            <a:normAutofit/>
          </a:bodyPr>
          <a:lstStyle/>
          <a:p>
            <a:r>
              <a:rPr lang="et-EE" sz="3300" dirty="0"/>
              <a:t>Tegutsevad 15 maakonnas ja Tallinnas.</a:t>
            </a:r>
            <a:endParaRPr lang="et-EE" dirty="0"/>
          </a:p>
          <a:p>
            <a:pPr lvl="1"/>
            <a:r>
              <a:rPr lang="et-EE" sz="3300" dirty="0"/>
              <a:t> Täiskasvanuhariduse info jagamine, vahendamine tugivõrgustiku abil maakonnas, maakonna täiskasvanud õppija nädala (TÕN) ja tunnustussündmuse korraldamine.</a:t>
            </a:r>
          </a:p>
          <a:p>
            <a:pPr lvl="1"/>
            <a:r>
              <a:rPr lang="et-EE" sz="3300" dirty="0"/>
              <a:t> Koostööseminaride korraldamine täiskasvanuhariduse osapooltele maakondades.</a:t>
            </a:r>
          </a:p>
          <a:p>
            <a:pPr lvl="1"/>
            <a:r>
              <a:rPr lang="et-EE" sz="3300" dirty="0"/>
              <a:t> Koordinaatorite kontaktid </a:t>
            </a:r>
            <a:r>
              <a:rPr lang="et-EE" sz="3200" dirty="0"/>
              <a:t>www.andras.ee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249A4B4D-D567-4157-A781-B99202DA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Osalemine elukestvas õppes 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429B9C9-C7FC-48B4-A16D-4C18B08F27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894169"/>
              </p:ext>
            </p:extLst>
          </p:nvPr>
        </p:nvGraphicFramePr>
        <p:xfrm>
          <a:off x="227814" y="1312681"/>
          <a:ext cx="11565117" cy="482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6449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F03C7BE-4AD4-483F-8D56-B3081186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78" y="-25400"/>
            <a:ext cx="8341664" cy="1163954"/>
          </a:xfrm>
        </p:spPr>
        <p:txBody>
          <a:bodyPr/>
          <a:lstStyle/>
          <a:p>
            <a:r>
              <a:rPr lang="et-EE" b="1" dirty="0"/>
              <a:t>Osalemine elukestvas õppes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F6AF96-8DE0-4372-BA93-A27C28AA01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564" y="1399220"/>
            <a:ext cx="11240396" cy="493046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t-EE" dirty="0"/>
              <a:t>Rohkem õpivad eestlased kui mitte-eestlased.</a:t>
            </a:r>
          </a:p>
          <a:p>
            <a:pPr lvl="1">
              <a:lnSpc>
                <a:spcPct val="150000"/>
              </a:lnSpc>
            </a:pPr>
            <a:r>
              <a:rPr lang="et-EE" dirty="0"/>
              <a:t>Rohkem õpivad naised kui mehed, kuid meeste  õppimine on aasta-aastalt suurenenud.</a:t>
            </a:r>
          </a:p>
          <a:p>
            <a:pPr lvl="1">
              <a:lnSpc>
                <a:spcPct val="150000"/>
              </a:lnSpc>
            </a:pPr>
            <a:r>
              <a:rPr lang="et-EE" dirty="0"/>
              <a:t>Elukestvas õppes osalevad rohkem nooremad inimesed kui vanemad inimesed, kõige  vähem osalevad elukestvas õppes inimesed vanuses 55-64.</a:t>
            </a:r>
          </a:p>
          <a:p>
            <a:pPr lvl="1">
              <a:lnSpc>
                <a:spcPct val="150000"/>
              </a:lnSpc>
            </a:pPr>
            <a:r>
              <a:rPr lang="et-EE" dirty="0"/>
              <a:t>Kõige rohkem osaleb elukestvas õppes kolmanda taseme haridusega inimesi ehk need kellel on, kas erialane haridus keskhariduse baasil või  kõrgharidus.</a:t>
            </a:r>
          </a:p>
          <a:p>
            <a:pPr lvl="1">
              <a:lnSpc>
                <a:spcPct val="150000"/>
              </a:lnSpc>
            </a:pPr>
            <a:r>
              <a:rPr lang="et-EE" dirty="0"/>
              <a:t>Aastate jooksul on tõusnud madalama haridustasemega inimeste osalus elukestvas õppes.</a:t>
            </a:r>
          </a:p>
          <a:p>
            <a:pPr lvl="1" indent="0">
              <a:buNone/>
            </a:pPr>
            <a:endParaRPr lang="et-EE" dirty="0"/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67057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8BEFB68A-BEF6-420D-B656-59EAE604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-25400"/>
            <a:ext cx="8525401" cy="1163954"/>
          </a:xfrm>
        </p:spPr>
        <p:txBody>
          <a:bodyPr>
            <a:normAutofit/>
          </a:bodyPr>
          <a:lstStyle/>
          <a:p>
            <a:r>
              <a:rPr lang="fi-FI" dirty="0"/>
              <a:t> 25‒64</a:t>
            </a:r>
            <a:r>
              <a:rPr lang="et-EE" dirty="0"/>
              <a:t>.a Eesti elanike </a:t>
            </a:r>
            <a:r>
              <a:rPr lang="fi-FI" dirty="0" err="1"/>
              <a:t>haridus</a:t>
            </a:r>
            <a:r>
              <a:rPr lang="et-EE" dirty="0"/>
              <a:t>tase </a:t>
            </a:r>
            <a:r>
              <a:rPr lang="fi-FI" dirty="0"/>
              <a:t>(</a:t>
            </a:r>
            <a:r>
              <a:rPr lang="fi-FI" dirty="0" err="1"/>
              <a:t>tuhandetes</a:t>
            </a:r>
            <a:r>
              <a:rPr lang="fi-FI" dirty="0"/>
              <a:t>)</a:t>
            </a:r>
            <a:r>
              <a:rPr lang="et-EE" dirty="0"/>
              <a:t> </a:t>
            </a:r>
            <a:r>
              <a:rPr lang="et-EE" sz="1600" dirty="0"/>
              <a:t>Allikas: Statistikaamet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537CDC-5936-436C-9C28-08239234B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91958"/>
              </p:ext>
            </p:extLst>
          </p:nvPr>
        </p:nvGraphicFramePr>
        <p:xfrm>
          <a:off x="477520" y="1422400"/>
          <a:ext cx="10850884" cy="4917437"/>
        </p:xfrm>
        <a:graphic>
          <a:graphicData uri="http://schemas.openxmlformats.org/drawingml/2006/table">
            <a:tbl>
              <a:tblPr/>
              <a:tblGrid>
                <a:gridCol w="1988910">
                  <a:extLst>
                    <a:ext uri="{9D8B030D-6E8A-4147-A177-3AD203B41FA5}">
                      <a16:colId xmlns:a16="http://schemas.microsoft.com/office/drawing/2014/main" val="882973545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3591050287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2690728984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313421819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450329556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245998904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450464955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595255748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525559911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3019069018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314509261"/>
                    </a:ext>
                  </a:extLst>
                </a:gridCol>
                <a:gridCol w="805634">
                  <a:extLst>
                    <a:ext uri="{9D8B030D-6E8A-4147-A177-3AD203B41FA5}">
                      <a16:colId xmlns:a16="http://schemas.microsoft.com/office/drawing/2014/main" val="1183130227"/>
                    </a:ext>
                  </a:extLst>
                </a:gridCol>
              </a:tblGrid>
              <a:tr h="989077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25‒64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2009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2010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2011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2012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2017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2018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2019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99053"/>
                  </a:ext>
                </a:extLst>
              </a:tr>
              <a:tr h="98209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Erialase hariduseta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230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227,5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221,9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215,3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209,6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211,4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207,6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205,3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205,2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193,9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194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34940"/>
                  </a:ext>
                </a:extLst>
              </a:tr>
              <a:tr h="98209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Kutseharidusega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301,4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309,7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296,2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298,5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297,3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289,6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289,3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284,5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273,8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272,4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273,1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793978"/>
                  </a:ext>
                </a:extLst>
              </a:tr>
              <a:tr h="98209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Kõrgharidusega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184,4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181,5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202,2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205,8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212,3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218,1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222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229,9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238,6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252,5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252,5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459800"/>
                  </a:ext>
                </a:extLst>
              </a:tr>
              <a:tr h="982090"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ino"/>
                        </a:rPr>
                        <a:t>Kokku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715,8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718,7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720,4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719,7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719,1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719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718,9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719,7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717,6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>
                          <a:effectLst/>
                          <a:latin typeface="Aino"/>
                        </a:rPr>
                        <a:t>718,8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510" b="0" i="0" u="none" strike="noStrike" baseline="0" dirty="0">
                          <a:effectLst/>
                          <a:latin typeface="Aino"/>
                        </a:rPr>
                        <a:t>719,6</a:t>
                      </a:r>
                    </a:p>
                  </a:txBody>
                  <a:tcPr marL="5527" marR="5527" marT="5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15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6623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13E39F7B-248B-4A87-B986-2FB65001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25400"/>
            <a:ext cx="8281561" cy="1163954"/>
          </a:xfrm>
        </p:spPr>
        <p:txBody>
          <a:bodyPr>
            <a:normAutofit fontScale="90000"/>
          </a:bodyPr>
          <a:lstStyle/>
          <a:p>
            <a:r>
              <a:rPr lang="et-EE" dirty="0"/>
              <a:t> Eesti elanike haridustase 25-64.a maakonniti 2019.a</a:t>
            </a:r>
            <a:br>
              <a:rPr lang="et-EE" dirty="0"/>
            </a:br>
            <a:r>
              <a:rPr lang="et-EE" sz="1400" dirty="0"/>
              <a:t>Allikas: Statistikaamet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FDEDA098-ECD9-4954-A56A-EF7752A0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3" y="1274608"/>
            <a:ext cx="6478478" cy="534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804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>
            <a:extLst>
              <a:ext uri="{FF2B5EF4-FFF2-40B4-BE49-F238E27FC236}">
                <a16:creationId xmlns:a16="http://schemas.microsoft.com/office/drawing/2014/main" id="{FB135CF5-60CD-4C12-AD29-5A876E08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-25400"/>
            <a:ext cx="10261600" cy="1163954"/>
          </a:xfrm>
        </p:spPr>
        <p:txBody>
          <a:bodyPr>
            <a:normAutofit/>
          </a:bodyPr>
          <a:lstStyle/>
          <a:p>
            <a:r>
              <a:rPr lang="et-EE" sz="2200" dirty="0"/>
              <a:t>Põhihariduse või madalama haridustasemega 20‒34-aastaste jaotus maakonna</a:t>
            </a:r>
            <a:br>
              <a:rPr lang="et-EE" sz="2200" dirty="0"/>
            </a:br>
            <a:r>
              <a:rPr lang="et-EE" sz="2200" dirty="0"/>
              <a:t>ja soo järgi 2019. aastal</a:t>
            </a:r>
            <a:br>
              <a:rPr lang="et-EE" sz="2200" dirty="0"/>
            </a:br>
            <a:r>
              <a:rPr lang="et-EE" sz="1400" dirty="0"/>
              <a:t>Allikas: Statistikaamet</a:t>
            </a:r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F8E91872-3D9C-4F19-9C9E-EC2010073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1252537"/>
            <a:ext cx="10001250" cy="54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16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0" y="641349"/>
            <a:ext cx="10083799" cy="54927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00C96A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ino">
      <a:majorFont>
        <a:latin typeface="Aino"/>
        <a:ea typeface="Helvetica Neue Medium"/>
        <a:cs typeface="Helvetica Neue Medium"/>
      </a:majorFont>
      <a:minorFont>
        <a:latin typeface="Aino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hueOff val="3025454"/>
            <a:lumOff val="10601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ndras-template2.potx" id="{04B830B0-2185-4E43-BEFD-C2ECD6A1D446}" vid="{55964A1F-A5C4-4AD4-AD99-B080A2134D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522</Words>
  <Application>Microsoft Office PowerPoint</Application>
  <PresentationFormat>Laiekraan</PresentationFormat>
  <Paragraphs>107</Paragraphs>
  <Slides>12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12</vt:i4>
      </vt:variant>
    </vt:vector>
  </HeadingPairs>
  <TitlesOfParts>
    <vt:vector size="20" baseType="lpstr">
      <vt:lpstr>Aino</vt:lpstr>
      <vt:lpstr>Arial</vt:lpstr>
      <vt:lpstr>Arial MT</vt:lpstr>
      <vt:lpstr>Calibri</vt:lpstr>
      <vt:lpstr>Calibri Light</vt:lpstr>
      <vt:lpstr>Helvetica Neue</vt:lpstr>
      <vt:lpstr>White</vt:lpstr>
      <vt:lpstr>Office Theme</vt:lpstr>
      <vt:lpstr>Kui õpihimuline on täiskasvanud inimene tänases Eestis, ülevaade täiskasvanuharidusest</vt:lpstr>
      <vt:lpstr>Andrase tegevused </vt:lpstr>
      <vt:lpstr> Täiskasvanuhariduse võrgustikud maakondades </vt:lpstr>
      <vt:lpstr>Osalemine elukestvas õppes </vt:lpstr>
      <vt:lpstr>Osalemine elukestvas õppes </vt:lpstr>
      <vt:lpstr> 25‒64.a Eesti elanike haridustase (tuhandetes) Allikas: Statistikaamet</vt:lpstr>
      <vt:lpstr> Eesti elanike haridustase 25-64.a maakonniti 2019.a Allikas: Statistikaamet</vt:lpstr>
      <vt:lpstr>Põhihariduse või madalama haridustasemega 20‒34-aastaste jaotus maakonna ja soo järgi 2019. aastal Allikas: Statistikaamet</vt:lpstr>
      <vt:lpstr>PowerPointi esitlus</vt:lpstr>
      <vt:lpstr>Väljakutsed 1 ja 3 strateegilise eesmärgi täitmisel </vt:lpstr>
      <vt:lpstr>Kasulikud lingid</vt:lpstr>
      <vt:lpstr>Tunnustamise ülekutse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 õpihimuline on täiskasvanud inimene tänases Eestis, ülevaade täiskasvanuharidusest</dc:title>
  <dc:creator>Kertu Eensaar</dc:creator>
  <cp:lastModifiedBy>Kertu Eensaar</cp:lastModifiedBy>
  <cp:revision>12</cp:revision>
  <cp:lastPrinted>2021-04-22T09:17:42Z</cp:lastPrinted>
  <dcterms:created xsi:type="dcterms:W3CDTF">2021-04-19T09:09:59Z</dcterms:created>
  <dcterms:modified xsi:type="dcterms:W3CDTF">2021-04-26T11:08:44Z</dcterms:modified>
</cp:coreProperties>
</file>