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898" y="2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2de93c8c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2de93c8c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2de93c8ce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d2de93c8ce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2de93c8ce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2de93c8ce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2de93c8ce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2de93c8ce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2de93c8ce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2de93c8ce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2de93c8c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d2de93c8c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2de93c8ce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2de93c8ce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2de93c8ce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2de93c8ce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2de93c8ce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2de93c8ce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35c79b5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35c79b5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d2de93c8ce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d2de93c8ce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2de93c8c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2de93c8ce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d2de93c8c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d2de93c8ce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509538">
            <a:off x="3889860" y="372802"/>
            <a:ext cx="755102" cy="10291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411254" y="2013713"/>
            <a:ext cx="4331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3500" b="1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t" sz="3500" b="1">
                <a:latin typeface="Cambria"/>
                <a:ea typeface="Cambria"/>
                <a:cs typeface="Cambria"/>
                <a:sym typeface="Cambria"/>
              </a:rPr>
            </a:br>
            <a:r>
              <a:rPr lang="et" sz="3500" b="1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t" sz="3500" b="1">
                <a:latin typeface="Cambria"/>
                <a:ea typeface="Cambria"/>
                <a:cs typeface="Cambria"/>
                <a:sym typeface="Cambria"/>
              </a:rPr>
            </a:br>
            <a:r>
              <a:rPr lang="et" sz="3500" b="1">
                <a:latin typeface="Cambria"/>
                <a:ea typeface="Cambria"/>
                <a:cs typeface="Cambria"/>
                <a:sym typeface="Cambria"/>
              </a:rPr>
              <a:t>AGENDA arendusseminaride seeriast</a:t>
            </a:r>
            <a:endParaRPr sz="35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2166" b="1"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t" sz="2166" b="1">
                <a:latin typeface="Cambria"/>
                <a:ea typeface="Cambria"/>
                <a:cs typeface="Cambria"/>
                <a:sym typeface="Cambria"/>
              </a:rPr>
            </a:br>
            <a:r>
              <a:rPr lang="et" sz="35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Kohalik omavalitsus kui partner täiskasvanute õppimise toetamisel</a:t>
            </a:r>
            <a:endParaRPr>
              <a:solidFill>
                <a:srgbClr val="99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9925" y="4398301"/>
            <a:ext cx="2563277" cy="47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4652" y="4329227"/>
            <a:ext cx="559975" cy="61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79570" y="4286450"/>
            <a:ext cx="699775" cy="69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251425" y="183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3700" b="1" dirty="0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KOV arengudokumentidest ...</a:t>
            </a:r>
            <a:endParaRPr dirty="0"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351900" y="970500"/>
            <a:ext cx="8520600" cy="23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t" sz="2200" dirty="0">
                <a:solidFill>
                  <a:schemeClr val="dk1"/>
                </a:solidFill>
              </a:rPr>
              <a:t>on mainitud, aga sellega ka teema piirdub … 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t" sz="2200" dirty="0">
                <a:solidFill>
                  <a:schemeClr val="dk1"/>
                </a:solidFill>
              </a:rPr>
              <a:t>mainitud on + tegevuskavast leiab ka :)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t" sz="2200" dirty="0">
                <a:solidFill>
                  <a:schemeClr val="dk1"/>
                </a:solidFill>
              </a:rPr>
              <a:t>elukestev õpe on midagi muud kui haridus!?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t" sz="2200" dirty="0">
                <a:solidFill>
                  <a:schemeClr val="dk1"/>
                </a:solidFill>
              </a:rPr>
              <a:t>elu kestva õppe esimene osa (formaalõpe) on paljulubav, aga teema “vajub ära” …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411875" y="3264925"/>
            <a:ext cx="8036700" cy="1536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 txBox="1"/>
          <p:nvPr/>
        </p:nvSpPr>
        <p:spPr>
          <a:xfrm>
            <a:off x="612800" y="3435700"/>
            <a:ext cx="72330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900" dirty="0">
                <a:solidFill>
                  <a:schemeClr val="dk1"/>
                </a:solidFill>
              </a:rPr>
              <a:t>Keeruline on leida arengukavasid, mille visioon ei sisaldaks sõnu “uuenduslik”; “arukas”; “nutikas”; “tark”; “õnnelik”; “ettevõtlik” …</a:t>
            </a:r>
            <a:endParaRPr sz="15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900" b="1" dirty="0">
                <a:solidFill>
                  <a:srgbClr val="980000"/>
                </a:solidFill>
              </a:rPr>
              <a:t>On see ilma elukestvat õpet soodustamata võimalik?</a:t>
            </a:r>
            <a:endParaRPr sz="1800" b="1" dirty="0">
              <a:solidFill>
                <a:srgbClr val="98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2" grpId="1" animBg="1"/>
      <p:bldP spid="173" grpId="0"/>
      <p:bldP spid="17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3909375" y="552300"/>
            <a:ext cx="4871100" cy="4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174"/>
              <a:buFont typeface="Arial"/>
              <a:buNone/>
            </a:pPr>
            <a:r>
              <a:rPr lang="et" sz="4369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t" sz="4369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369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174"/>
              <a:buFont typeface="Arial"/>
              <a:buNone/>
            </a:pPr>
            <a:r>
              <a:rPr lang="et" sz="4369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Iga õpitud aasta tähendab paremaid oskusi, paremat majanduslikku toimetulekut, paremat tervist ja suuremat usaldust inimeste vahel ja ühiskonnas laiemalt.</a:t>
            </a:r>
            <a:r>
              <a:rPr lang="et" sz="4685">
                <a:solidFill>
                  <a:schemeClr val="dk1"/>
                </a:solidFill>
              </a:rPr>
              <a:t> </a:t>
            </a:r>
            <a:endParaRPr sz="468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86573">
            <a:off x="3793564" y="806640"/>
            <a:ext cx="530224" cy="722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35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Noppeid arendusseminaride aruteludest ...</a:t>
            </a: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1"/>
          </p:nvPr>
        </p:nvSpPr>
        <p:spPr>
          <a:xfrm>
            <a:off x="311700" y="1383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t" sz="2100">
                <a:solidFill>
                  <a:schemeClr val="dk1"/>
                </a:solidFill>
              </a:rPr>
              <a:t>info jagamine </a:t>
            </a:r>
            <a:endParaRPr sz="2100">
              <a:solidFill>
                <a:schemeClr val="dk1"/>
              </a:solidFill>
            </a:endParaRPr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t" sz="2100">
                <a:solidFill>
                  <a:schemeClr val="dk1"/>
                </a:solidFill>
              </a:rPr>
              <a:t>volikogu liikmete tähelepanu äratamine ja teadlikkuse suurendamine, vallavalitsuse töötajate teadlikkuse suurendamine</a:t>
            </a:r>
            <a:endParaRPr sz="2100">
              <a:solidFill>
                <a:schemeClr val="dk1"/>
              </a:solidFill>
            </a:endParaRPr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t" sz="2100">
                <a:solidFill>
                  <a:schemeClr val="dk1"/>
                </a:solidFill>
              </a:rPr>
              <a:t>võrgustiku/meeskonna loomine KOV tasandil (haridusspetsialist, sotsiaaltöötaja, kultuurispetsialist …) - ümarlauad</a:t>
            </a:r>
            <a:endParaRPr sz="2100">
              <a:solidFill>
                <a:schemeClr val="dk1"/>
              </a:solidFill>
            </a:endParaRPr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t" sz="2100">
                <a:solidFill>
                  <a:schemeClr val="dk1"/>
                </a:solidFill>
              </a:rPr>
              <a:t>strateegiline planeerimine ja õppimisvõimaluste toetamine (KOV arengudokumendid, toetusmeetmed)</a:t>
            </a:r>
            <a:endParaRPr sz="2100">
              <a:solidFill>
                <a:schemeClr val="dk1"/>
              </a:solidFill>
            </a:endParaRPr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t" sz="2100">
                <a:solidFill>
                  <a:schemeClr val="dk1"/>
                </a:solidFill>
              </a:rPr>
              <a:t>koostöö suurendamine erinevate partnerorganisatsioonidega, sh tööandjatega</a:t>
            </a:r>
            <a:endParaRPr sz="2100">
              <a:solidFill>
                <a:schemeClr val="dk1"/>
              </a:solidFill>
            </a:endParaRPr>
          </a:p>
          <a:p>
            <a:pPr marL="457200" lvl="0" indent="-35194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t" sz="2100">
                <a:solidFill>
                  <a:schemeClr val="dk1"/>
                </a:solidFill>
              </a:rPr>
              <a:t>rohkem tähelepanu: madala haridustasemega väikelaste vanematele, väikeettevõtetele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900" b="1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t" sz="39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Aitäh!</a:t>
            </a:r>
            <a:r>
              <a:rPr lang="et"/>
              <a:t> 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t"/>
              <a:t>Heleriin Jõesalu (53 414 905/ heleriin@kasvulava.ee)</a:t>
            </a:r>
            <a:br>
              <a:rPr lang="et"/>
            </a:br>
            <a:r>
              <a:rPr lang="et"/>
              <a:t>OÜ Kasvulava (www.kasvulava.ee)</a:t>
            </a:r>
            <a:endParaRPr/>
          </a:p>
        </p:txBody>
      </p:sp>
      <p:pic>
        <p:nvPicPr>
          <p:cNvPr id="192" name="Google Shape;19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362" y="4438476"/>
            <a:ext cx="2563277" cy="476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35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AGENDA arendusseminaride seeriast </a:t>
            </a:r>
            <a:endParaRPr sz="3500" b="1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t" dirty="0">
                <a:solidFill>
                  <a:schemeClr val="dk1"/>
                </a:solidFill>
              </a:rPr>
              <a:t>perioodil veebruar - mai 2021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t" dirty="0">
                <a:solidFill>
                  <a:schemeClr val="dk1"/>
                </a:solidFill>
              </a:rPr>
              <a:t>kahepäevased veebiseminarid, kokku 5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t" dirty="0">
                <a:solidFill>
                  <a:schemeClr val="dk1"/>
                </a:solidFill>
              </a:rPr>
              <a:t>toimunud kokku 3 veebiseminari, 2 veel jäänud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t" dirty="0">
                <a:solidFill>
                  <a:schemeClr val="dk1"/>
                </a:solidFill>
              </a:rPr>
              <a:t>sihtrühm: kohalike omavalitsuste haridus- ja sotsiaaltöö spetsialistid/nõunikud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t" dirty="0">
                <a:solidFill>
                  <a:schemeClr val="dk1"/>
                </a:solidFill>
              </a:rPr>
              <a:t>osalejaid kokku 97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t" dirty="0">
                <a:solidFill>
                  <a:schemeClr val="dk1"/>
                </a:solidFill>
              </a:rPr>
              <a:t>Suur eesmärk: </a:t>
            </a:r>
            <a:r>
              <a:rPr lang="et" b="1" dirty="0">
                <a:solidFill>
                  <a:srgbClr val="990000"/>
                </a:solidFill>
              </a:rPr>
              <a:t>Elukestva õppe mõtteviisi kujundamine ja juurutamine. 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691" dirty="0">
                <a:solidFill>
                  <a:schemeClr val="dk1"/>
                </a:solidFill>
              </a:rPr>
              <a:t>Arendusseminaride eesmärk on läbi ühiskondlike trendide ja statistiliste näitajate teadvustamise toetada elukestva õppe mõtteviisi kujunemist ning pakkuda tööriistu täiskasvanud õppijate vajaduste ja õppimisvõimaluste analüüsimiseks oma piirkonnas.</a:t>
            </a:r>
            <a:endParaRPr sz="169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32700" y="10319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700"/>
              <a:buFont typeface="Cambria"/>
              <a:buChar char="➔"/>
            </a:pPr>
            <a:r>
              <a:rPr lang="et" sz="37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Miks täiskasvanueas õppimine </a:t>
            </a:r>
            <a:br>
              <a:rPr lang="et" sz="37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t" sz="37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on oluline?</a:t>
            </a:r>
            <a:endParaRPr sz="3700" b="1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3700" b="1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463550" algn="l" rtl="0"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3700"/>
              <a:buFont typeface="Cambria"/>
              <a:buChar char="➔"/>
            </a:pPr>
            <a:r>
              <a:rPr lang="et" sz="37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Kus see “täiskasvanuharidus” aset leiab?</a:t>
            </a:r>
            <a:endParaRPr sz="3700" b="1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/>
          <p:nvPr/>
        </p:nvSpPr>
        <p:spPr>
          <a:xfrm>
            <a:off x="0" y="315150"/>
            <a:ext cx="9144000" cy="45132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7350" y="3689400"/>
            <a:ext cx="1396300" cy="1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6988" y="2117075"/>
            <a:ext cx="1396300" cy="1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275" y="1785900"/>
            <a:ext cx="1095401" cy="10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300" y="3227700"/>
            <a:ext cx="1396300" cy="1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675" y="2752575"/>
            <a:ext cx="1396300" cy="1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8375" y="3513375"/>
            <a:ext cx="1246800" cy="12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2975" y="1618425"/>
            <a:ext cx="1095401" cy="10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497300" y="2827500"/>
            <a:ext cx="186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800">
                <a:solidFill>
                  <a:schemeClr val="dk1"/>
                </a:solidFill>
              </a:rPr>
              <a:t>gümnaasium</a:t>
            </a:r>
            <a:endParaRPr sz="1800"/>
          </a:p>
        </p:txBody>
      </p:sp>
      <p:sp>
        <p:nvSpPr>
          <p:cNvPr id="84" name="Google Shape;84;p16"/>
          <p:cNvSpPr txBox="1"/>
          <p:nvPr/>
        </p:nvSpPr>
        <p:spPr>
          <a:xfrm>
            <a:off x="6727050" y="4624000"/>
            <a:ext cx="186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chemeClr val="dk1"/>
                </a:solidFill>
              </a:rPr>
              <a:t>kõrgkool</a:t>
            </a:r>
            <a:endParaRPr sz="1800"/>
          </a:p>
        </p:txBody>
      </p:sp>
      <p:sp>
        <p:nvSpPr>
          <p:cNvPr id="85" name="Google Shape;85;p16"/>
          <p:cNvSpPr txBox="1"/>
          <p:nvPr/>
        </p:nvSpPr>
        <p:spPr>
          <a:xfrm>
            <a:off x="5586450" y="2619125"/>
            <a:ext cx="186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chemeClr val="dk1"/>
                </a:solidFill>
              </a:rPr>
              <a:t>kutsekool</a:t>
            </a:r>
            <a:endParaRPr sz="1800"/>
          </a:p>
        </p:txBody>
      </p:sp>
      <p:sp>
        <p:nvSpPr>
          <p:cNvPr id="86" name="Google Shape;86;p16"/>
          <p:cNvSpPr/>
          <p:nvPr/>
        </p:nvSpPr>
        <p:spPr>
          <a:xfrm>
            <a:off x="1449275" y="2529125"/>
            <a:ext cx="4049450" cy="1662400"/>
          </a:xfrm>
          <a:custGeom>
            <a:avLst/>
            <a:gdLst/>
            <a:ahLst/>
            <a:cxnLst/>
            <a:rect l="l" t="t" r="r" b="b"/>
            <a:pathLst>
              <a:path w="161978" h="66496" extrusionOk="0">
                <a:moveTo>
                  <a:pt x="12503" y="66496"/>
                </a:moveTo>
                <a:lnTo>
                  <a:pt x="0" y="30690"/>
                </a:lnTo>
                <a:lnTo>
                  <a:pt x="161978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87" name="Google Shape;87;p16"/>
          <p:cNvSpPr/>
          <p:nvPr/>
        </p:nvSpPr>
        <p:spPr>
          <a:xfrm>
            <a:off x="3949975" y="2713825"/>
            <a:ext cx="1719250" cy="412050"/>
          </a:xfrm>
          <a:custGeom>
            <a:avLst/>
            <a:gdLst/>
            <a:ahLst/>
            <a:cxnLst/>
            <a:rect l="l" t="t" r="r" b="b"/>
            <a:pathLst>
              <a:path w="68770" h="16482" extrusionOk="0">
                <a:moveTo>
                  <a:pt x="0" y="16482"/>
                </a:moveTo>
                <a:lnTo>
                  <a:pt x="68770" y="0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88" name="Google Shape;88;p16"/>
          <p:cNvSpPr/>
          <p:nvPr/>
        </p:nvSpPr>
        <p:spPr>
          <a:xfrm>
            <a:off x="2216525" y="3040625"/>
            <a:ext cx="4475700" cy="866725"/>
          </a:xfrm>
          <a:custGeom>
            <a:avLst/>
            <a:gdLst/>
            <a:ahLst/>
            <a:cxnLst/>
            <a:rect l="l" t="t" r="r" b="b"/>
            <a:pathLst>
              <a:path w="179028" h="34669" extrusionOk="0">
                <a:moveTo>
                  <a:pt x="104575" y="33533"/>
                </a:moveTo>
                <a:lnTo>
                  <a:pt x="0" y="0"/>
                </a:lnTo>
                <a:lnTo>
                  <a:pt x="179028" y="34669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89" name="Google Shape;89;p16"/>
          <p:cNvSpPr txBox="1"/>
          <p:nvPr/>
        </p:nvSpPr>
        <p:spPr>
          <a:xfrm>
            <a:off x="3837675" y="3412888"/>
            <a:ext cx="525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800" b="1"/>
              <a:t>?</a:t>
            </a:r>
            <a:endParaRPr sz="2800" b="1"/>
          </a:p>
        </p:txBody>
      </p:sp>
      <p:sp>
        <p:nvSpPr>
          <p:cNvPr id="90" name="Google Shape;90;p16"/>
          <p:cNvSpPr txBox="1"/>
          <p:nvPr/>
        </p:nvSpPr>
        <p:spPr>
          <a:xfrm>
            <a:off x="2128825" y="315150"/>
            <a:ext cx="37086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300" b="1">
                <a:latin typeface="Cambria"/>
                <a:ea typeface="Cambria"/>
                <a:cs typeface="Cambria"/>
                <a:sym typeface="Cambria"/>
              </a:rPr>
              <a:t>Kus see </a:t>
            </a:r>
            <a:br>
              <a:rPr lang="et" sz="2300" b="1">
                <a:latin typeface="Cambria"/>
                <a:ea typeface="Cambria"/>
                <a:cs typeface="Cambria"/>
                <a:sym typeface="Cambria"/>
              </a:rPr>
            </a:br>
            <a:r>
              <a:rPr lang="et" sz="2300" b="1">
                <a:latin typeface="Cambria"/>
                <a:ea typeface="Cambria"/>
                <a:cs typeface="Cambria"/>
                <a:sym typeface="Cambria"/>
              </a:rPr>
              <a:t>“täiskasvanuharidus” toimub?</a:t>
            </a:r>
            <a:endParaRPr sz="23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2216525" y="2614375"/>
            <a:ext cx="4489925" cy="2117075"/>
          </a:xfrm>
          <a:custGeom>
            <a:avLst/>
            <a:gdLst/>
            <a:ahLst/>
            <a:cxnLst/>
            <a:rect l="l" t="t" r="r" b="b"/>
            <a:pathLst>
              <a:path w="179597" h="84683" extrusionOk="0">
                <a:moveTo>
                  <a:pt x="61381" y="84115"/>
                </a:moveTo>
                <a:lnTo>
                  <a:pt x="0" y="27849"/>
                </a:lnTo>
                <a:lnTo>
                  <a:pt x="140381" y="0"/>
                </a:lnTo>
                <a:lnTo>
                  <a:pt x="179597" y="73316"/>
                </a:lnTo>
                <a:lnTo>
                  <a:pt x="82978" y="84683"/>
                </a:lnTo>
              </a:path>
            </a:pathLst>
          </a:custGeom>
          <a:noFill/>
          <a:ln w="28575" cap="flat" cmpd="sng">
            <a:solidFill>
              <a:srgbClr val="38761D"/>
            </a:solidFill>
            <a:prstDash val="lgDash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r="10706" b="10706"/>
          <a:stretch/>
        </p:blipFill>
        <p:spPr>
          <a:xfrm>
            <a:off x="3687825" y="3896700"/>
            <a:ext cx="1246800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0" y="315150"/>
            <a:ext cx="9144000" cy="45132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988" y="2075475"/>
            <a:ext cx="1396300" cy="1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275" y="1785900"/>
            <a:ext cx="1095401" cy="10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263" y="3557350"/>
            <a:ext cx="1396300" cy="1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900" y="3100500"/>
            <a:ext cx="1396300" cy="1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5225" y="2500400"/>
            <a:ext cx="1246800" cy="12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4475" y="1644325"/>
            <a:ext cx="1095401" cy="10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497300" y="2827500"/>
            <a:ext cx="186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800">
                <a:solidFill>
                  <a:schemeClr val="dk1"/>
                </a:solidFill>
              </a:rPr>
              <a:t>gümnaasium</a:t>
            </a:r>
            <a:endParaRPr sz="1800"/>
          </a:p>
        </p:txBody>
      </p:sp>
      <p:sp>
        <p:nvSpPr>
          <p:cNvPr id="105" name="Google Shape;105;p17"/>
          <p:cNvSpPr txBox="1"/>
          <p:nvPr/>
        </p:nvSpPr>
        <p:spPr>
          <a:xfrm>
            <a:off x="6739875" y="3747200"/>
            <a:ext cx="186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chemeClr val="dk1"/>
                </a:solidFill>
              </a:rPr>
              <a:t>kõrgkool</a:t>
            </a:r>
            <a:endParaRPr sz="1800"/>
          </a:p>
        </p:txBody>
      </p:sp>
      <p:sp>
        <p:nvSpPr>
          <p:cNvPr id="106" name="Google Shape;106;p17"/>
          <p:cNvSpPr txBox="1"/>
          <p:nvPr/>
        </p:nvSpPr>
        <p:spPr>
          <a:xfrm>
            <a:off x="5261575" y="2638800"/>
            <a:ext cx="186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chemeClr val="dk1"/>
                </a:solidFill>
              </a:rPr>
              <a:t>kutsekool</a:t>
            </a:r>
            <a:endParaRPr sz="1800"/>
          </a:p>
        </p:txBody>
      </p:sp>
      <p:sp>
        <p:nvSpPr>
          <p:cNvPr id="107" name="Google Shape;107;p17"/>
          <p:cNvSpPr txBox="1"/>
          <p:nvPr/>
        </p:nvSpPr>
        <p:spPr>
          <a:xfrm>
            <a:off x="-430725" y="3232825"/>
            <a:ext cx="25476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täiskasvanud õppija = 20+</a:t>
            </a:r>
            <a:endParaRPr sz="15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20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ca 10%</a:t>
            </a:r>
            <a:endParaRPr sz="17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275" y="1635450"/>
            <a:ext cx="1396300" cy="13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7"/>
          <p:cNvSpPr txBox="1"/>
          <p:nvPr/>
        </p:nvSpPr>
        <p:spPr>
          <a:xfrm>
            <a:off x="6774575" y="1484375"/>
            <a:ext cx="22008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täiskasvanud õppija = 25+</a:t>
            </a:r>
            <a:r>
              <a:rPr lang="e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20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ca 40%</a:t>
            </a:r>
            <a:endParaRPr sz="20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6459725" y="4138550"/>
            <a:ext cx="2330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rgbClr val="6AA84F"/>
                </a:solidFill>
                <a:latin typeface="Calibri"/>
                <a:ea typeface="Calibri"/>
                <a:cs typeface="Calibri"/>
                <a:sym typeface="Calibri"/>
              </a:rPr>
              <a:t>täiskasvanud õppija = 30+</a:t>
            </a:r>
            <a:endParaRPr sz="1500">
              <a:solidFill>
                <a:srgbClr val="6AA8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20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ca 30%</a:t>
            </a:r>
            <a:endParaRPr sz="17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/>
          <p:nvPr/>
        </p:nvSpPr>
        <p:spPr>
          <a:xfrm>
            <a:off x="2456925" y="636600"/>
            <a:ext cx="3708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300" b="1">
                <a:latin typeface="Cambria"/>
                <a:ea typeface="Cambria"/>
                <a:cs typeface="Cambria"/>
                <a:sym typeface="Cambria"/>
              </a:rPr>
              <a:t>formaalõpe</a:t>
            </a:r>
            <a:endParaRPr sz="2300"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r="10706" b="10706"/>
          <a:stretch/>
        </p:blipFill>
        <p:spPr>
          <a:xfrm>
            <a:off x="3687825" y="3896700"/>
            <a:ext cx="1246800" cy="1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/>
          <p:nvPr/>
        </p:nvSpPr>
        <p:spPr>
          <a:xfrm>
            <a:off x="0" y="315150"/>
            <a:ext cx="9144000" cy="45132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988" y="2075475"/>
            <a:ext cx="1396300" cy="1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275" y="1785900"/>
            <a:ext cx="1095401" cy="109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5263" y="3557350"/>
            <a:ext cx="1396300" cy="1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900" y="3100500"/>
            <a:ext cx="1396300" cy="1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5225" y="2500400"/>
            <a:ext cx="1246800" cy="124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4475" y="1644325"/>
            <a:ext cx="1095401" cy="109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497300" y="2827500"/>
            <a:ext cx="186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800">
                <a:solidFill>
                  <a:schemeClr val="dk1"/>
                </a:solidFill>
              </a:rPr>
              <a:t>gümnaasium</a:t>
            </a:r>
            <a:endParaRPr sz="1800"/>
          </a:p>
        </p:txBody>
      </p:sp>
      <p:sp>
        <p:nvSpPr>
          <p:cNvPr id="125" name="Google Shape;125;p18"/>
          <p:cNvSpPr txBox="1"/>
          <p:nvPr/>
        </p:nvSpPr>
        <p:spPr>
          <a:xfrm>
            <a:off x="6739875" y="3747200"/>
            <a:ext cx="186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chemeClr val="dk1"/>
                </a:solidFill>
              </a:rPr>
              <a:t>kõrgkool</a:t>
            </a:r>
            <a:endParaRPr sz="1800"/>
          </a:p>
        </p:txBody>
      </p:sp>
      <p:sp>
        <p:nvSpPr>
          <p:cNvPr id="126" name="Google Shape;126;p18"/>
          <p:cNvSpPr txBox="1"/>
          <p:nvPr/>
        </p:nvSpPr>
        <p:spPr>
          <a:xfrm>
            <a:off x="5261575" y="2638800"/>
            <a:ext cx="186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chemeClr val="dk1"/>
                </a:solidFill>
              </a:rPr>
              <a:t>kutsekool</a:t>
            </a:r>
            <a:endParaRPr sz="1800"/>
          </a:p>
        </p:txBody>
      </p:sp>
      <p:sp>
        <p:nvSpPr>
          <p:cNvPr id="127" name="Google Shape;127;p18"/>
          <p:cNvSpPr txBox="1"/>
          <p:nvPr/>
        </p:nvSpPr>
        <p:spPr>
          <a:xfrm>
            <a:off x="2605825" y="2881300"/>
            <a:ext cx="3408900" cy="1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Pea iga </a:t>
            </a:r>
            <a:br>
              <a:rPr lang="et" sz="18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t" sz="18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viies täiskasvanu osaleb elukestvas õppes</a:t>
            </a:r>
            <a:endParaRPr sz="1800" b="1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-430725" y="3232825"/>
            <a:ext cx="2547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täiskasvanud õppija = 20+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8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ca 10%</a:t>
            </a:r>
            <a:endParaRPr sz="15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275" y="1635450"/>
            <a:ext cx="1396300" cy="139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6774575" y="1484375"/>
            <a:ext cx="22008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täiskasvanud õppija = 25+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8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ca 40%</a:t>
            </a:r>
            <a:endParaRPr sz="18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6459725" y="4138550"/>
            <a:ext cx="23301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täiskasvanud õppija = 30+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8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ca 30%</a:t>
            </a:r>
            <a:endParaRPr sz="150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1205225" y="700125"/>
            <a:ext cx="6610500" cy="10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Aastal 2019 korraldati </a:t>
            </a:r>
            <a:r>
              <a:rPr lang="et" sz="175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84 765</a:t>
            </a:r>
            <a:r>
              <a:rPr lang="et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kursust</a:t>
            </a:r>
            <a:r>
              <a:rPr lang="et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milles osales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75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400 224</a:t>
            </a:r>
            <a:r>
              <a:rPr lang="et" sz="1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täiskasvanud õppijat</a:t>
            </a:r>
            <a:r>
              <a:rPr lang="et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353825" y="923425"/>
            <a:ext cx="1182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6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keeleõpe</a:t>
            </a:r>
            <a:endParaRPr sz="1600" b="1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18"/>
          <p:cNvSpPr txBox="1"/>
          <p:nvPr/>
        </p:nvSpPr>
        <p:spPr>
          <a:xfrm>
            <a:off x="3113099" y="1354525"/>
            <a:ext cx="2077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6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juhtimine ja haldus</a:t>
            </a:r>
            <a:endParaRPr sz="1600" b="1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6812432" y="1003275"/>
            <a:ext cx="1849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16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isikuareng</a:t>
            </a:r>
            <a:endParaRPr sz="1600" b="1">
              <a:solidFill>
                <a:srgbClr val="99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2537400" y="315150"/>
            <a:ext cx="3708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300" b="1">
                <a:latin typeface="Cambria"/>
                <a:ea typeface="Cambria"/>
                <a:cs typeface="Cambria"/>
                <a:sym typeface="Cambria"/>
              </a:rPr>
              <a:t>mitteformaalne õpe</a:t>
            </a:r>
            <a:endParaRPr sz="2300"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0" y="64000"/>
            <a:ext cx="9144000" cy="45132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 l="28124" t="9117" r="25971" b="7694"/>
          <a:stretch/>
        </p:blipFill>
        <p:spPr>
          <a:xfrm>
            <a:off x="3130425" y="1513900"/>
            <a:ext cx="535775" cy="97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497300" y="2827500"/>
            <a:ext cx="1861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</p:txBody>
      </p:sp>
      <p:sp>
        <p:nvSpPr>
          <p:cNvPr id="144" name="Google Shape;144;p19"/>
          <p:cNvSpPr txBox="1"/>
          <p:nvPr/>
        </p:nvSpPr>
        <p:spPr>
          <a:xfrm>
            <a:off x="935950" y="2360775"/>
            <a:ext cx="34038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800" b="1">
                <a:solidFill>
                  <a:schemeClr val="dk1"/>
                </a:solidFill>
              </a:rPr>
              <a:t>aktiivne kodanik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600">
                <a:solidFill>
                  <a:schemeClr val="dk1"/>
                </a:solidFill>
              </a:rPr>
              <a:t>seltsitegevus: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600">
                <a:solidFill>
                  <a:schemeClr val="dk1"/>
                </a:solidFill>
              </a:rPr>
              <a:t>külaseltsid/linnaseltsid, külavanemad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600">
                <a:solidFill>
                  <a:schemeClr val="dk1"/>
                </a:solidFill>
              </a:rPr>
              <a:t>projektid - kogemuste jagamine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600">
                <a:solidFill>
                  <a:schemeClr val="dk1"/>
                </a:solidFill>
              </a:rPr>
              <a:t>õpiringid, töötoad, seminarid, õppereisid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600">
                <a:solidFill>
                  <a:schemeClr val="dk1"/>
                </a:solidFill>
              </a:rPr>
              <a:t>väärikate ülikool, külaülikool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600">
                <a:solidFill>
                  <a:schemeClr val="dk1"/>
                </a:solidFill>
              </a:rPr>
              <a:t>...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3061950" y="1629921"/>
            <a:ext cx="3020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800" b="1">
                <a:solidFill>
                  <a:schemeClr val="dk1"/>
                </a:solidFill>
              </a:rPr>
              <a:t>kogukonnad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l="28124" t="9117" r="25971" b="7694"/>
          <a:stretch/>
        </p:blipFill>
        <p:spPr>
          <a:xfrm>
            <a:off x="5523625" y="1515900"/>
            <a:ext cx="535775" cy="97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 l="28124" t="9117" r="25971" b="7694"/>
          <a:stretch/>
        </p:blipFill>
        <p:spPr>
          <a:xfrm>
            <a:off x="6474637" y="1515900"/>
            <a:ext cx="535775" cy="97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 l="28124" t="9117" r="25971" b="7694"/>
          <a:stretch/>
        </p:blipFill>
        <p:spPr>
          <a:xfrm>
            <a:off x="6001725" y="1515900"/>
            <a:ext cx="535775" cy="97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/>
          </a:blip>
          <a:srcRect l="28124" t="9117" r="25971" b="7694"/>
          <a:stretch/>
        </p:blipFill>
        <p:spPr>
          <a:xfrm>
            <a:off x="2626812" y="1513900"/>
            <a:ext cx="535775" cy="97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l="28124" t="9117" r="25971" b="7694"/>
          <a:stretch/>
        </p:blipFill>
        <p:spPr>
          <a:xfrm>
            <a:off x="2133600" y="1513900"/>
            <a:ext cx="535775" cy="97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2133600" y="365400"/>
            <a:ext cx="50976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300" b="1">
                <a:latin typeface="Cambria"/>
                <a:ea typeface="Cambria"/>
                <a:cs typeface="Cambria"/>
                <a:sym typeface="Cambria"/>
              </a:rPr>
              <a:t>mitteformaalne ja informaalne õpe</a:t>
            </a:r>
            <a:endParaRPr sz="2300" b="1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300" b="1">
                <a:latin typeface="Cambria"/>
                <a:ea typeface="Cambria"/>
                <a:cs typeface="Cambria"/>
                <a:sym typeface="Cambria"/>
              </a:rPr>
              <a:t>(kodanikuharidus)</a:t>
            </a:r>
            <a:endParaRPr sz="23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4567713" y="2360775"/>
            <a:ext cx="3403800" cy="30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800" b="1">
                <a:solidFill>
                  <a:schemeClr val="dk1"/>
                </a:solidFill>
              </a:rPr>
              <a:t>ettevõtlik kodanik, ettevõtlus 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600">
                <a:solidFill>
                  <a:schemeClr val="dk1"/>
                </a:solidFill>
              </a:rPr>
              <a:t>kodanikujulgus, -aktiivsus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600">
                <a:solidFill>
                  <a:schemeClr val="dk1"/>
                </a:solidFill>
              </a:rPr>
              <a:t>MTÜde juhtimine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600">
                <a:solidFill>
                  <a:schemeClr val="dk1"/>
                </a:solidFill>
              </a:rPr>
              <a:t>avalike teenuste delegeerimine, kogukonnateenused 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600">
                <a:solidFill>
                  <a:schemeClr val="dk1"/>
                </a:solidFill>
              </a:rPr>
              <a:t>vabatahtlik tegevus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 sz="1600">
                <a:solidFill>
                  <a:schemeClr val="dk1"/>
                </a:solidFill>
              </a:rPr>
              <a:t>...</a:t>
            </a:r>
            <a:endParaRPr sz="16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73109">
            <a:off x="2705562" y="1712454"/>
            <a:ext cx="3732875" cy="2484293"/>
          </a:xfrm>
          <a:prstGeom prst="rect">
            <a:avLst/>
          </a:prstGeom>
        </p:spPr>
      </p:pic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3500" b="1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Võimalused/väljakutsed</a:t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80096" y="1286899"/>
            <a:ext cx="3505200" cy="333540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" dirty="0"/>
              <a:t>Eesti rahvas on hariduse usku ja me õpime rohkem kui kunagi varem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" dirty="0"/>
              <a:t>Meil on palju erinevaid õppimisvõimalusi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t" dirty="0"/>
              <a:t>Meil on ka palju rohkem ressurssi</a:t>
            </a:r>
            <a:endParaRPr dirty="0"/>
          </a:p>
        </p:txBody>
      </p:sp>
      <p:sp>
        <p:nvSpPr>
          <p:cNvPr id="159" name="Google Shape;159;p20"/>
          <p:cNvSpPr/>
          <p:nvPr/>
        </p:nvSpPr>
        <p:spPr>
          <a:xfrm>
            <a:off x="5605898" y="1324724"/>
            <a:ext cx="3538102" cy="3335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9999" lvl="0" indent="-166814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77"/>
              <a:buFont typeface="Cambria"/>
              <a:buChar char="●"/>
            </a:pPr>
            <a:r>
              <a:rPr lang="et" sz="1300" dirty="0">
                <a:solidFill>
                  <a:schemeClr val="dk1"/>
                </a:solidFill>
              </a:rPr>
              <a:t>Rohkem õpivad eestlased kui mitte-eestlased</a:t>
            </a:r>
            <a:endParaRPr sz="1300" dirty="0">
              <a:solidFill>
                <a:schemeClr val="dk1"/>
              </a:solidFill>
            </a:endParaRPr>
          </a:p>
          <a:p>
            <a:pPr marL="179999" lvl="0" indent="-1668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7"/>
              <a:buFont typeface="Cambria"/>
              <a:buChar char="●"/>
            </a:pPr>
            <a:r>
              <a:rPr lang="et" sz="1300" dirty="0">
                <a:solidFill>
                  <a:schemeClr val="dk1"/>
                </a:solidFill>
              </a:rPr>
              <a:t>Rohkem õpivad naised kui mehed</a:t>
            </a:r>
            <a:endParaRPr sz="1300" dirty="0">
              <a:solidFill>
                <a:schemeClr val="dk1"/>
              </a:solidFill>
            </a:endParaRPr>
          </a:p>
          <a:p>
            <a:pPr marL="179999" lvl="0" indent="-1668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7"/>
              <a:buFont typeface="Cambria"/>
              <a:buChar char="●"/>
            </a:pPr>
            <a:r>
              <a:rPr lang="et" sz="1300" dirty="0">
                <a:solidFill>
                  <a:schemeClr val="dk1"/>
                </a:solidFill>
              </a:rPr>
              <a:t>Pigem õpivad nooremad inimesed kui vanemad inimesed</a:t>
            </a:r>
            <a:endParaRPr sz="1300" dirty="0">
              <a:solidFill>
                <a:schemeClr val="dk1"/>
              </a:solidFill>
            </a:endParaRPr>
          </a:p>
          <a:p>
            <a:pPr marL="179999" lvl="0" indent="-16681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77"/>
              <a:buFont typeface="Cambria"/>
              <a:buChar char="●"/>
            </a:pPr>
            <a:r>
              <a:rPr lang="et" sz="1300" dirty="0">
                <a:solidFill>
                  <a:schemeClr val="dk1"/>
                </a:solidFill>
              </a:rPr>
              <a:t>Rohkem õpivad need, kellel on juba pikem haridustee </a:t>
            </a:r>
            <a:endParaRPr sz="1300" dirty="0">
              <a:solidFill>
                <a:schemeClr val="dk1"/>
              </a:solidFill>
            </a:endParaRPr>
          </a:p>
          <a:p>
            <a:pPr marL="179999" lvl="0" indent="-1682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t" sz="1300" dirty="0">
                <a:solidFill>
                  <a:schemeClr val="dk1"/>
                </a:solidFill>
              </a:rPr>
              <a:t>Meil on palju madala haridustasemega inimesi</a:t>
            </a:r>
            <a:endParaRPr sz="13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75" y="0"/>
            <a:ext cx="771452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1"/>
          <p:cNvSpPr txBox="1">
            <a:spLocks noGrp="1"/>
          </p:cNvSpPr>
          <p:nvPr>
            <p:ph type="title"/>
          </p:nvPr>
        </p:nvSpPr>
        <p:spPr>
          <a:xfrm>
            <a:off x="1425275" y="351600"/>
            <a:ext cx="65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26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Elukestev õpe - romantiline unistus, </a:t>
            </a:r>
            <a:endParaRPr sz="2600" b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t" sz="26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tegelikkus või paratamatus?</a:t>
            </a:r>
            <a:endParaRPr sz="132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488</Words>
  <Application>Microsoft Office PowerPoint</Application>
  <PresentationFormat>On-screen Show (16:9)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</vt:lpstr>
      <vt:lpstr>Simple Light</vt:lpstr>
      <vt:lpstr>  AGENDA arendusseminaride seeriast  Kohalik omavalitsus kui partner täiskasvanute õppimise toetamisel</vt:lpstr>
      <vt:lpstr>AGENDA arendusseminaride seeriast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Võimalused/väljakutsed</vt:lpstr>
      <vt:lpstr>Elukestev õpe - romantiline unistus,  tegelikkus või paratamatus?</vt:lpstr>
      <vt:lpstr>KOV arengudokumentidest ...</vt:lpstr>
      <vt:lpstr>PowerPoint Presentation</vt:lpstr>
      <vt:lpstr>Noppeid arendusseminaride aruteludest 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arendusseminaride seeriast  Kohalik omavalitsus kui partner täiskasvanute õppimise toetamisel</dc:title>
  <dc:creator>Heleriin</dc:creator>
  <cp:lastModifiedBy>Heleriin</cp:lastModifiedBy>
  <cp:revision>3</cp:revision>
  <dcterms:modified xsi:type="dcterms:W3CDTF">2021-04-21T19:18:27Z</dcterms:modified>
</cp:coreProperties>
</file>