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754" r:id="rId1"/>
  </p:sldMasterIdLst>
  <p:notesMasterIdLst>
    <p:notesMasterId r:id="rId19"/>
  </p:notesMasterIdLst>
  <p:sldIdLst>
    <p:sldId id="256" r:id="rId2"/>
    <p:sldId id="370" r:id="rId3"/>
    <p:sldId id="371" r:id="rId4"/>
    <p:sldId id="388" r:id="rId5"/>
    <p:sldId id="389" r:id="rId6"/>
    <p:sldId id="376" r:id="rId7"/>
    <p:sldId id="379" r:id="rId8"/>
    <p:sldId id="372" r:id="rId9"/>
    <p:sldId id="377" r:id="rId10"/>
    <p:sldId id="382" r:id="rId11"/>
    <p:sldId id="373" r:id="rId12"/>
    <p:sldId id="381" r:id="rId13"/>
    <p:sldId id="385" r:id="rId14"/>
    <p:sldId id="390" r:id="rId15"/>
    <p:sldId id="374" r:id="rId16"/>
    <p:sldId id="375" r:id="rId17"/>
    <p:sldId id="384" r:id="rId18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FBF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4643" autoAdjust="0"/>
  </p:normalViewPr>
  <p:slideViewPr>
    <p:cSldViewPr snapToObjects="1">
      <p:cViewPr>
        <p:scale>
          <a:sx n="110" d="100"/>
          <a:sy n="110" d="100"/>
        </p:scale>
        <p:origin x="-169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0C882F2-8FF8-4E2F-90E5-ED6EFDA16C8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66366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7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9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CF9890-0334-4215-989B-AFDD67B0FC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C9E5B-8A82-42D3-801C-95C7CAB568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C22BF-71E4-4724-9268-A707DBD510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173E4-2D57-4FB4-8CAF-95FBE59FBD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9FF092-42A9-4341-95C7-47D88FAE59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A273-588F-411C-A84F-D7A3A719FA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E9E17-5C64-471C-9F8A-4D7EF8B4D7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B0EE-534C-4197-ADA0-F8923D8A5B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870D3A-050B-44FF-81E7-6B236821A5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1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64001-F2BE-4DD9-986A-5DB74F39EA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- Στρογγύλεμα μίας γωνίας ορθογωνίου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7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6D5285-52D9-4A70-B10C-1DD3BDADF1C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1" name="3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ADLWG-Brussels-28-1-10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6E9B877C-C1F1-4013-A530-91160F7A23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5" r:id="rId2"/>
    <p:sldLayoutId id="2147483883" r:id="rId3"/>
    <p:sldLayoutId id="2147483876" r:id="rId4"/>
    <p:sldLayoutId id="2147483877" r:id="rId5"/>
    <p:sldLayoutId id="2147483878" r:id="rId6"/>
    <p:sldLayoutId id="2147483884" r:id="rId7"/>
    <p:sldLayoutId id="2147483879" r:id="rId8"/>
    <p:sldLayoutId id="2147483885" r:id="rId9"/>
    <p:sldLayoutId id="2147483880" r:id="rId10"/>
    <p:sldLayoutId id="214748388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8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070708"/>
            <a:ext cx="1021854" cy="12386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22376" y="836712"/>
            <a:ext cx="7772400" cy="22322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3600" dirty="0" err="1" smtClean="0">
                <a:solidFill>
                  <a:srgbClr val="C00000"/>
                </a:solidFill>
              </a:rPr>
              <a:t>Building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err="1" smtClean="0">
                <a:solidFill>
                  <a:srgbClr val="C00000"/>
                </a:solidFill>
              </a:rPr>
              <a:t>bridges</a:t>
            </a:r>
            <a:r>
              <a:rPr lang="el-GR" sz="3600" dirty="0" smtClean="0">
                <a:solidFill>
                  <a:srgbClr val="C00000"/>
                </a:solidFill>
              </a:rPr>
              <a:t>, </a:t>
            </a:r>
            <a:r>
              <a:rPr lang="el-GR" sz="3600" dirty="0" err="1" smtClean="0">
                <a:solidFill>
                  <a:srgbClr val="C00000"/>
                </a:solidFill>
              </a:rPr>
              <a:t>supporting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err="1" smtClean="0">
                <a:solidFill>
                  <a:srgbClr val="C00000"/>
                </a:solidFill>
              </a:rPr>
              <a:t>networks</a:t>
            </a:r>
            <a:r>
              <a:rPr lang="el-GR" sz="3600" dirty="0" smtClean="0">
                <a:solidFill>
                  <a:srgbClr val="C00000"/>
                </a:solidFill>
              </a:rPr>
              <a:t>, </a:t>
            </a:r>
            <a:r>
              <a:rPr lang="el-GR" sz="3600" dirty="0" err="1" smtClean="0">
                <a:solidFill>
                  <a:srgbClr val="C00000"/>
                </a:solidFill>
              </a:rPr>
              <a:t>promoting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err="1" smtClean="0">
                <a:solidFill>
                  <a:srgbClr val="C00000"/>
                </a:solidFill>
              </a:rPr>
              <a:t>membership</a:t>
            </a:r>
            <a:r>
              <a:rPr lang="el-GR" sz="3600" dirty="0" smtClean="0">
                <a:solidFill>
                  <a:srgbClr val="C00000"/>
                </a:solidFill>
              </a:rPr>
              <a:t>: the </a:t>
            </a:r>
            <a:r>
              <a:rPr lang="el-GR" sz="3600" dirty="0" err="1" smtClean="0">
                <a:solidFill>
                  <a:srgbClr val="C00000"/>
                </a:solidFill>
              </a:rPr>
              <a:t>true</a:t>
            </a:r>
            <a:r>
              <a:rPr lang="el-GR" sz="3600" dirty="0" smtClean="0">
                <a:solidFill>
                  <a:srgbClr val="C00000"/>
                </a:solidFill>
              </a:rPr>
              <a:t> meaning of </a:t>
            </a:r>
            <a:r>
              <a:rPr lang="el-GR" sz="3600" dirty="0" err="1" smtClean="0">
                <a:solidFill>
                  <a:srgbClr val="C00000"/>
                </a:solidFill>
              </a:rPr>
              <a:t>an</a:t>
            </a:r>
            <a:r>
              <a:rPr lang="el-GR" sz="3600" dirty="0" smtClean="0">
                <a:solidFill>
                  <a:srgbClr val="C00000"/>
                </a:solidFill>
              </a:rPr>
              <a:t> adult </a:t>
            </a:r>
            <a:r>
              <a:rPr lang="el-GR" sz="3600" dirty="0" err="1" smtClean="0">
                <a:solidFill>
                  <a:srgbClr val="C00000"/>
                </a:solidFill>
              </a:rPr>
              <a:t>education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err="1" smtClean="0">
                <a:solidFill>
                  <a:srgbClr val="C00000"/>
                </a:solidFill>
              </a:rPr>
              <a:t>learned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err="1" smtClean="0">
                <a:solidFill>
                  <a:srgbClr val="C00000"/>
                </a:solidFill>
              </a:rPr>
              <a:t>society</a:t>
            </a:r>
            <a:endParaRPr lang="el-GR" sz="36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5" y="3833172"/>
            <a:ext cx="4608512" cy="11387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Presentation prepared for </a:t>
            </a:r>
            <a:r>
              <a:rPr lang="en-US" sz="28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ANDRAS Conference </a:t>
            </a:r>
            <a:endParaRPr lang="en-US" sz="20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000" b="1" i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 September 2017</a:t>
            </a:r>
            <a:endParaRPr lang="el-GR" sz="2000" b="1" i="1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10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301208"/>
            <a:ext cx="3096344" cy="936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4101143" y="5805264"/>
            <a:ext cx="356720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1997839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Although some of these </a:t>
            </a:r>
            <a:r>
              <a:rPr lang="en-US" sz="2400" dirty="0" err="1" smtClean="0"/>
              <a:t>isntitutions</a:t>
            </a:r>
            <a:r>
              <a:rPr lang="en-US" sz="2400" dirty="0" smtClean="0"/>
              <a:t> (i.e. universities) </a:t>
            </a:r>
            <a:r>
              <a:rPr lang="en-US" sz="2400" dirty="0" smtClean="0"/>
              <a:t>that advance knowledge cannot be forced on any type of dialogue as such, in this context, </a:t>
            </a:r>
            <a:r>
              <a:rPr lang="en-US" sz="2400" dirty="0" smtClean="0"/>
              <a:t>linking practice to research </a:t>
            </a:r>
            <a:r>
              <a:rPr lang="en-US" sz="2400" dirty="0" smtClean="0"/>
              <a:t>has a crucial role to play in validating methods used to co-create knowledge and to articulate and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fragmented knowledge into a language that is understood by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10" name="Rectangle 9"/>
          <p:cNvSpPr/>
          <p:nvPr/>
        </p:nvSpPr>
        <p:spPr>
          <a:xfrm>
            <a:off x="611560" y="548680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do we need learned societies  in adult education?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54868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networking be promoted in adult education?</a:t>
            </a:r>
            <a:endParaRPr lang="en-US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8" name="Picture 4" descr="Related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5078" y="1916832"/>
            <a:ext cx="4639370" cy="3479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3965078" y="1965696"/>
            <a:ext cx="4639370" cy="3479528"/>
          </a:xfrm>
          <a:prstGeom prst="rect">
            <a:avLst/>
          </a:prstGeom>
          <a:solidFill>
            <a:srgbClr val="BFBFB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11560" y="1916832"/>
            <a:ext cx="324036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Networks have a vital role to play in </a:t>
            </a:r>
            <a:r>
              <a:rPr lang="en-US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stimulating critical debate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sharing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promoting innovative approaches to adult learning and in driving advocacy campaigns to raise the profile of our 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</a:t>
            </a:r>
            <a:endParaRPr lang="en-US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5576" y="1988840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Particularly in regions where </a:t>
            </a:r>
            <a:r>
              <a:rPr lang="en-US" sz="2800" dirty="0" smtClean="0"/>
              <a:t>adult education continues to be marginalized and under-resourced, </a:t>
            </a:r>
            <a:r>
              <a:rPr lang="en-US" sz="2800" dirty="0" smtClean="0"/>
              <a:t>individuals </a:t>
            </a:r>
            <a:r>
              <a:rPr lang="en-US" sz="2800" dirty="0" smtClean="0"/>
              <a:t>and institutions </a:t>
            </a:r>
            <a:r>
              <a:rPr lang="en-US" sz="2800" dirty="0" smtClean="0"/>
              <a:t>need to </a:t>
            </a:r>
            <a:r>
              <a:rPr lang="en-US" sz="2800" dirty="0" smtClean="0"/>
              <a:t>come together and identify the commonality of their interests and the need to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together </a:t>
            </a:r>
            <a:r>
              <a:rPr lang="en-US" sz="2800" dirty="0" smtClean="0"/>
              <a:t>towards an adult learning </a:t>
            </a:r>
            <a:r>
              <a:rPr lang="en-US" sz="2800" dirty="0" smtClean="0"/>
              <a:t>movement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11560" y="54868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networking be promoted in adult education?</a:t>
            </a:r>
            <a:endParaRPr lang="en-US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5576" y="1690930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Networks and networking possess enormous potentials in terms of </a:t>
            </a:r>
            <a:r>
              <a:rPr lang="en-US" sz="2800" dirty="0" smtClean="0"/>
              <a:t>information sharing</a:t>
            </a:r>
            <a:r>
              <a:rPr lang="en-US" sz="2800" dirty="0" smtClean="0"/>
              <a:t>, competence development and policy </a:t>
            </a:r>
            <a:r>
              <a:rPr lang="en-US" sz="2800" dirty="0" smtClean="0"/>
              <a:t>work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It </a:t>
            </a:r>
            <a:r>
              <a:rPr lang="en-US" sz="2800" dirty="0" smtClean="0"/>
              <a:t>is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to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members </a:t>
            </a:r>
            <a:r>
              <a:rPr lang="en-US" sz="2800" dirty="0" smtClean="0"/>
              <a:t>to use the networking according to their needs and for the </a:t>
            </a:r>
            <a:r>
              <a:rPr lang="en-US" sz="2800" dirty="0" smtClean="0"/>
              <a:t>benefit and </a:t>
            </a:r>
            <a:r>
              <a:rPr lang="en-US" sz="2800" dirty="0" smtClean="0"/>
              <a:t>added value of the membership and </a:t>
            </a:r>
            <a:r>
              <a:rPr lang="en-US" sz="2800" dirty="0" smtClean="0"/>
              <a:t>beyond</a:t>
            </a:r>
            <a:endParaRPr lang="el-GR" sz="2800" dirty="0"/>
          </a:p>
        </p:txBody>
      </p:sp>
      <p:sp>
        <p:nvSpPr>
          <p:cNvPr id="10" name="Rectangle 9"/>
          <p:cNvSpPr/>
          <p:nvPr/>
        </p:nvSpPr>
        <p:spPr>
          <a:xfrm>
            <a:off x="611560" y="54868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networking be promoted in adult education?</a:t>
            </a:r>
            <a:endParaRPr lang="en-US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60" y="548680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networking be promoted in adult education?</a:t>
            </a:r>
            <a:endParaRPr lang="en-US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1772816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Through pooling of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r>
              <a:rPr lang="en-US" sz="2400" dirty="0" smtClean="0"/>
              <a:t>, access to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expertise</a:t>
            </a:r>
            <a:r>
              <a:rPr lang="en-US" sz="2400" dirty="0" smtClean="0"/>
              <a:t>, collective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and broad </a:t>
            </a:r>
            <a:r>
              <a:rPr lang="en-US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dissemination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networks can respond to arising national or </a:t>
            </a:r>
            <a:r>
              <a:rPr lang="en-US" sz="2400" dirty="0" smtClean="0"/>
              <a:t>regional challenges </a:t>
            </a:r>
            <a:r>
              <a:rPr lang="en-US" sz="2400" dirty="0" smtClean="0"/>
              <a:t>in a fast and efficient </a:t>
            </a:r>
            <a:r>
              <a:rPr lang="en-US" sz="2400" dirty="0" smtClean="0"/>
              <a:t>way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Results </a:t>
            </a:r>
            <a:r>
              <a:rPr lang="en-US" sz="2400" dirty="0" smtClean="0"/>
              <a:t>can then be used to make a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for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political and/or structural change </a:t>
            </a:r>
            <a:r>
              <a:rPr lang="en-US" sz="2400" dirty="0" smtClean="0"/>
              <a:t>as well as serve as guidelines for </a:t>
            </a:r>
            <a:r>
              <a:rPr lang="en-US" sz="2400" dirty="0" smtClean="0"/>
              <a:t>next generation </a:t>
            </a:r>
            <a:r>
              <a:rPr lang="en-US" sz="2400" dirty="0" smtClean="0"/>
              <a:t>of projects and new initiatives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476672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existing conduits can be improved?</a:t>
            </a:r>
            <a:endParaRPr lang="en-US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1628800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viable partnerships between government, business and civil society that support integrated approaches to learning and </a:t>
            </a:r>
            <a:r>
              <a:rPr lang="en-US" dirty="0" smtClean="0"/>
              <a:t>development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people of all ages to a wide range of learning </a:t>
            </a:r>
            <a:r>
              <a:rPr lang="en-US" dirty="0" smtClean="0"/>
              <a:t>opportunities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Showcase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innovative projects and </a:t>
            </a:r>
            <a:r>
              <a:rPr lang="en-US" dirty="0" err="1" smtClean="0"/>
              <a:t>programmes</a:t>
            </a:r>
            <a:r>
              <a:rPr lang="en-US" dirty="0" smtClean="0"/>
              <a:t> (</a:t>
            </a:r>
            <a:r>
              <a:rPr lang="en-US" dirty="0" err="1" smtClean="0"/>
              <a:t>e.g</a:t>
            </a:r>
            <a:r>
              <a:rPr lang="en-US" dirty="0" smtClean="0"/>
              <a:t> TTOP)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synergies with existing learned societies (e.g. ESREA)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learners’ </a:t>
            </a:r>
            <a:r>
              <a:rPr lang="en-US" dirty="0" smtClean="0"/>
              <a:t>achievements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 tradition of </a:t>
            </a:r>
            <a:r>
              <a:rPr lang="en-US" dirty="0" smtClean="0"/>
              <a:t>a Learning Festival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548680"/>
            <a:ext cx="6713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issues can be </a:t>
            </a:r>
            <a:r>
              <a:rPr lang="en-US" sz="28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prioritised</a:t>
            </a:r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l-GR" sz="280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1268760"/>
            <a:ext cx="77768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Attract </a:t>
            </a: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interest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of new partners and sectors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(e.g. social partners, policy makers)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Financing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adult education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Motivation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and increased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access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Workplace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as a learning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arena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Validation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of prior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learning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Guidance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and counseling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Professional</a:t>
            </a:r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development of adult educators and relevant staff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Building </a:t>
            </a:r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and developing </a:t>
            </a:r>
            <a:r>
              <a:rPr lang="en-GB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curricula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Quality</a:t>
            </a:r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 assurance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Active </a:t>
            </a:r>
            <a:r>
              <a:rPr lang="en-GB" sz="2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citizenship</a:t>
            </a:r>
            <a:endParaRPr lang="el-GR" sz="23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8"/>
          <p:cNvSpPr txBox="1">
            <a:spLocks/>
          </p:cNvSpPr>
          <p:nvPr/>
        </p:nvSpPr>
        <p:spPr>
          <a:xfrm>
            <a:off x="683568" y="548680"/>
            <a:ext cx="7772400" cy="46064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eaLnBrk="0" hangingPunct="0">
              <a:defRPr/>
            </a:pP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Building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bridges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supporting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networks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promoting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membership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the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true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meaning of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adult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education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learned</a:t>
            </a:r>
            <a:r>
              <a:rPr lang="el-GR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society</a:t>
            </a:r>
            <a:r>
              <a:rPr kumimoji="0" lang="en-US" sz="1600" b="1" i="0" u="none" strike="noStrike" kern="1200" cap="none" spc="50" normalizeH="0" baseline="0" noProof="0" dirty="0" smtClean="0">
                <a:ln w="11430"/>
                <a:solidFill>
                  <a:srgbClr val="C0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kumimoji="0" lang="el-GR" sz="1600" b="1" i="0" u="none" strike="noStrike" kern="1200" cap="none" spc="50" normalizeH="0" baseline="0" noProof="0" dirty="0">
              <a:ln w="11430"/>
              <a:solidFill>
                <a:srgbClr val="C000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0" name="Title 8"/>
          <p:cNvSpPr txBox="1">
            <a:spLocks/>
          </p:cNvSpPr>
          <p:nvPr/>
        </p:nvSpPr>
        <p:spPr>
          <a:xfrm>
            <a:off x="971600" y="1988840"/>
            <a:ext cx="7200800" cy="216024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" normalizeH="0" baseline="0" noProof="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" normalizeH="0" baseline="0" noProof="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for your</a:t>
            </a:r>
            <a:r>
              <a:rPr kumimoji="0" lang="en-US" sz="6000" b="1" i="0" u="none" strike="noStrike" kern="1200" cap="none" spc="50" normalizeH="0" noProof="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attention</a:t>
            </a:r>
            <a:endParaRPr kumimoji="0" lang="el-GR" sz="6000" b="1" i="0" u="none" strike="noStrike" kern="1200" cap="none" spc="50" normalizeH="0" baseline="0" noProof="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1840" y="980728"/>
            <a:ext cx="2880320" cy="5309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00" b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Presentation prepared for </a:t>
            </a:r>
          </a:p>
          <a:p>
            <a:pPr algn="ctr"/>
            <a:r>
              <a:rPr lang="en-US" sz="105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ANDRAS Conference </a:t>
            </a:r>
            <a:endParaRPr lang="en-US" sz="9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900" b="1" i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 September 2017</a:t>
            </a:r>
            <a:endParaRPr lang="el-GR" sz="900" b="1" i="1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764704"/>
            <a:ext cx="7848872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endParaRPr lang="el-GR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do we need learned societies  in adult education?</a:t>
            </a:r>
            <a:endParaRPr lang="el-GR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endParaRPr lang="el-GR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can networking be promoted in adult education?</a:t>
            </a: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existing conduits can be improved?</a:t>
            </a: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issues can be </a:t>
            </a:r>
            <a:r>
              <a:rPr lang="en-US" sz="2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prioritised</a:t>
            </a:r>
            <a:r>
              <a:rPr lang="en-US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 </a:t>
            </a: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8424" y="548680"/>
            <a:ext cx="381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11"/>
          <p:cNvSpPr/>
          <p:nvPr/>
        </p:nvSpPr>
        <p:spPr>
          <a:xfrm>
            <a:off x="4578424" y="548680"/>
            <a:ext cx="3810000" cy="3810000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5486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2170599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LEARNED SOCIETIES</a:t>
            </a:r>
            <a:r>
              <a:rPr lang="en-US" sz="3200" dirty="0" smtClean="0"/>
              <a:t> are voluntary organizations of individuals dedicated to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scholarship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en-US" sz="3200" dirty="0" smtClean="0"/>
              <a:t>, often focused on a particular subject or </a:t>
            </a:r>
            <a:r>
              <a:rPr lang="en-US" sz="3200" dirty="0" smtClean="0"/>
              <a:t>method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5486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1688609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Although </a:t>
            </a:r>
            <a:r>
              <a:rPr lang="en-US" sz="2800" dirty="0" smtClean="0"/>
              <a:t>this form has ancient antecedents and European exemplars such as the British Royal Society and the French Academy, it has taken on a distinct form in the United States and has played a critical role in the evolution of American higher </a:t>
            </a:r>
            <a:r>
              <a:rPr lang="en-US" sz="2800" dirty="0" smtClean="0"/>
              <a:t>education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5486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159685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 smtClean="0"/>
              <a:t>history of learned societies can be divided into three </a:t>
            </a:r>
            <a:r>
              <a:rPr lang="en-US" sz="2400" dirty="0" smtClean="0"/>
              <a:t>phases: </a:t>
            </a:r>
          </a:p>
          <a:p>
            <a:pPr algn="just"/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earliest societies</a:t>
            </a:r>
            <a:r>
              <a:rPr lang="en-US" sz="2400" dirty="0" smtClean="0"/>
              <a:t>, founded </a:t>
            </a:r>
            <a:r>
              <a:rPr lang="en-US" sz="2400" dirty="0" smtClean="0"/>
              <a:t>before and until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century, </a:t>
            </a:r>
            <a:r>
              <a:rPr lang="en-US" sz="2400" dirty="0" smtClean="0"/>
              <a:t>were local collections of literate and inquiring </a:t>
            </a:r>
            <a:r>
              <a:rPr lang="en-US" sz="2400" dirty="0" smtClean="0"/>
              <a:t>minds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In </a:t>
            </a:r>
            <a:r>
              <a:rPr lang="en-US" sz="2400" dirty="0" smtClean="0"/>
              <a:t>the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mid-nineteenth century</a:t>
            </a:r>
            <a:r>
              <a:rPr lang="en-US" sz="2400" dirty="0" smtClean="0"/>
              <a:t>, a new model emerged: broad-based organizations often dedicated to popularizing new knowledge and promoting social </a:t>
            </a:r>
            <a:r>
              <a:rPr lang="en-US" sz="2400" dirty="0" smtClean="0"/>
              <a:t>reform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110789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sz="2400" dirty="0" smtClean="0"/>
              <a:t>What became the predominant form of learned </a:t>
            </a:r>
            <a:r>
              <a:rPr lang="en-US" sz="2400" dirty="0" smtClean="0"/>
              <a:t>society —</a:t>
            </a:r>
            <a:r>
              <a:rPr lang="en-US" sz="2400" dirty="0" smtClean="0"/>
              <a:t>an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organization of scholars seeking to establish standards and to advance research in a particular arena of academic inquiry</a:t>
            </a:r>
            <a:r>
              <a:rPr lang="en-US" sz="2400" dirty="0" smtClean="0"/>
              <a:t>— was </a:t>
            </a:r>
            <a:r>
              <a:rPr lang="en-US" sz="2400" dirty="0" smtClean="0"/>
              <a:t>coeval with the development of the </a:t>
            </a:r>
            <a:r>
              <a:rPr lang="en-US" sz="2400" dirty="0" smtClean="0"/>
              <a:t>research university</a:t>
            </a:r>
          </a:p>
          <a:p>
            <a:pPr algn="just"/>
            <a:endParaRPr lang="en-US" sz="2400" dirty="0" smtClean="0"/>
          </a:p>
          <a:p>
            <a:pPr algn="ctr"/>
            <a:r>
              <a:rPr lang="en-US" sz="2400" b="1" dirty="0" smtClean="0"/>
              <a:t>The emergence of learned societies made possible in turn the creation of national organizations that could advance scholarly research through and with </a:t>
            </a:r>
            <a:r>
              <a:rPr lang="en-US" sz="2400" b="1" dirty="0" smtClean="0"/>
              <a:t>universities</a:t>
            </a:r>
            <a:r>
              <a:rPr lang="en-US" sz="2400" dirty="0" smtClean="0"/>
              <a:t> </a:t>
            </a:r>
            <a:endParaRPr lang="el-GR" sz="2400" dirty="0"/>
          </a:p>
        </p:txBody>
      </p:sp>
      <p:sp>
        <p:nvSpPr>
          <p:cNvPr id="10" name="Rectangle 9"/>
          <p:cNvSpPr/>
          <p:nvPr/>
        </p:nvSpPr>
        <p:spPr>
          <a:xfrm>
            <a:off x="467544" y="5486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568" y="1790814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Learned </a:t>
            </a:r>
            <a:r>
              <a:rPr lang="en-US" sz="3600" dirty="0" smtClean="0"/>
              <a:t>societies are of key importance and their formation assists in the emergence and development of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disciplines or professions</a:t>
            </a:r>
            <a:endParaRPr lang="el-G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5486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a learned society?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548680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do we need learned societies  in adult education?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1822172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 demographic changes, the increasing number of students, the pressure from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market demands, and health care are strong drivers to develop </a:t>
            </a:r>
            <a:r>
              <a:rPr lang="en-US" sz="2400" dirty="0" smtClean="0"/>
              <a:t>adult education learned societies and/or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develop a dialogue between research and practice in the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</a:t>
            </a:r>
            <a:r>
              <a:rPr lang="en-US" sz="2400" dirty="0" smtClean="0"/>
              <a:t>. These factors are augmented by the appearance of new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 and institutions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http://media.biomedcentral.com/content/branding/inst/aristotle_university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914367"/>
            <a:ext cx="504056" cy="610977"/>
          </a:xfrm>
          <a:prstGeom prst="rect">
            <a:avLst/>
          </a:prstGeom>
          <a:noFill/>
        </p:spPr>
      </p:pic>
      <p:pic>
        <p:nvPicPr>
          <p:cNvPr id="6" name="Picture 5" descr="http://www.andras.ee/images/header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16924"/>
            <a:ext cx="1584176" cy="436412"/>
          </a:xfrm>
          <a:prstGeom prst="rect">
            <a:avLst/>
          </a:prstGeom>
          <a:ln>
            <a:noFill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12160" y="6165304"/>
            <a:ext cx="21602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K. </a:t>
            </a:r>
            <a:r>
              <a:rPr lang="en-US" sz="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Zarifis</a:t>
            </a:r>
            <a:endParaRPr lang="en-US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of Continuing Education | A.U.TH</a:t>
            </a:r>
            <a:endParaRPr lang="el-GR" sz="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1720" y="6165304"/>
            <a:ext cx="1565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 Conference </a:t>
            </a:r>
          </a:p>
          <a:p>
            <a:r>
              <a:rPr lang="en-US" sz="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September 2017</a:t>
            </a:r>
            <a:endParaRPr lang="el-GR" sz="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1916832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A more global factor is the emergence of the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‘Knowledge Society’ </a:t>
            </a:r>
            <a:r>
              <a:rPr lang="en-US" sz="2400" dirty="0" smtClean="0"/>
              <a:t>implying a major change in knowledge production and </a:t>
            </a:r>
            <a:r>
              <a:rPr lang="en-US" sz="2400" dirty="0" err="1" smtClean="0"/>
              <a:t>recognising</a:t>
            </a:r>
            <a:r>
              <a:rPr lang="en-US" sz="2400" dirty="0" smtClean="0"/>
              <a:t> that other actors besides </a:t>
            </a:r>
            <a:r>
              <a:rPr lang="en-US" sz="2400" dirty="0" smtClean="0"/>
              <a:t>those who are already committed in adult education are </a:t>
            </a:r>
            <a:r>
              <a:rPr lang="en-US" sz="2400" dirty="0" smtClean="0"/>
              <a:t>engaged with it. This change forces </a:t>
            </a:r>
            <a:r>
              <a:rPr lang="en-US" sz="2400" dirty="0" smtClean="0"/>
              <a:t>those who actively participate scholarly and practically to </a:t>
            </a:r>
            <a:r>
              <a:rPr lang="en-US" sz="2400" dirty="0" smtClean="0"/>
              <a:t>dialogue in </a:t>
            </a:r>
            <a:r>
              <a:rPr lang="en-US" sz="2400" dirty="0" smtClean="0"/>
              <a:t>general</a:t>
            </a:r>
            <a:endParaRPr lang="el-GR" sz="2400" dirty="0"/>
          </a:p>
        </p:txBody>
      </p:sp>
      <p:sp>
        <p:nvSpPr>
          <p:cNvPr id="10" name="Rectangle 9"/>
          <p:cNvSpPr/>
          <p:nvPr/>
        </p:nvSpPr>
        <p:spPr>
          <a:xfrm>
            <a:off x="611560" y="548680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Why do we need learned societies  in adult education?</a:t>
            </a:r>
            <a:endParaRPr lang="el-GR" sz="2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K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8693</TotalTime>
  <Words>1099</Words>
  <Application>Microsoft Office PowerPoint</Application>
  <PresentationFormat>On-screen Show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Άποψη</vt:lpstr>
      <vt:lpstr>Building bridges, supporting networks, promoting membership: the true meaning of an adult education learned society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CONFINTEA  VI</dc:title>
  <dc:creator>user</dc:creator>
  <cp:lastModifiedBy>Georgios K. Zarifis</cp:lastModifiedBy>
  <cp:revision>606</cp:revision>
  <dcterms:created xsi:type="dcterms:W3CDTF">2010-01-07T14:15:05Z</dcterms:created>
  <dcterms:modified xsi:type="dcterms:W3CDTF">2017-09-10T01:57:34Z</dcterms:modified>
</cp:coreProperties>
</file>