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8" r:id="rId3"/>
    <p:sldId id="257" r:id="rId4"/>
    <p:sldId id="270" r:id="rId5"/>
    <p:sldId id="271" r:id="rId6"/>
    <p:sldId id="272" r:id="rId7"/>
    <p:sldId id="258" r:id="rId8"/>
    <p:sldId id="260" r:id="rId9"/>
    <p:sldId id="259" r:id="rId10"/>
    <p:sldId id="262" r:id="rId11"/>
    <p:sldId id="261" r:id="rId12"/>
    <p:sldId id="263" r:id="rId13"/>
    <p:sldId id="264" r:id="rId14"/>
    <p:sldId id="265" r:id="rId15"/>
    <p:sldId id="266"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82"/>
  </p:normalViewPr>
  <p:slideViewPr>
    <p:cSldViewPr snapToGrid="0" snapToObjects="1">
      <p:cViewPr varScale="1">
        <p:scale>
          <a:sx n="119" d="100"/>
          <a:sy n="119" d="100"/>
        </p:scale>
        <p:origin x="24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t-E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smtClean="0"/>
              <a:t>Click to edit Master subtitle style</a:t>
            </a:r>
            <a:endParaRPr lang="en-US"/>
          </a:p>
        </p:txBody>
      </p:sp>
      <p:sp>
        <p:nvSpPr>
          <p:cNvPr id="4" name="Date Placeholder 3"/>
          <p:cNvSpPr>
            <a:spLocks noGrp="1"/>
          </p:cNvSpPr>
          <p:nvPr>
            <p:ph type="dt" sz="half" idx="10"/>
          </p:nvPr>
        </p:nvSpPr>
        <p:spPr/>
        <p:txBody>
          <a:bodyPr/>
          <a:lstStyle/>
          <a:p>
            <a:fld id="{A2993E59-5A25-5B45-9DB8-4779635C58F8}" type="datetimeFigureOut">
              <a:rPr lang="en-US" smtClean="0"/>
              <a:t>9/28/17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CD4B2-CCA2-C843-BCE3-6B88CB1679D5}" type="slidenum">
              <a:rPr lang="en-US" smtClean="0"/>
              <a:t>‹#›</a:t>
            </a:fld>
            <a:endParaRPr lang="en-US"/>
          </a:p>
        </p:txBody>
      </p:sp>
    </p:spTree>
    <p:extLst>
      <p:ext uri="{BB962C8B-B14F-4D97-AF65-F5344CB8AC3E}">
        <p14:creationId xmlns:p14="http://schemas.microsoft.com/office/powerpoint/2010/main" val="1945966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4" name="Date Placeholder 3"/>
          <p:cNvSpPr>
            <a:spLocks noGrp="1"/>
          </p:cNvSpPr>
          <p:nvPr>
            <p:ph type="dt" sz="half" idx="10"/>
          </p:nvPr>
        </p:nvSpPr>
        <p:spPr/>
        <p:txBody>
          <a:bodyPr/>
          <a:lstStyle/>
          <a:p>
            <a:fld id="{A2993E59-5A25-5B45-9DB8-4779635C58F8}" type="datetimeFigureOut">
              <a:rPr lang="en-US" smtClean="0"/>
              <a:t>9/28/17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CD4B2-CCA2-C843-BCE3-6B88CB1679D5}" type="slidenum">
              <a:rPr lang="en-US" smtClean="0"/>
              <a:t>‹#›</a:t>
            </a:fld>
            <a:endParaRPr lang="en-US"/>
          </a:p>
        </p:txBody>
      </p:sp>
    </p:spTree>
    <p:extLst>
      <p:ext uri="{BB962C8B-B14F-4D97-AF65-F5344CB8AC3E}">
        <p14:creationId xmlns:p14="http://schemas.microsoft.com/office/powerpoint/2010/main" val="1867870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t-E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4" name="Date Placeholder 3"/>
          <p:cNvSpPr>
            <a:spLocks noGrp="1"/>
          </p:cNvSpPr>
          <p:nvPr>
            <p:ph type="dt" sz="half" idx="10"/>
          </p:nvPr>
        </p:nvSpPr>
        <p:spPr/>
        <p:txBody>
          <a:bodyPr/>
          <a:lstStyle/>
          <a:p>
            <a:fld id="{A2993E59-5A25-5B45-9DB8-4779635C58F8}" type="datetimeFigureOut">
              <a:rPr lang="en-US" smtClean="0"/>
              <a:t>9/28/17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CD4B2-CCA2-C843-BCE3-6B88CB1679D5}" type="slidenum">
              <a:rPr lang="en-US" smtClean="0"/>
              <a:t>‹#›</a:t>
            </a:fld>
            <a:endParaRPr lang="en-US"/>
          </a:p>
        </p:txBody>
      </p:sp>
    </p:spTree>
    <p:extLst>
      <p:ext uri="{BB962C8B-B14F-4D97-AF65-F5344CB8AC3E}">
        <p14:creationId xmlns:p14="http://schemas.microsoft.com/office/powerpoint/2010/main" val="21764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Click to edit Master title style</a:t>
            </a:r>
            <a:endParaRPr lang="en-US"/>
          </a:p>
        </p:txBody>
      </p:sp>
      <p:sp>
        <p:nvSpPr>
          <p:cNvPr id="3" name="Content Placeholder 2"/>
          <p:cNvSpPr>
            <a:spLocks noGrp="1"/>
          </p:cNvSpPr>
          <p:nvPr>
            <p:ph idx="1"/>
          </p:nvPr>
        </p:nvSpPr>
        <p:spPr/>
        <p:txBody>
          <a:bodyPr/>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4" name="Date Placeholder 3"/>
          <p:cNvSpPr>
            <a:spLocks noGrp="1"/>
          </p:cNvSpPr>
          <p:nvPr>
            <p:ph type="dt" sz="half" idx="10"/>
          </p:nvPr>
        </p:nvSpPr>
        <p:spPr/>
        <p:txBody>
          <a:bodyPr/>
          <a:lstStyle/>
          <a:p>
            <a:fld id="{A2993E59-5A25-5B45-9DB8-4779635C58F8}" type="datetimeFigureOut">
              <a:rPr lang="en-US" smtClean="0"/>
              <a:t>9/28/17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CD4B2-CCA2-C843-BCE3-6B88CB1679D5}" type="slidenum">
              <a:rPr lang="en-US" smtClean="0"/>
              <a:t>‹#›</a:t>
            </a:fld>
            <a:endParaRPr lang="en-US"/>
          </a:p>
        </p:txBody>
      </p:sp>
    </p:spTree>
    <p:extLst>
      <p:ext uri="{BB962C8B-B14F-4D97-AF65-F5344CB8AC3E}">
        <p14:creationId xmlns:p14="http://schemas.microsoft.com/office/powerpoint/2010/main" val="3130478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t-E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Click to edit Master text styles</a:t>
            </a:r>
          </a:p>
        </p:txBody>
      </p:sp>
      <p:sp>
        <p:nvSpPr>
          <p:cNvPr id="4" name="Date Placeholder 3"/>
          <p:cNvSpPr>
            <a:spLocks noGrp="1"/>
          </p:cNvSpPr>
          <p:nvPr>
            <p:ph type="dt" sz="half" idx="10"/>
          </p:nvPr>
        </p:nvSpPr>
        <p:spPr/>
        <p:txBody>
          <a:bodyPr/>
          <a:lstStyle/>
          <a:p>
            <a:fld id="{A2993E59-5A25-5B45-9DB8-4779635C58F8}" type="datetimeFigureOut">
              <a:rPr lang="en-US" smtClean="0"/>
              <a:t>9/28/17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CD4B2-CCA2-C843-BCE3-6B88CB1679D5}" type="slidenum">
              <a:rPr lang="en-US" smtClean="0"/>
              <a:t>‹#›</a:t>
            </a:fld>
            <a:endParaRPr lang="en-US"/>
          </a:p>
        </p:txBody>
      </p:sp>
    </p:spTree>
    <p:extLst>
      <p:ext uri="{BB962C8B-B14F-4D97-AF65-F5344CB8AC3E}">
        <p14:creationId xmlns:p14="http://schemas.microsoft.com/office/powerpoint/2010/main" val="763325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5" name="Date Placeholder 4"/>
          <p:cNvSpPr>
            <a:spLocks noGrp="1"/>
          </p:cNvSpPr>
          <p:nvPr>
            <p:ph type="dt" sz="half" idx="10"/>
          </p:nvPr>
        </p:nvSpPr>
        <p:spPr/>
        <p:txBody>
          <a:bodyPr/>
          <a:lstStyle/>
          <a:p>
            <a:fld id="{A2993E59-5A25-5B45-9DB8-4779635C58F8}" type="datetimeFigureOut">
              <a:rPr lang="en-US" smtClean="0"/>
              <a:t>9/28/17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CD4B2-CCA2-C843-BCE3-6B88CB1679D5}" type="slidenum">
              <a:rPr lang="en-US" smtClean="0"/>
              <a:t>‹#›</a:t>
            </a:fld>
            <a:endParaRPr lang="en-US"/>
          </a:p>
        </p:txBody>
      </p:sp>
    </p:spTree>
    <p:extLst>
      <p:ext uri="{BB962C8B-B14F-4D97-AF65-F5344CB8AC3E}">
        <p14:creationId xmlns:p14="http://schemas.microsoft.com/office/powerpoint/2010/main" val="1820616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t-E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7" name="Date Placeholder 6"/>
          <p:cNvSpPr>
            <a:spLocks noGrp="1"/>
          </p:cNvSpPr>
          <p:nvPr>
            <p:ph type="dt" sz="half" idx="10"/>
          </p:nvPr>
        </p:nvSpPr>
        <p:spPr/>
        <p:txBody>
          <a:bodyPr/>
          <a:lstStyle/>
          <a:p>
            <a:fld id="{A2993E59-5A25-5B45-9DB8-4779635C58F8}" type="datetimeFigureOut">
              <a:rPr lang="en-US" smtClean="0"/>
              <a:t>9/28/17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3CD4B2-CCA2-C843-BCE3-6B88CB1679D5}" type="slidenum">
              <a:rPr lang="en-US" smtClean="0"/>
              <a:t>‹#›</a:t>
            </a:fld>
            <a:endParaRPr lang="en-US"/>
          </a:p>
        </p:txBody>
      </p:sp>
    </p:spTree>
    <p:extLst>
      <p:ext uri="{BB962C8B-B14F-4D97-AF65-F5344CB8AC3E}">
        <p14:creationId xmlns:p14="http://schemas.microsoft.com/office/powerpoint/2010/main" val="871867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Click to edit Master title style</a:t>
            </a:r>
            <a:endParaRPr lang="en-US"/>
          </a:p>
        </p:txBody>
      </p:sp>
      <p:sp>
        <p:nvSpPr>
          <p:cNvPr id="3" name="Date Placeholder 2"/>
          <p:cNvSpPr>
            <a:spLocks noGrp="1"/>
          </p:cNvSpPr>
          <p:nvPr>
            <p:ph type="dt" sz="half" idx="10"/>
          </p:nvPr>
        </p:nvSpPr>
        <p:spPr/>
        <p:txBody>
          <a:bodyPr/>
          <a:lstStyle/>
          <a:p>
            <a:fld id="{A2993E59-5A25-5B45-9DB8-4779635C58F8}" type="datetimeFigureOut">
              <a:rPr lang="en-US" smtClean="0"/>
              <a:t>9/28/17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3CD4B2-CCA2-C843-BCE3-6B88CB1679D5}" type="slidenum">
              <a:rPr lang="en-US" smtClean="0"/>
              <a:t>‹#›</a:t>
            </a:fld>
            <a:endParaRPr lang="en-US"/>
          </a:p>
        </p:txBody>
      </p:sp>
    </p:spTree>
    <p:extLst>
      <p:ext uri="{BB962C8B-B14F-4D97-AF65-F5344CB8AC3E}">
        <p14:creationId xmlns:p14="http://schemas.microsoft.com/office/powerpoint/2010/main" val="3039176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993E59-5A25-5B45-9DB8-4779635C58F8}" type="datetimeFigureOut">
              <a:rPr lang="en-US" smtClean="0"/>
              <a:t>9/28/17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3CD4B2-CCA2-C843-BCE3-6B88CB1679D5}" type="slidenum">
              <a:rPr lang="en-US" smtClean="0"/>
              <a:t>‹#›</a:t>
            </a:fld>
            <a:endParaRPr lang="en-US"/>
          </a:p>
        </p:txBody>
      </p:sp>
    </p:spTree>
    <p:extLst>
      <p:ext uri="{BB962C8B-B14F-4D97-AF65-F5344CB8AC3E}">
        <p14:creationId xmlns:p14="http://schemas.microsoft.com/office/powerpoint/2010/main" val="3532457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t-E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Click to edit Master text styles</a:t>
            </a:r>
          </a:p>
        </p:txBody>
      </p:sp>
      <p:sp>
        <p:nvSpPr>
          <p:cNvPr id="5" name="Date Placeholder 4"/>
          <p:cNvSpPr>
            <a:spLocks noGrp="1"/>
          </p:cNvSpPr>
          <p:nvPr>
            <p:ph type="dt" sz="half" idx="10"/>
          </p:nvPr>
        </p:nvSpPr>
        <p:spPr/>
        <p:txBody>
          <a:bodyPr/>
          <a:lstStyle/>
          <a:p>
            <a:fld id="{A2993E59-5A25-5B45-9DB8-4779635C58F8}" type="datetimeFigureOut">
              <a:rPr lang="en-US" smtClean="0"/>
              <a:t>9/28/17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CD4B2-CCA2-C843-BCE3-6B88CB1679D5}" type="slidenum">
              <a:rPr lang="en-US" smtClean="0"/>
              <a:t>‹#›</a:t>
            </a:fld>
            <a:endParaRPr lang="en-US"/>
          </a:p>
        </p:txBody>
      </p:sp>
    </p:spTree>
    <p:extLst>
      <p:ext uri="{BB962C8B-B14F-4D97-AF65-F5344CB8AC3E}">
        <p14:creationId xmlns:p14="http://schemas.microsoft.com/office/powerpoint/2010/main" val="2618437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t-E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Click to edit Master text styles</a:t>
            </a:r>
          </a:p>
        </p:txBody>
      </p:sp>
      <p:sp>
        <p:nvSpPr>
          <p:cNvPr id="5" name="Date Placeholder 4"/>
          <p:cNvSpPr>
            <a:spLocks noGrp="1"/>
          </p:cNvSpPr>
          <p:nvPr>
            <p:ph type="dt" sz="half" idx="10"/>
          </p:nvPr>
        </p:nvSpPr>
        <p:spPr/>
        <p:txBody>
          <a:bodyPr/>
          <a:lstStyle/>
          <a:p>
            <a:fld id="{A2993E59-5A25-5B45-9DB8-4779635C58F8}" type="datetimeFigureOut">
              <a:rPr lang="en-US" smtClean="0"/>
              <a:t>9/28/17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CD4B2-CCA2-C843-BCE3-6B88CB1679D5}" type="slidenum">
              <a:rPr lang="en-US" smtClean="0"/>
              <a:t>‹#›</a:t>
            </a:fld>
            <a:endParaRPr lang="en-US"/>
          </a:p>
        </p:txBody>
      </p:sp>
    </p:spTree>
    <p:extLst>
      <p:ext uri="{BB962C8B-B14F-4D97-AF65-F5344CB8AC3E}">
        <p14:creationId xmlns:p14="http://schemas.microsoft.com/office/powerpoint/2010/main" val="244676588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t-EE"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993E59-5A25-5B45-9DB8-4779635C58F8}" type="datetimeFigureOut">
              <a:rPr lang="en-US" smtClean="0"/>
              <a:t>9/28/17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3CD4B2-CCA2-C843-BCE3-6B88CB1679D5}" type="slidenum">
              <a:rPr lang="en-US" smtClean="0"/>
              <a:t>‹#›</a:t>
            </a:fld>
            <a:endParaRPr lang="en-US"/>
          </a:p>
        </p:txBody>
      </p:sp>
    </p:spTree>
    <p:extLst>
      <p:ext uri="{BB962C8B-B14F-4D97-AF65-F5344CB8AC3E}">
        <p14:creationId xmlns:p14="http://schemas.microsoft.com/office/powerpoint/2010/main" val="567035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 Id="rId3" Type="http://schemas.openxmlformats.org/officeDocument/2006/relationships/hyperlink" Target="http://ftp.jrc.es/EURdoc/JRC67075_TN.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2779"/>
            <a:ext cx="7772400" cy="1977672"/>
          </a:xfrm>
        </p:spPr>
        <p:txBody>
          <a:bodyPr>
            <a:normAutofit fontScale="90000"/>
          </a:bodyPr>
          <a:lstStyle/>
          <a:p>
            <a:r>
              <a:rPr lang="en-US" dirty="0" err="1" smtClean="0"/>
              <a:t>Täiskasvanukoolitaja</a:t>
            </a:r>
            <a:r>
              <a:rPr lang="en-US" dirty="0" smtClean="0"/>
              <a:t> </a:t>
            </a:r>
            <a:r>
              <a:rPr lang="en-US" dirty="0" err="1" smtClean="0"/>
              <a:t>digipädevused</a:t>
            </a:r>
            <a:r>
              <a:rPr lang="en-US" dirty="0" smtClean="0"/>
              <a:t> 21.sajandil: </a:t>
            </a:r>
            <a:r>
              <a:rPr lang="en-US" dirty="0" err="1" smtClean="0"/>
              <a:t>hindamine</a:t>
            </a:r>
            <a:r>
              <a:rPr lang="en-US" dirty="0" smtClean="0"/>
              <a:t> ja </a:t>
            </a:r>
            <a:r>
              <a:rPr lang="en-US" dirty="0" err="1" smtClean="0"/>
              <a:t>tunnustamine</a:t>
            </a:r>
            <a:endParaRPr lang="en-US" dirty="0"/>
          </a:p>
        </p:txBody>
      </p:sp>
      <p:sp>
        <p:nvSpPr>
          <p:cNvPr id="3" name="Subtitle 2"/>
          <p:cNvSpPr>
            <a:spLocks noGrp="1"/>
          </p:cNvSpPr>
          <p:nvPr>
            <p:ph type="subTitle" idx="1"/>
          </p:nvPr>
        </p:nvSpPr>
        <p:spPr>
          <a:xfrm>
            <a:off x="1001889" y="3886200"/>
            <a:ext cx="7456311" cy="1752600"/>
          </a:xfrm>
        </p:spPr>
        <p:txBody>
          <a:bodyPr>
            <a:normAutofit/>
          </a:bodyPr>
          <a:lstStyle/>
          <a:p>
            <a:r>
              <a:rPr lang="en-US" dirty="0" smtClean="0"/>
              <a:t>Mart </a:t>
            </a:r>
            <a:r>
              <a:rPr lang="en-US" dirty="0" smtClean="0"/>
              <a:t>Laanpere, PhD</a:t>
            </a:r>
          </a:p>
          <a:p>
            <a:r>
              <a:rPr lang="en-US" dirty="0" err="1" smtClean="0"/>
              <a:t>Haridustehnoloogia</a:t>
            </a:r>
            <a:r>
              <a:rPr lang="en-US" dirty="0" smtClean="0"/>
              <a:t> </a:t>
            </a:r>
            <a:r>
              <a:rPr lang="en-US" dirty="0" err="1" smtClean="0"/>
              <a:t>vanemteadur</a:t>
            </a:r>
            <a:endParaRPr lang="en-US" dirty="0" smtClean="0"/>
          </a:p>
          <a:p>
            <a:r>
              <a:rPr lang="en-US" dirty="0" err="1" smtClean="0"/>
              <a:t>Tallinna</a:t>
            </a:r>
            <a:r>
              <a:rPr lang="en-US" dirty="0" smtClean="0"/>
              <a:t> </a:t>
            </a:r>
            <a:r>
              <a:rPr lang="en-US" dirty="0" err="1" smtClean="0"/>
              <a:t>Ülikool</a:t>
            </a:r>
            <a:endParaRPr lang="en-US" dirty="0" smtClean="0"/>
          </a:p>
        </p:txBody>
      </p:sp>
    </p:spTree>
    <p:extLst>
      <p:ext uri="{BB962C8B-B14F-4D97-AF65-F5344CB8AC3E}">
        <p14:creationId xmlns:p14="http://schemas.microsoft.com/office/powerpoint/2010/main" val="1977727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Uurimisküsimused</a:t>
            </a:r>
            <a:endParaRPr lang="en-US" dirty="0"/>
          </a:p>
        </p:txBody>
      </p:sp>
      <p:sp>
        <p:nvSpPr>
          <p:cNvPr id="3" name="Content Placeholder 2"/>
          <p:cNvSpPr>
            <a:spLocks noGrp="1"/>
          </p:cNvSpPr>
          <p:nvPr>
            <p:ph idx="1"/>
          </p:nvPr>
        </p:nvSpPr>
        <p:spPr>
          <a:xfrm>
            <a:off x="457200" y="1237129"/>
            <a:ext cx="8229600" cy="5620871"/>
          </a:xfrm>
        </p:spPr>
        <p:txBody>
          <a:bodyPr>
            <a:normAutofit fontScale="70000" lnSpcReduction="20000"/>
          </a:bodyPr>
          <a:lstStyle/>
          <a:p>
            <a:r>
              <a:rPr lang="en-US" dirty="0" err="1"/>
              <a:t>Kuivõrd</a:t>
            </a:r>
            <a:r>
              <a:rPr lang="en-US" dirty="0"/>
              <a:t> </a:t>
            </a:r>
            <a:r>
              <a:rPr lang="en-US" dirty="0" err="1"/>
              <a:t>relevantseks</a:t>
            </a:r>
            <a:r>
              <a:rPr lang="en-US" dirty="0"/>
              <a:t> ja </a:t>
            </a:r>
            <a:r>
              <a:rPr lang="en-US" dirty="0" err="1"/>
              <a:t>oluliseks</a:t>
            </a:r>
            <a:r>
              <a:rPr lang="en-US" dirty="0"/>
              <a:t> </a:t>
            </a:r>
            <a:r>
              <a:rPr lang="en-US" dirty="0" err="1"/>
              <a:t>hindavad</a:t>
            </a:r>
            <a:r>
              <a:rPr lang="en-US" dirty="0"/>
              <a:t> </a:t>
            </a:r>
            <a:r>
              <a:rPr lang="en-US" dirty="0" err="1"/>
              <a:t>respondendid</a:t>
            </a:r>
            <a:r>
              <a:rPr lang="en-US" dirty="0"/>
              <a:t> </a:t>
            </a:r>
            <a:r>
              <a:rPr lang="en-US" dirty="0" err="1"/>
              <a:t>õpetaja</a:t>
            </a:r>
            <a:r>
              <a:rPr lang="en-US" dirty="0"/>
              <a:t> </a:t>
            </a:r>
            <a:r>
              <a:rPr lang="en-US" dirty="0" err="1"/>
              <a:t>digipädevuste</a:t>
            </a:r>
            <a:r>
              <a:rPr lang="en-US" dirty="0"/>
              <a:t> </a:t>
            </a:r>
            <a:r>
              <a:rPr lang="en-US" dirty="0" err="1"/>
              <a:t>hindamist</a:t>
            </a:r>
            <a:r>
              <a:rPr lang="en-US" dirty="0"/>
              <a:t> </a:t>
            </a:r>
            <a:r>
              <a:rPr lang="en-US" dirty="0" err="1"/>
              <a:t>sellise</a:t>
            </a:r>
            <a:r>
              <a:rPr lang="en-US" dirty="0"/>
              <a:t> </a:t>
            </a:r>
            <a:r>
              <a:rPr lang="en-US" dirty="0" err="1"/>
              <a:t>hindamismudeli</a:t>
            </a:r>
            <a:r>
              <a:rPr lang="en-US" dirty="0"/>
              <a:t> </a:t>
            </a:r>
            <a:r>
              <a:rPr lang="en-US" dirty="0" err="1"/>
              <a:t>abil</a:t>
            </a:r>
            <a:r>
              <a:rPr lang="en-US" dirty="0"/>
              <a:t> </a:t>
            </a:r>
            <a:r>
              <a:rPr lang="en-US" dirty="0" err="1"/>
              <a:t>konkreetsest</a:t>
            </a:r>
            <a:r>
              <a:rPr lang="en-US" dirty="0"/>
              <a:t> </a:t>
            </a:r>
            <a:r>
              <a:rPr lang="en-US" dirty="0" err="1"/>
              <a:t>rakendusstsenaariumist</a:t>
            </a:r>
            <a:r>
              <a:rPr lang="en-US" dirty="0"/>
              <a:t> </a:t>
            </a:r>
            <a:r>
              <a:rPr lang="en-US" dirty="0" err="1"/>
              <a:t>lähtudes</a:t>
            </a:r>
            <a:r>
              <a:rPr lang="en-US" dirty="0"/>
              <a:t>?</a:t>
            </a:r>
          </a:p>
          <a:p>
            <a:r>
              <a:rPr lang="en-US" dirty="0" err="1"/>
              <a:t>Mida</a:t>
            </a:r>
            <a:r>
              <a:rPr lang="en-US" dirty="0"/>
              <a:t> </a:t>
            </a:r>
            <a:r>
              <a:rPr lang="en-US" dirty="0" err="1"/>
              <a:t>tuleks</a:t>
            </a:r>
            <a:r>
              <a:rPr lang="en-US" dirty="0"/>
              <a:t> </a:t>
            </a:r>
            <a:r>
              <a:rPr lang="en-US" dirty="0" err="1"/>
              <a:t>muuta</a:t>
            </a:r>
            <a:r>
              <a:rPr lang="en-US" dirty="0"/>
              <a:t> </a:t>
            </a:r>
            <a:r>
              <a:rPr lang="en-US" dirty="0" err="1"/>
              <a:t>hindamismudelis</a:t>
            </a:r>
            <a:r>
              <a:rPr lang="en-US" dirty="0"/>
              <a:t> </a:t>
            </a:r>
            <a:r>
              <a:rPr lang="en-US" dirty="0" err="1"/>
              <a:t>või</a:t>
            </a:r>
            <a:r>
              <a:rPr lang="en-US" dirty="0"/>
              <a:t> </a:t>
            </a:r>
            <a:r>
              <a:rPr lang="en-US" dirty="0" err="1"/>
              <a:t>rakendusstsenaariumtes</a:t>
            </a:r>
            <a:r>
              <a:rPr lang="en-US" dirty="0"/>
              <a:t>, et </a:t>
            </a:r>
            <a:r>
              <a:rPr lang="en-US" dirty="0" err="1"/>
              <a:t>parandada</a:t>
            </a:r>
            <a:r>
              <a:rPr lang="en-US" dirty="0"/>
              <a:t> </a:t>
            </a:r>
            <a:r>
              <a:rPr lang="en-US" dirty="0" err="1"/>
              <a:t>õpetajate</a:t>
            </a:r>
            <a:r>
              <a:rPr lang="en-US" dirty="0"/>
              <a:t> </a:t>
            </a:r>
            <a:r>
              <a:rPr lang="en-US" dirty="0" err="1"/>
              <a:t>digipädevuste</a:t>
            </a:r>
            <a:r>
              <a:rPr lang="en-US" dirty="0"/>
              <a:t> </a:t>
            </a:r>
            <a:r>
              <a:rPr lang="en-US" dirty="0" err="1"/>
              <a:t>hindamise</a:t>
            </a:r>
            <a:r>
              <a:rPr lang="en-US" dirty="0"/>
              <a:t> </a:t>
            </a:r>
            <a:r>
              <a:rPr lang="en-US" dirty="0" err="1"/>
              <a:t>laiapõhjalist</a:t>
            </a:r>
            <a:r>
              <a:rPr lang="en-US" dirty="0"/>
              <a:t> </a:t>
            </a:r>
            <a:r>
              <a:rPr lang="en-US" dirty="0" err="1"/>
              <a:t>teostatavust</a:t>
            </a:r>
            <a:r>
              <a:rPr lang="en-US" dirty="0"/>
              <a:t> </a:t>
            </a:r>
            <a:r>
              <a:rPr lang="en-US" dirty="0" err="1"/>
              <a:t>Eesti</a:t>
            </a:r>
            <a:r>
              <a:rPr lang="en-US" dirty="0"/>
              <a:t> </a:t>
            </a:r>
            <a:r>
              <a:rPr lang="en-US" dirty="0" err="1"/>
              <a:t>haridussüsteemis</a:t>
            </a:r>
            <a:r>
              <a:rPr lang="en-US" dirty="0"/>
              <a:t>?</a:t>
            </a:r>
          </a:p>
          <a:p>
            <a:r>
              <a:rPr lang="en-US" dirty="0" err="1"/>
              <a:t>Millised</a:t>
            </a:r>
            <a:r>
              <a:rPr lang="en-US" dirty="0"/>
              <a:t> </a:t>
            </a:r>
            <a:r>
              <a:rPr lang="en-US" dirty="0" err="1"/>
              <a:t>sõnastused</a:t>
            </a:r>
            <a:r>
              <a:rPr lang="en-US" dirty="0"/>
              <a:t> ISTE </a:t>
            </a:r>
            <a:r>
              <a:rPr lang="en-US" dirty="0" err="1"/>
              <a:t>raamistiku</a:t>
            </a:r>
            <a:r>
              <a:rPr lang="en-US" dirty="0"/>
              <a:t> </a:t>
            </a:r>
            <a:r>
              <a:rPr lang="en-US" dirty="0" err="1"/>
              <a:t>tõlkel</a:t>
            </a:r>
            <a:r>
              <a:rPr lang="en-US" dirty="0"/>
              <a:t> </a:t>
            </a:r>
            <a:r>
              <a:rPr lang="en-US" dirty="0" err="1"/>
              <a:t>põhinevas</a:t>
            </a:r>
            <a:r>
              <a:rPr lang="en-US" dirty="0"/>
              <a:t> </a:t>
            </a:r>
            <a:r>
              <a:rPr lang="en-US" dirty="0" err="1"/>
              <a:t>hindamismudelis</a:t>
            </a:r>
            <a:r>
              <a:rPr lang="en-US" dirty="0"/>
              <a:t> on </a:t>
            </a:r>
            <a:r>
              <a:rPr lang="en-US" dirty="0" err="1"/>
              <a:t>õpetajate</a:t>
            </a:r>
            <a:r>
              <a:rPr lang="en-US" dirty="0"/>
              <a:t> </a:t>
            </a:r>
            <a:r>
              <a:rPr lang="en-US" dirty="0" err="1"/>
              <a:t>jaoks</a:t>
            </a:r>
            <a:r>
              <a:rPr lang="en-US" dirty="0"/>
              <a:t> </a:t>
            </a:r>
            <a:r>
              <a:rPr lang="en-US" dirty="0" err="1"/>
              <a:t>ebaselged</a:t>
            </a:r>
            <a:r>
              <a:rPr lang="en-US" dirty="0"/>
              <a:t> </a:t>
            </a:r>
            <a:r>
              <a:rPr lang="en-US" dirty="0" err="1"/>
              <a:t>või</a:t>
            </a:r>
            <a:r>
              <a:rPr lang="en-US" dirty="0"/>
              <a:t> </a:t>
            </a:r>
            <a:r>
              <a:rPr lang="en-US" dirty="0" err="1"/>
              <a:t>halvasti</a:t>
            </a:r>
            <a:r>
              <a:rPr lang="en-US" dirty="0"/>
              <a:t> </a:t>
            </a:r>
            <a:r>
              <a:rPr lang="en-US" dirty="0" err="1"/>
              <a:t>seostuvad</a:t>
            </a:r>
            <a:r>
              <a:rPr lang="en-US" dirty="0"/>
              <a:t> </a:t>
            </a:r>
            <a:r>
              <a:rPr lang="en-US" dirty="0" err="1"/>
              <a:t>Eesti</a:t>
            </a:r>
            <a:r>
              <a:rPr lang="en-US" dirty="0"/>
              <a:t> </a:t>
            </a:r>
            <a:r>
              <a:rPr lang="en-US" dirty="0" err="1"/>
              <a:t>haridustegelikkusega</a:t>
            </a:r>
            <a:r>
              <a:rPr lang="en-US" dirty="0"/>
              <a:t>?</a:t>
            </a:r>
          </a:p>
          <a:p>
            <a:r>
              <a:rPr lang="en-US" dirty="0" err="1"/>
              <a:t>Kuivõrd</a:t>
            </a:r>
            <a:r>
              <a:rPr lang="en-US" dirty="0"/>
              <a:t> </a:t>
            </a:r>
            <a:r>
              <a:rPr lang="en-US" dirty="0" err="1"/>
              <a:t>töömahukas</a:t>
            </a:r>
            <a:r>
              <a:rPr lang="en-US" dirty="0"/>
              <a:t> ja </a:t>
            </a:r>
            <a:r>
              <a:rPr lang="en-US" dirty="0" err="1"/>
              <a:t>aeganõudev</a:t>
            </a:r>
            <a:r>
              <a:rPr lang="en-US" dirty="0"/>
              <a:t> on </a:t>
            </a:r>
            <a:r>
              <a:rPr lang="en-US" dirty="0" err="1"/>
              <a:t>õpetajatel</a:t>
            </a:r>
            <a:r>
              <a:rPr lang="en-US" dirty="0"/>
              <a:t> </a:t>
            </a:r>
            <a:r>
              <a:rPr lang="en-US" dirty="0" err="1"/>
              <a:t>leida</a:t>
            </a:r>
            <a:r>
              <a:rPr lang="en-US" dirty="0"/>
              <a:t> ja </a:t>
            </a:r>
            <a:r>
              <a:rPr lang="en-US" dirty="0" err="1"/>
              <a:t>esitada</a:t>
            </a:r>
            <a:r>
              <a:rPr lang="en-US" dirty="0"/>
              <a:t> </a:t>
            </a:r>
            <a:r>
              <a:rPr lang="en-US" dirty="0" err="1"/>
              <a:t>tõendusmaterjale</a:t>
            </a:r>
            <a:r>
              <a:rPr lang="en-US" dirty="0"/>
              <a:t> </a:t>
            </a:r>
            <a:r>
              <a:rPr lang="en-US" dirty="0" err="1"/>
              <a:t>oma</a:t>
            </a:r>
            <a:r>
              <a:rPr lang="en-US" dirty="0"/>
              <a:t> </a:t>
            </a:r>
            <a:r>
              <a:rPr lang="en-US" dirty="0" err="1"/>
              <a:t>digipädevuse</a:t>
            </a:r>
            <a:r>
              <a:rPr lang="en-US" dirty="0"/>
              <a:t> </a:t>
            </a:r>
            <a:r>
              <a:rPr lang="en-US" dirty="0" err="1"/>
              <a:t>taseme</a:t>
            </a:r>
            <a:r>
              <a:rPr lang="en-US" dirty="0"/>
              <a:t> </a:t>
            </a:r>
            <a:r>
              <a:rPr lang="en-US" dirty="0" err="1"/>
              <a:t>tõendamiseks</a:t>
            </a:r>
            <a:r>
              <a:rPr lang="en-US" dirty="0"/>
              <a:t>? </a:t>
            </a:r>
            <a:r>
              <a:rPr lang="en-US" dirty="0" err="1"/>
              <a:t>Kuidas</a:t>
            </a:r>
            <a:r>
              <a:rPr lang="en-US" dirty="0"/>
              <a:t> </a:t>
            </a:r>
            <a:r>
              <a:rPr lang="en-US" dirty="0" err="1"/>
              <a:t>seda</a:t>
            </a:r>
            <a:r>
              <a:rPr lang="en-US" dirty="0"/>
              <a:t> </a:t>
            </a:r>
            <a:r>
              <a:rPr lang="en-US" dirty="0" err="1"/>
              <a:t>ajakulu</a:t>
            </a:r>
            <a:r>
              <a:rPr lang="en-US" dirty="0"/>
              <a:t> ja </a:t>
            </a:r>
            <a:r>
              <a:rPr lang="en-US" dirty="0" err="1"/>
              <a:t>töömahtu</a:t>
            </a:r>
            <a:r>
              <a:rPr lang="en-US" dirty="0"/>
              <a:t> </a:t>
            </a:r>
            <a:r>
              <a:rPr lang="en-US" dirty="0" err="1"/>
              <a:t>saaks</a:t>
            </a:r>
            <a:r>
              <a:rPr lang="en-US" dirty="0"/>
              <a:t> </a:t>
            </a:r>
            <a:r>
              <a:rPr lang="en-US" dirty="0" err="1"/>
              <a:t>vähendada</a:t>
            </a:r>
            <a:r>
              <a:rPr lang="en-US" dirty="0"/>
              <a:t>?</a:t>
            </a:r>
          </a:p>
          <a:p>
            <a:r>
              <a:rPr lang="en-US" dirty="0" err="1"/>
              <a:t>Milliste</a:t>
            </a:r>
            <a:r>
              <a:rPr lang="en-US" dirty="0"/>
              <a:t> </a:t>
            </a:r>
            <a:r>
              <a:rPr lang="en-US" dirty="0" err="1"/>
              <a:t>täiendavate</a:t>
            </a:r>
            <a:r>
              <a:rPr lang="en-US" dirty="0"/>
              <a:t> </a:t>
            </a:r>
            <a:r>
              <a:rPr lang="en-US" dirty="0" err="1"/>
              <a:t>tarkvaralhenduste</a:t>
            </a:r>
            <a:r>
              <a:rPr lang="en-US" dirty="0"/>
              <a:t> ja </a:t>
            </a:r>
            <a:r>
              <a:rPr lang="en-US" dirty="0" err="1"/>
              <a:t>motivaatorite</a:t>
            </a:r>
            <a:r>
              <a:rPr lang="en-US" dirty="0"/>
              <a:t> </a:t>
            </a:r>
            <a:r>
              <a:rPr lang="en-US" dirty="0" err="1"/>
              <a:t>kaudu</a:t>
            </a:r>
            <a:r>
              <a:rPr lang="en-US" dirty="0"/>
              <a:t> </a:t>
            </a:r>
            <a:r>
              <a:rPr lang="en-US" dirty="0" err="1"/>
              <a:t>saaks</a:t>
            </a:r>
            <a:r>
              <a:rPr lang="en-US" dirty="0"/>
              <a:t> </a:t>
            </a:r>
            <a:r>
              <a:rPr lang="en-US" dirty="0" err="1"/>
              <a:t>mõjutada</a:t>
            </a:r>
            <a:r>
              <a:rPr lang="en-US" dirty="0"/>
              <a:t> </a:t>
            </a:r>
            <a:r>
              <a:rPr lang="en-US" dirty="0" err="1"/>
              <a:t>suurt</a:t>
            </a:r>
            <a:r>
              <a:rPr lang="en-US" dirty="0"/>
              <a:t> </a:t>
            </a:r>
            <a:r>
              <a:rPr lang="en-US" dirty="0" err="1"/>
              <a:t>osa</a:t>
            </a:r>
            <a:r>
              <a:rPr lang="en-US" dirty="0"/>
              <a:t> </a:t>
            </a:r>
            <a:r>
              <a:rPr lang="en-US" dirty="0" err="1"/>
              <a:t>Eesti</a:t>
            </a:r>
            <a:r>
              <a:rPr lang="en-US" dirty="0"/>
              <a:t> </a:t>
            </a:r>
            <a:r>
              <a:rPr lang="en-US" dirty="0" err="1"/>
              <a:t>õpetajatest</a:t>
            </a:r>
            <a:r>
              <a:rPr lang="en-US" dirty="0"/>
              <a:t> </a:t>
            </a:r>
            <a:r>
              <a:rPr lang="en-US" dirty="0" err="1"/>
              <a:t>kasutama</a:t>
            </a:r>
            <a:r>
              <a:rPr lang="en-US" dirty="0"/>
              <a:t> </a:t>
            </a:r>
            <a:r>
              <a:rPr lang="en-US" dirty="0" err="1"/>
              <a:t>seda</a:t>
            </a:r>
            <a:r>
              <a:rPr lang="en-US" dirty="0"/>
              <a:t> </a:t>
            </a:r>
            <a:r>
              <a:rPr lang="en-US" dirty="0" err="1"/>
              <a:t>digipädevuste</a:t>
            </a:r>
            <a:r>
              <a:rPr lang="en-US" dirty="0"/>
              <a:t> </a:t>
            </a:r>
            <a:r>
              <a:rPr lang="en-US" dirty="0" err="1"/>
              <a:t>hindamismudelit</a:t>
            </a:r>
            <a:r>
              <a:rPr lang="en-US" dirty="0"/>
              <a:t>?</a:t>
            </a:r>
          </a:p>
          <a:p>
            <a:r>
              <a:rPr lang="en-US" dirty="0"/>
              <a:t>Mil </a:t>
            </a:r>
            <a:r>
              <a:rPr lang="en-US" dirty="0" err="1"/>
              <a:t>määral</a:t>
            </a:r>
            <a:r>
              <a:rPr lang="en-US" dirty="0"/>
              <a:t> </a:t>
            </a:r>
            <a:r>
              <a:rPr lang="en-US" dirty="0" err="1"/>
              <a:t>sobib</a:t>
            </a:r>
            <a:r>
              <a:rPr lang="en-US" dirty="0"/>
              <a:t> </a:t>
            </a:r>
            <a:r>
              <a:rPr lang="en-US" dirty="0" err="1"/>
              <a:t>hindamismudeli</a:t>
            </a:r>
            <a:r>
              <a:rPr lang="en-US" dirty="0"/>
              <a:t> 5-astmeline </a:t>
            </a:r>
            <a:r>
              <a:rPr lang="en-US" dirty="0" err="1"/>
              <a:t>soorituse</a:t>
            </a:r>
            <a:r>
              <a:rPr lang="en-US" dirty="0"/>
              <a:t> </a:t>
            </a:r>
            <a:r>
              <a:rPr lang="en-US" dirty="0" err="1"/>
              <a:t>skaala</a:t>
            </a:r>
            <a:r>
              <a:rPr lang="en-US" dirty="0"/>
              <a:t> </a:t>
            </a:r>
            <a:r>
              <a:rPr lang="en-US" dirty="0" err="1"/>
              <a:t>kõigi</a:t>
            </a:r>
            <a:r>
              <a:rPr lang="en-US" dirty="0"/>
              <a:t> </a:t>
            </a:r>
            <a:r>
              <a:rPr lang="en-US" dirty="0" err="1"/>
              <a:t>erinevate</a:t>
            </a:r>
            <a:r>
              <a:rPr lang="en-US" dirty="0"/>
              <a:t> </a:t>
            </a:r>
            <a:r>
              <a:rPr lang="en-US" dirty="0" err="1"/>
              <a:t>stsenaariumite</a:t>
            </a:r>
            <a:r>
              <a:rPr lang="en-US" dirty="0"/>
              <a:t> </a:t>
            </a:r>
            <a:r>
              <a:rPr lang="en-US" dirty="0" err="1"/>
              <a:t>juurde</a:t>
            </a:r>
            <a:r>
              <a:rPr lang="en-US" dirty="0"/>
              <a:t>? </a:t>
            </a:r>
            <a:r>
              <a:rPr lang="en-US" dirty="0" err="1"/>
              <a:t>Kas</a:t>
            </a:r>
            <a:r>
              <a:rPr lang="en-US" dirty="0"/>
              <a:t> </a:t>
            </a:r>
            <a:r>
              <a:rPr lang="en-US" dirty="0" err="1"/>
              <a:t>oleks</a:t>
            </a:r>
            <a:r>
              <a:rPr lang="en-US" dirty="0"/>
              <a:t> </a:t>
            </a:r>
            <a:r>
              <a:rPr lang="en-US" dirty="0" err="1"/>
              <a:t>mõistlik</a:t>
            </a:r>
            <a:r>
              <a:rPr lang="en-US" dirty="0"/>
              <a:t> </a:t>
            </a:r>
            <a:r>
              <a:rPr lang="en-US" dirty="0" err="1"/>
              <a:t>kaaluda</a:t>
            </a:r>
            <a:r>
              <a:rPr lang="en-US" dirty="0"/>
              <a:t> </a:t>
            </a:r>
            <a:r>
              <a:rPr lang="en-US" dirty="0" err="1"/>
              <a:t>alternatiivset</a:t>
            </a:r>
            <a:r>
              <a:rPr lang="en-US" dirty="0"/>
              <a:t> </a:t>
            </a:r>
            <a:r>
              <a:rPr lang="en-US" dirty="0" err="1"/>
              <a:t>skaalat</a:t>
            </a:r>
            <a:r>
              <a:rPr lang="en-US" dirty="0"/>
              <a:t>?</a:t>
            </a:r>
            <a:endParaRPr lang="en-US" dirty="0" smtClean="0"/>
          </a:p>
        </p:txBody>
      </p:sp>
    </p:spTree>
    <p:extLst>
      <p:ext uri="{BB962C8B-B14F-4D97-AF65-F5344CB8AC3E}">
        <p14:creationId xmlns:p14="http://schemas.microsoft.com/office/powerpoint/2010/main" val="3369997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Stsenaariumipõhine</a:t>
            </a:r>
            <a:r>
              <a:rPr lang="en-US" dirty="0" smtClean="0"/>
              <a:t> </a:t>
            </a:r>
            <a:r>
              <a:rPr lang="en-US" dirty="0" err="1" smtClean="0"/>
              <a:t>kaasav</a:t>
            </a:r>
            <a:r>
              <a:rPr lang="en-US" dirty="0" smtClean="0"/>
              <a:t> </a:t>
            </a:r>
            <a:r>
              <a:rPr lang="en-US" dirty="0" err="1" smtClean="0"/>
              <a:t>disain</a:t>
            </a:r>
            <a:endParaRPr lang="en-US" dirty="0"/>
          </a:p>
        </p:txBody>
      </p:sp>
      <p:sp>
        <p:nvSpPr>
          <p:cNvPr id="3" name="Content Placeholder 2"/>
          <p:cNvSpPr>
            <a:spLocks noGrp="1"/>
          </p:cNvSpPr>
          <p:nvPr>
            <p:ph idx="1"/>
          </p:nvPr>
        </p:nvSpPr>
        <p:spPr>
          <a:xfrm>
            <a:off x="457200" y="1600200"/>
            <a:ext cx="8229600" cy="5112572"/>
          </a:xfrm>
        </p:spPr>
        <p:txBody>
          <a:bodyPr>
            <a:normAutofit lnSpcReduction="10000"/>
          </a:bodyPr>
          <a:lstStyle/>
          <a:p>
            <a:r>
              <a:rPr lang="en-US" dirty="0" err="1" smtClean="0"/>
              <a:t>Persoonad</a:t>
            </a:r>
            <a:r>
              <a:rPr lang="en-US" dirty="0" smtClean="0"/>
              <a:t> (</a:t>
            </a:r>
            <a:r>
              <a:rPr lang="en-US" dirty="0" err="1" smtClean="0"/>
              <a:t>tüüpkasutajad</a:t>
            </a:r>
            <a:r>
              <a:rPr lang="en-US" dirty="0" smtClean="0"/>
              <a:t>): </a:t>
            </a:r>
            <a:r>
              <a:rPr lang="en-US" dirty="0" err="1" smtClean="0"/>
              <a:t>ebakindel</a:t>
            </a:r>
            <a:r>
              <a:rPr lang="en-US" dirty="0" smtClean="0"/>
              <a:t> </a:t>
            </a:r>
            <a:r>
              <a:rPr lang="en-US" dirty="0" err="1" smtClean="0"/>
              <a:t>õpetaja</a:t>
            </a:r>
            <a:r>
              <a:rPr lang="en-US" dirty="0" smtClean="0"/>
              <a:t>, </a:t>
            </a:r>
            <a:r>
              <a:rPr lang="en-US" dirty="0" err="1" smtClean="0"/>
              <a:t>digikogenud</a:t>
            </a:r>
            <a:r>
              <a:rPr lang="en-US" dirty="0" smtClean="0"/>
              <a:t> </a:t>
            </a:r>
            <a:r>
              <a:rPr lang="en-US" dirty="0" err="1" smtClean="0"/>
              <a:t>õpetaja</a:t>
            </a:r>
            <a:r>
              <a:rPr lang="en-US" dirty="0" smtClean="0"/>
              <a:t>, </a:t>
            </a:r>
            <a:r>
              <a:rPr lang="en-US" dirty="0" err="1" smtClean="0"/>
              <a:t>õpetaja-praktikant</a:t>
            </a:r>
            <a:r>
              <a:rPr lang="en-US" dirty="0" smtClean="0"/>
              <a:t>, </a:t>
            </a:r>
            <a:r>
              <a:rPr lang="en-US" dirty="0" err="1" smtClean="0"/>
              <a:t>koolijuht</a:t>
            </a:r>
            <a:r>
              <a:rPr lang="en-US" dirty="0" smtClean="0"/>
              <a:t>, </a:t>
            </a:r>
            <a:r>
              <a:rPr lang="en-US" dirty="0" err="1" smtClean="0"/>
              <a:t>õpetajakoolitaja</a:t>
            </a:r>
            <a:r>
              <a:rPr lang="en-US" dirty="0" smtClean="0"/>
              <a:t>, </a:t>
            </a:r>
            <a:r>
              <a:rPr lang="en-US" dirty="0" err="1" smtClean="0"/>
              <a:t>kutseomistaja</a:t>
            </a:r>
            <a:endParaRPr lang="en-US" dirty="0" smtClean="0"/>
          </a:p>
          <a:p>
            <a:r>
              <a:rPr lang="en-US" dirty="0" err="1" smtClean="0"/>
              <a:t>Stsenaariumid</a:t>
            </a:r>
            <a:r>
              <a:rPr lang="en-US" dirty="0" smtClean="0"/>
              <a:t>: </a:t>
            </a:r>
            <a:endParaRPr lang="en-US" dirty="0" smtClean="0"/>
          </a:p>
          <a:p>
            <a:pPr lvl="1"/>
            <a:r>
              <a:rPr lang="en-US" dirty="0" err="1" smtClean="0"/>
              <a:t>Enesehindamine</a:t>
            </a:r>
            <a:r>
              <a:rPr lang="en-US" dirty="0" smtClean="0"/>
              <a:t> </a:t>
            </a:r>
          </a:p>
          <a:p>
            <a:pPr lvl="1"/>
            <a:r>
              <a:rPr lang="en-US" dirty="0" err="1" smtClean="0"/>
              <a:t>Kooli</a:t>
            </a:r>
            <a:r>
              <a:rPr lang="en-US" dirty="0" smtClean="0"/>
              <a:t> </a:t>
            </a:r>
            <a:r>
              <a:rPr lang="en-US" dirty="0" err="1" smtClean="0"/>
              <a:t>digistrateegia</a:t>
            </a:r>
            <a:r>
              <a:rPr lang="en-US" dirty="0" smtClean="0"/>
              <a:t> </a:t>
            </a:r>
            <a:r>
              <a:rPr lang="en-US" dirty="0" err="1" smtClean="0"/>
              <a:t>koostamine</a:t>
            </a:r>
            <a:endParaRPr lang="en-US" dirty="0" smtClean="0"/>
          </a:p>
          <a:p>
            <a:pPr lvl="1"/>
            <a:r>
              <a:rPr lang="en-US" dirty="0" err="1" smtClean="0"/>
              <a:t>Kutseomistamine</a:t>
            </a:r>
            <a:r>
              <a:rPr lang="en-US" dirty="0" smtClean="0"/>
              <a:t> </a:t>
            </a:r>
          </a:p>
          <a:p>
            <a:pPr lvl="1"/>
            <a:r>
              <a:rPr lang="en-US" dirty="0" err="1" smtClean="0"/>
              <a:t>Koolipraktika</a:t>
            </a:r>
            <a:r>
              <a:rPr lang="en-US" dirty="0" smtClean="0"/>
              <a:t> </a:t>
            </a:r>
          </a:p>
          <a:p>
            <a:pPr lvl="1"/>
            <a:r>
              <a:rPr lang="en-US" dirty="0" err="1" smtClean="0"/>
              <a:t>Koolitusrühma</a:t>
            </a:r>
            <a:r>
              <a:rPr lang="en-US" dirty="0" smtClean="0"/>
              <a:t> </a:t>
            </a:r>
            <a:r>
              <a:rPr lang="en-US" dirty="0" err="1" smtClean="0"/>
              <a:t>komplekteerimine</a:t>
            </a:r>
            <a:r>
              <a:rPr lang="en-US" dirty="0" smtClean="0"/>
              <a:t> </a:t>
            </a:r>
            <a:r>
              <a:rPr lang="en-US" dirty="0" err="1" smtClean="0"/>
              <a:t>pädevustaseme</a:t>
            </a:r>
            <a:r>
              <a:rPr lang="en-US" dirty="0" smtClean="0"/>
              <a:t> </a:t>
            </a:r>
            <a:r>
              <a:rPr lang="en-US" dirty="0" err="1" smtClean="0"/>
              <a:t>alusel</a:t>
            </a:r>
            <a:endParaRPr lang="en-US" dirty="0" smtClean="0"/>
          </a:p>
        </p:txBody>
      </p:sp>
    </p:spTree>
    <p:extLst>
      <p:ext uri="{BB962C8B-B14F-4D97-AF65-F5344CB8AC3E}">
        <p14:creationId xmlns:p14="http://schemas.microsoft.com/office/powerpoint/2010/main" val="3243018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Andmete</a:t>
            </a:r>
            <a:r>
              <a:rPr lang="en-US" dirty="0" smtClean="0"/>
              <a:t> </a:t>
            </a:r>
            <a:r>
              <a:rPr lang="en-US" dirty="0" err="1" smtClean="0"/>
              <a:t>kogumine</a:t>
            </a:r>
            <a:endParaRPr lang="en-US" dirty="0"/>
          </a:p>
        </p:txBody>
      </p:sp>
      <p:sp>
        <p:nvSpPr>
          <p:cNvPr id="3" name="Content Placeholder 2"/>
          <p:cNvSpPr>
            <a:spLocks noGrp="1"/>
          </p:cNvSpPr>
          <p:nvPr>
            <p:ph idx="1"/>
          </p:nvPr>
        </p:nvSpPr>
        <p:spPr/>
        <p:txBody>
          <a:bodyPr>
            <a:normAutofit/>
          </a:bodyPr>
          <a:lstStyle/>
          <a:p>
            <a:r>
              <a:rPr lang="en-US" dirty="0" err="1" smtClean="0"/>
              <a:t>Kvootvalimid</a:t>
            </a:r>
            <a:r>
              <a:rPr lang="en-US" dirty="0" smtClean="0"/>
              <a:t> </a:t>
            </a:r>
            <a:r>
              <a:rPr lang="en-US" dirty="0" err="1" smtClean="0"/>
              <a:t>Tallinnas</a:t>
            </a:r>
            <a:r>
              <a:rPr lang="en-US" dirty="0" smtClean="0"/>
              <a:t> ja </a:t>
            </a:r>
            <a:r>
              <a:rPr lang="en-US" dirty="0" err="1" smtClean="0"/>
              <a:t>Tartus</a:t>
            </a:r>
            <a:r>
              <a:rPr lang="en-US" dirty="0" smtClean="0"/>
              <a:t> (6 </a:t>
            </a:r>
            <a:r>
              <a:rPr lang="en-US" dirty="0" err="1" smtClean="0"/>
              <a:t>osalejat</a:t>
            </a:r>
            <a:r>
              <a:rPr lang="en-US" dirty="0" smtClean="0"/>
              <a:t>, </a:t>
            </a:r>
            <a:r>
              <a:rPr lang="en-US" dirty="0" err="1" smtClean="0"/>
              <a:t>vastavalt</a:t>
            </a:r>
            <a:r>
              <a:rPr lang="en-US" dirty="0" smtClean="0"/>
              <a:t> 6 </a:t>
            </a:r>
            <a:r>
              <a:rPr lang="en-US" dirty="0" err="1" smtClean="0"/>
              <a:t>persoonale</a:t>
            </a:r>
            <a:r>
              <a:rPr lang="en-US" dirty="0" smtClean="0"/>
              <a:t>)</a:t>
            </a:r>
          </a:p>
          <a:p>
            <a:r>
              <a:rPr lang="en-US" dirty="0" err="1" smtClean="0"/>
              <a:t>Enne</a:t>
            </a:r>
            <a:r>
              <a:rPr lang="en-US" dirty="0" smtClean="0"/>
              <a:t> </a:t>
            </a:r>
            <a:r>
              <a:rPr lang="en-US" dirty="0" err="1" smtClean="0"/>
              <a:t>kohtumist</a:t>
            </a:r>
            <a:r>
              <a:rPr lang="en-US" dirty="0" smtClean="0"/>
              <a:t>: </a:t>
            </a:r>
            <a:r>
              <a:rPr lang="en-US" dirty="0" err="1" smtClean="0"/>
              <a:t>individuaalne</a:t>
            </a:r>
            <a:r>
              <a:rPr lang="en-US" dirty="0" smtClean="0"/>
              <a:t> </a:t>
            </a:r>
            <a:r>
              <a:rPr lang="en-US" dirty="0" err="1" smtClean="0"/>
              <a:t>enesehindamine</a:t>
            </a:r>
            <a:r>
              <a:rPr lang="en-US" dirty="0" smtClean="0"/>
              <a:t> </a:t>
            </a:r>
            <a:r>
              <a:rPr lang="en-US" dirty="0" err="1" smtClean="0"/>
              <a:t>veebiküsitluse</a:t>
            </a:r>
            <a:r>
              <a:rPr lang="en-US" dirty="0" smtClean="0"/>
              <a:t> </a:t>
            </a:r>
            <a:r>
              <a:rPr lang="en-US" dirty="0" err="1" smtClean="0"/>
              <a:t>vormis</a:t>
            </a:r>
            <a:r>
              <a:rPr lang="en-US" dirty="0" smtClean="0"/>
              <a:t>, </a:t>
            </a:r>
            <a:r>
              <a:rPr lang="en-US" dirty="0" err="1" smtClean="0"/>
              <a:t>palusime</a:t>
            </a:r>
            <a:r>
              <a:rPr lang="en-US" dirty="0" smtClean="0"/>
              <a:t> </a:t>
            </a:r>
            <a:r>
              <a:rPr lang="en-US" dirty="0" err="1" smtClean="0"/>
              <a:t>lisada</a:t>
            </a:r>
            <a:r>
              <a:rPr lang="en-US" dirty="0" smtClean="0"/>
              <a:t> </a:t>
            </a:r>
            <a:r>
              <a:rPr lang="en-US" dirty="0" err="1" smtClean="0"/>
              <a:t>tõendusmaterjale</a:t>
            </a:r>
            <a:endParaRPr lang="en-US" dirty="0" smtClean="0"/>
          </a:p>
          <a:p>
            <a:r>
              <a:rPr lang="en-US" dirty="0" err="1" smtClean="0"/>
              <a:t>Neli</a:t>
            </a:r>
            <a:r>
              <a:rPr lang="en-US" dirty="0" smtClean="0"/>
              <a:t> 120-minutilist </a:t>
            </a:r>
            <a:r>
              <a:rPr lang="en-US" dirty="0" err="1" smtClean="0"/>
              <a:t>fookus</a:t>
            </a:r>
            <a:r>
              <a:rPr lang="en-US" dirty="0" err="1" smtClean="0"/>
              <a:t>rühma</a:t>
            </a:r>
            <a:r>
              <a:rPr lang="en-US" dirty="0" smtClean="0"/>
              <a:t> </a:t>
            </a:r>
            <a:r>
              <a:rPr lang="en-US" dirty="0" err="1" smtClean="0"/>
              <a:t>intervjuud</a:t>
            </a:r>
            <a:endParaRPr lang="en-US" dirty="0" smtClean="0"/>
          </a:p>
          <a:p>
            <a:r>
              <a:rPr lang="en-US" dirty="0" err="1" smtClean="0"/>
              <a:t>Audiosalvestused</a:t>
            </a:r>
            <a:r>
              <a:rPr lang="en-US" dirty="0" smtClean="0"/>
              <a:t> </a:t>
            </a:r>
            <a:r>
              <a:rPr lang="en-US" dirty="0" err="1" smtClean="0"/>
              <a:t>transkribeeriti</a:t>
            </a:r>
            <a:r>
              <a:rPr lang="en-US" dirty="0" smtClean="0"/>
              <a:t>, </a:t>
            </a:r>
            <a:r>
              <a:rPr lang="en-US" dirty="0" err="1" smtClean="0"/>
              <a:t>kvalitataiivne</a:t>
            </a:r>
            <a:r>
              <a:rPr lang="en-US" dirty="0" smtClean="0"/>
              <a:t> </a:t>
            </a:r>
            <a:r>
              <a:rPr lang="en-US" dirty="0" err="1" smtClean="0"/>
              <a:t>andmeanalüüs</a:t>
            </a:r>
            <a:endParaRPr lang="en-US" dirty="0" smtClean="0"/>
          </a:p>
        </p:txBody>
      </p:sp>
    </p:spTree>
    <p:extLst>
      <p:ext uri="{BB962C8B-B14F-4D97-AF65-F5344CB8AC3E}">
        <p14:creationId xmlns:p14="http://schemas.microsoft.com/office/powerpoint/2010/main" val="4134432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Tulemused</a:t>
            </a:r>
            <a:endParaRPr lang="en-US" dirty="0"/>
          </a:p>
        </p:txBody>
      </p:sp>
      <p:sp>
        <p:nvSpPr>
          <p:cNvPr id="3" name="Content Placeholder 2"/>
          <p:cNvSpPr>
            <a:spLocks noGrp="1"/>
          </p:cNvSpPr>
          <p:nvPr>
            <p:ph idx="1"/>
          </p:nvPr>
        </p:nvSpPr>
        <p:spPr>
          <a:xfrm>
            <a:off x="457199" y="1600200"/>
            <a:ext cx="8573911" cy="4525963"/>
          </a:xfrm>
        </p:spPr>
        <p:txBody>
          <a:bodyPr>
            <a:normAutofit fontScale="92500" lnSpcReduction="20000"/>
          </a:bodyPr>
          <a:lstStyle/>
          <a:p>
            <a:r>
              <a:rPr lang="en-US" dirty="0" smtClean="0"/>
              <a:t>5.tase </a:t>
            </a:r>
            <a:r>
              <a:rPr lang="en-US" dirty="0" err="1" smtClean="0"/>
              <a:t>tundus</a:t>
            </a:r>
            <a:r>
              <a:rPr lang="en-US" dirty="0" smtClean="0"/>
              <a:t> </a:t>
            </a:r>
            <a:r>
              <a:rPr lang="en-US" dirty="0" err="1" smtClean="0"/>
              <a:t>sageli</a:t>
            </a:r>
            <a:r>
              <a:rPr lang="en-US" dirty="0" smtClean="0"/>
              <a:t> </a:t>
            </a:r>
            <a:r>
              <a:rPr lang="en-US" dirty="0" err="1" smtClean="0"/>
              <a:t>lihtsam</a:t>
            </a:r>
            <a:r>
              <a:rPr lang="en-US" dirty="0" smtClean="0"/>
              <a:t> </a:t>
            </a:r>
            <a:r>
              <a:rPr lang="en-US" dirty="0" err="1" smtClean="0"/>
              <a:t>kui</a:t>
            </a:r>
            <a:r>
              <a:rPr lang="en-US" dirty="0" smtClean="0"/>
              <a:t> </a:t>
            </a:r>
            <a:r>
              <a:rPr lang="en-US" dirty="0" err="1" smtClean="0"/>
              <a:t>kolmas</a:t>
            </a:r>
            <a:r>
              <a:rPr lang="en-US" dirty="0" smtClean="0"/>
              <a:t>, </a:t>
            </a:r>
            <a:r>
              <a:rPr lang="en-US" dirty="0" err="1" smtClean="0"/>
              <a:t>neljandat</a:t>
            </a:r>
            <a:r>
              <a:rPr lang="en-US" dirty="0" smtClean="0"/>
              <a:t> </a:t>
            </a:r>
            <a:r>
              <a:rPr lang="en-US" dirty="0" err="1" smtClean="0"/>
              <a:t>ei</a:t>
            </a:r>
            <a:r>
              <a:rPr lang="en-US" dirty="0" smtClean="0"/>
              <a:t> </a:t>
            </a:r>
            <a:r>
              <a:rPr lang="en-US" dirty="0" err="1" smtClean="0"/>
              <a:t>kasutata</a:t>
            </a:r>
            <a:r>
              <a:rPr lang="en-US" dirty="0" smtClean="0"/>
              <a:t>, </a:t>
            </a:r>
            <a:r>
              <a:rPr lang="en-US" dirty="0" err="1" smtClean="0"/>
              <a:t>taksonoomia</a:t>
            </a:r>
            <a:r>
              <a:rPr lang="en-US" dirty="0" smtClean="0"/>
              <a:t> pole </a:t>
            </a:r>
            <a:r>
              <a:rPr lang="en-US" dirty="0" err="1" smtClean="0"/>
              <a:t>selge</a:t>
            </a:r>
            <a:r>
              <a:rPr lang="en-US" dirty="0" smtClean="0"/>
              <a:t> </a:t>
            </a:r>
          </a:p>
          <a:p>
            <a:r>
              <a:rPr lang="en-US" dirty="0" err="1" smtClean="0"/>
              <a:t>Respondendid</a:t>
            </a:r>
            <a:r>
              <a:rPr lang="en-US" dirty="0" smtClean="0"/>
              <a:t> </a:t>
            </a:r>
            <a:r>
              <a:rPr lang="en-US" dirty="0" err="1" smtClean="0"/>
              <a:t>pidasid</a:t>
            </a:r>
            <a:r>
              <a:rPr lang="en-US" dirty="0" smtClean="0"/>
              <a:t> </a:t>
            </a:r>
            <a:r>
              <a:rPr lang="en-US" dirty="0" err="1" smtClean="0"/>
              <a:t>vajalikuks</a:t>
            </a:r>
            <a:r>
              <a:rPr lang="en-US" dirty="0" smtClean="0"/>
              <a:t> </a:t>
            </a:r>
            <a:r>
              <a:rPr lang="en-US" dirty="0" err="1" smtClean="0"/>
              <a:t>muuta</a:t>
            </a:r>
            <a:r>
              <a:rPr lang="en-US" dirty="0" smtClean="0"/>
              <a:t> </a:t>
            </a:r>
            <a:r>
              <a:rPr lang="en-US" dirty="0" err="1" smtClean="0"/>
              <a:t>hindamis-skaalat</a:t>
            </a:r>
            <a:endParaRPr lang="en-US" dirty="0" smtClean="0"/>
          </a:p>
          <a:p>
            <a:r>
              <a:rPr lang="en-US" dirty="0" err="1" smtClean="0"/>
              <a:t>Küsitlusest</a:t>
            </a:r>
            <a:r>
              <a:rPr lang="en-US" dirty="0" smtClean="0"/>
              <a:t> </a:t>
            </a:r>
            <a:r>
              <a:rPr lang="en-US" dirty="0" err="1" smtClean="0"/>
              <a:t>selgus</a:t>
            </a:r>
            <a:r>
              <a:rPr lang="en-US" dirty="0" smtClean="0"/>
              <a:t>, et </a:t>
            </a:r>
            <a:r>
              <a:rPr lang="en-US" dirty="0" err="1" smtClean="0"/>
              <a:t>mitmed</a:t>
            </a:r>
            <a:r>
              <a:rPr lang="en-US" dirty="0" smtClean="0"/>
              <a:t> </a:t>
            </a:r>
            <a:r>
              <a:rPr lang="en-US" dirty="0" err="1" smtClean="0"/>
              <a:t>soorituse</a:t>
            </a:r>
            <a:r>
              <a:rPr lang="en-US" dirty="0" smtClean="0"/>
              <a:t> </a:t>
            </a:r>
            <a:r>
              <a:rPr lang="en-US" dirty="0" err="1" smtClean="0"/>
              <a:t>sõnastused</a:t>
            </a:r>
            <a:r>
              <a:rPr lang="en-US" dirty="0" smtClean="0"/>
              <a:t> </a:t>
            </a:r>
            <a:r>
              <a:rPr lang="en-US" dirty="0" err="1" smtClean="0"/>
              <a:t>hindamismudelis</a:t>
            </a:r>
            <a:r>
              <a:rPr lang="en-US" dirty="0" smtClean="0"/>
              <a:t> </a:t>
            </a:r>
            <a:r>
              <a:rPr lang="en-US" dirty="0" err="1" smtClean="0"/>
              <a:t>olid</a:t>
            </a:r>
            <a:r>
              <a:rPr lang="en-US" dirty="0" smtClean="0"/>
              <a:t> </a:t>
            </a:r>
            <a:r>
              <a:rPr lang="en-US" dirty="0" err="1" smtClean="0"/>
              <a:t>segadusttekitavad</a:t>
            </a:r>
            <a:endParaRPr lang="en-US" dirty="0" smtClean="0"/>
          </a:p>
          <a:p>
            <a:r>
              <a:rPr lang="en-US" dirty="0" err="1" smtClean="0"/>
              <a:t>Küsiltuse</a:t>
            </a:r>
            <a:r>
              <a:rPr lang="en-US" dirty="0" smtClean="0"/>
              <a:t> </a:t>
            </a:r>
            <a:r>
              <a:rPr lang="en-US" dirty="0" err="1" smtClean="0"/>
              <a:t>vastustele</a:t>
            </a:r>
            <a:r>
              <a:rPr lang="en-US" dirty="0" smtClean="0"/>
              <a:t> </a:t>
            </a:r>
            <a:r>
              <a:rPr lang="en-US" dirty="0" err="1" smtClean="0"/>
              <a:t>lisatud</a:t>
            </a:r>
            <a:r>
              <a:rPr lang="en-US" dirty="0" smtClean="0"/>
              <a:t> </a:t>
            </a:r>
            <a:r>
              <a:rPr lang="en-US" dirty="0" err="1" smtClean="0"/>
              <a:t>tõendusmaterjalid</a:t>
            </a:r>
            <a:r>
              <a:rPr lang="en-US" dirty="0" smtClean="0"/>
              <a:t> </a:t>
            </a:r>
            <a:r>
              <a:rPr lang="en-US" dirty="0" err="1" smtClean="0"/>
              <a:t>peegeldasid</a:t>
            </a:r>
            <a:r>
              <a:rPr lang="en-US" dirty="0" smtClean="0"/>
              <a:t> </a:t>
            </a:r>
            <a:r>
              <a:rPr lang="en-US" dirty="0" err="1" smtClean="0"/>
              <a:t>hindamismudeli</a:t>
            </a:r>
            <a:r>
              <a:rPr lang="en-US" dirty="0" smtClean="0"/>
              <a:t> </a:t>
            </a:r>
            <a:r>
              <a:rPr lang="en-US" dirty="0" err="1" smtClean="0"/>
              <a:t>sõnastuste</a:t>
            </a:r>
            <a:r>
              <a:rPr lang="en-US" dirty="0" smtClean="0"/>
              <a:t> </a:t>
            </a:r>
            <a:r>
              <a:rPr lang="en-US" dirty="0" err="1" smtClean="0"/>
              <a:t>vääritimõistmist</a:t>
            </a:r>
            <a:r>
              <a:rPr lang="en-US" dirty="0" smtClean="0"/>
              <a:t> </a:t>
            </a:r>
          </a:p>
          <a:p>
            <a:r>
              <a:rPr lang="en-US" dirty="0" err="1" smtClean="0"/>
              <a:t>Töömaht</a:t>
            </a:r>
            <a:r>
              <a:rPr lang="en-US" dirty="0" smtClean="0"/>
              <a:t> </a:t>
            </a:r>
            <a:r>
              <a:rPr lang="en-US" dirty="0" err="1" smtClean="0"/>
              <a:t>enesehindamisel</a:t>
            </a:r>
            <a:r>
              <a:rPr lang="en-US" dirty="0" smtClean="0"/>
              <a:t> </a:t>
            </a:r>
            <a:r>
              <a:rPr lang="en-US" dirty="0" err="1" smtClean="0"/>
              <a:t>ületas</a:t>
            </a:r>
            <a:r>
              <a:rPr lang="en-US" dirty="0" smtClean="0"/>
              <a:t> </a:t>
            </a:r>
            <a:r>
              <a:rPr lang="en-US" dirty="0" err="1" smtClean="0"/>
              <a:t>mõistlikkuse</a:t>
            </a:r>
            <a:r>
              <a:rPr lang="en-US" dirty="0" smtClean="0"/>
              <a:t> </a:t>
            </a:r>
            <a:r>
              <a:rPr lang="en-US" dirty="0" err="1" smtClean="0"/>
              <a:t>piiri</a:t>
            </a:r>
            <a:endParaRPr lang="en-US" dirty="0" smtClean="0"/>
          </a:p>
        </p:txBody>
      </p:sp>
    </p:spTree>
    <p:extLst>
      <p:ext uri="{BB962C8B-B14F-4D97-AF65-F5344CB8AC3E}">
        <p14:creationId xmlns:p14="http://schemas.microsoft.com/office/powerpoint/2010/main" val="2164306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Arutelu</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Kaasava</a:t>
            </a:r>
            <a:r>
              <a:rPr lang="en-US" dirty="0" smtClean="0"/>
              <a:t> </a:t>
            </a:r>
            <a:r>
              <a:rPr lang="en-US" dirty="0" err="1" smtClean="0"/>
              <a:t>disaini</a:t>
            </a:r>
            <a:r>
              <a:rPr lang="en-US" dirty="0" smtClean="0"/>
              <a:t> </a:t>
            </a:r>
            <a:r>
              <a:rPr lang="en-US" dirty="0" err="1" smtClean="0"/>
              <a:t>kuldreegel</a:t>
            </a:r>
            <a:r>
              <a:rPr lang="en-US" dirty="0" smtClean="0"/>
              <a:t>: </a:t>
            </a:r>
            <a:r>
              <a:rPr lang="en-US" dirty="0" err="1" smtClean="0"/>
              <a:t>mida</a:t>
            </a:r>
            <a:r>
              <a:rPr lang="en-US" dirty="0" smtClean="0"/>
              <a:t> </a:t>
            </a:r>
            <a:r>
              <a:rPr lang="en-US" dirty="0" err="1" smtClean="0"/>
              <a:t>kasutaja</a:t>
            </a:r>
            <a:r>
              <a:rPr lang="en-US" dirty="0" smtClean="0"/>
              <a:t> TAHAB ja </a:t>
            </a:r>
            <a:r>
              <a:rPr lang="en-US" dirty="0" err="1" smtClean="0"/>
              <a:t>mida</a:t>
            </a:r>
            <a:r>
              <a:rPr lang="en-US" dirty="0" smtClean="0"/>
              <a:t> ta </a:t>
            </a:r>
            <a:r>
              <a:rPr lang="en-US" dirty="0" err="1" smtClean="0"/>
              <a:t>tegelikult</a:t>
            </a:r>
            <a:r>
              <a:rPr lang="en-US" dirty="0" smtClean="0"/>
              <a:t> VAJAB on </a:t>
            </a:r>
            <a:r>
              <a:rPr lang="en-US" dirty="0" err="1" smtClean="0"/>
              <a:t>kohati</a:t>
            </a:r>
            <a:r>
              <a:rPr lang="en-US" dirty="0" smtClean="0"/>
              <a:t> </a:t>
            </a:r>
            <a:r>
              <a:rPr lang="en-US" dirty="0" err="1" smtClean="0"/>
              <a:t>pisut</a:t>
            </a:r>
            <a:r>
              <a:rPr lang="en-US" dirty="0" smtClean="0"/>
              <a:t> </a:t>
            </a:r>
            <a:r>
              <a:rPr lang="en-US" dirty="0" err="1" smtClean="0"/>
              <a:t>erinevad</a:t>
            </a:r>
            <a:r>
              <a:rPr lang="en-US" dirty="0" smtClean="0"/>
              <a:t> </a:t>
            </a:r>
            <a:r>
              <a:rPr lang="en-US" dirty="0" err="1" smtClean="0"/>
              <a:t>asjad</a:t>
            </a:r>
            <a:r>
              <a:rPr lang="en-US" dirty="0" smtClean="0"/>
              <a:t> </a:t>
            </a:r>
          </a:p>
          <a:p>
            <a:r>
              <a:rPr lang="en-US" dirty="0" err="1" smtClean="0"/>
              <a:t>Võõrad</a:t>
            </a:r>
            <a:r>
              <a:rPr lang="en-US" dirty="0" smtClean="0"/>
              <a:t> </a:t>
            </a:r>
            <a:r>
              <a:rPr lang="en-US" dirty="0" err="1" smtClean="0"/>
              <a:t>mõisted</a:t>
            </a:r>
            <a:r>
              <a:rPr lang="en-US" dirty="0" smtClean="0"/>
              <a:t>: </a:t>
            </a:r>
            <a:r>
              <a:rPr lang="en-US" dirty="0" err="1" smtClean="0"/>
              <a:t>kas</a:t>
            </a:r>
            <a:r>
              <a:rPr lang="en-US" dirty="0" smtClean="0"/>
              <a:t> </a:t>
            </a:r>
            <a:r>
              <a:rPr lang="en-US" dirty="0" err="1" smtClean="0"/>
              <a:t>aitaks</a:t>
            </a:r>
            <a:r>
              <a:rPr lang="en-US" dirty="0" smtClean="0"/>
              <a:t> </a:t>
            </a:r>
            <a:r>
              <a:rPr lang="en-US" dirty="0" err="1" smtClean="0"/>
              <a:t>täpsed</a:t>
            </a:r>
            <a:r>
              <a:rPr lang="en-US" dirty="0" smtClean="0"/>
              <a:t> </a:t>
            </a:r>
            <a:r>
              <a:rPr lang="en-US" dirty="0" err="1" smtClean="0"/>
              <a:t>definitsioonid</a:t>
            </a:r>
            <a:r>
              <a:rPr lang="en-US" dirty="0" smtClean="0"/>
              <a:t> </a:t>
            </a:r>
            <a:r>
              <a:rPr lang="en-US" dirty="0" err="1" smtClean="0"/>
              <a:t>või</a:t>
            </a:r>
            <a:r>
              <a:rPr lang="en-US" dirty="0" smtClean="0"/>
              <a:t> </a:t>
            </a:r>
            <a:r>
              <a:rPr lang="en-US" dirty="0" err="1" smtClean="0"/>
              <a:t>pigem</a:t>
            </a:r>
            <a:r>
              <a:rPr lang="en-US" dirty="0" smtClean="0"/>
              <a:t> </a:t>
            </a:r>
            <a:r>
              <a:rPr lang="en-US" dirty="0" err="1" smtClean="0"/>
              <a:t>elulised</a:t>
            </a:r>
            <a:r>
              <a:rPr lang="en-US" dirty="0" smtClean="0"/>
              <a:t> </a:t>
            </a:r>
            <a:r>
              <a:rPr lang="en-US" dirty="0" err="1" smtClean="0"/>
              <a:t>näited</a:t>
            </a:r>
            <a:endParaRPr lang="en-US" dirty="0" smtClean="0"/>
          </a:p>
          <a:p>
            <a:r>
              <a:rPr lang="en-US" dirty="0" err="1" smtClean="0"/>
              <a:t>Skaala</a:t>
            </a:r>
            <a:r>
              <a:rPr lang="en-US" dirty="0" smtClean="0"/>
              <a:t>: 5-palliline </a:t>
            </a:r>
            <a:r>
              <a:rPr lang="en-US" dirty="0" err="1" smtClean="0"/>
              <a:t>kontekstualiseeritud</a:t>
            </a:r>
            <a:r>
              <a:rPr lang="en-US" dirty="0" smtClean="0"/>
              <a:t> </a:t>
            </a:r>
            <a:r>
              <a:rPr lang="en-US" dirty="0" err="1" smtClean="0"/>
              <a:t>skaala</a:t>
            </a:r>
            <a:r>
              <a:rPr lang="en-US" dirty="0" smtClean="0"/>
              <a:t> </a:t>
            </a:r>
            <a:r>
              <a:rPr lang="en-US" dirty="0" err="1" smtClean="0"/>
              <a:t>või</a:t>
            </a:r>
            <a:r>
              <a:rPr lang="en-US" dirty="0" smtClean="0"/>
              <a:t> 3-palliga </a:t>
            </a:r>
            <a:r>
              <a:rPr lang="en-US" dirty="0" err="1" smtClean="0"/>
              <a:t>ühtne</a:t>
            </a:r>
            <a:r>
              <a:rPr lang="en-US" dirty="0" smtClean="0"/>
              <a:t> </a:t>
            </a:r>
            <a:r>
              <a:rPr lang="en-US" dirty="0" err="1" smtClean="0"/>
              <a:t>skaala</a:t>
            </a:r>
            <a:r>
              <a:rPr lang="en-US" dirty="0" smtClean="0"/>
              <a:t> </a:t>
            </a:r>
            <a:r>
              <a:rPr lang="en-US" dirty="0" err="1" smtClean="0"/>
              <a:t>kõigi</a:t>
            </a:r>
            <a:r>
              <a:rPr lang="en-US" dirty="0" smtClean="0"/>
              <a:t> </a:t>
            </a:r>
            <a:r>
              <a:rPr lang="en-US" dirty="0" err="1" smtClean="0"/>
              <a:t>pädevuste</a:t>
            </a:r>
            <a:r>
              <a:rPr lang="en-US" dirty="0" smtClean="0"/>
              <a:t> </a:t>
            </a:r>
            <a:r>
              <a:rPr lang="en-US" dirty="0" err="1" smtClean="0"/>
              <a:t>jaoks</a:t>
            </a:r>
            <a:endParaRPr lang="en-US" dirty="0" smtClean="0"/>
          </a:p>
          <a:p>
            <a:r>
              <a:rPr lang="en-US" dirty="0" err="1" smtClean="0"/>
              <a:t>Stsenaariumipõhine</a:t>
            </a:r>
            <a:r>
              <a:rPr lang="en-US" dirty="0" smtClean="0"/>
              <a:t> </a:t>
            </a:r>
            <a:r>
              <a:rPr lang="en-US" dirty="0" err="1" smtClean="0"/>
              <a:t>disain</a:t>
            </a:r>
            <a:r>
              <a:rPr lang="en-US" dirty="0" smtClean="0"/>
              <a:t> </a:t>
            </a:r>
            <a:r>
              <a:rPr lang="en-US" dirty="0" err="1" smtClean="0"/>
              <a:t>õigustas</a:t>
            </a:r>
            <a:r>
              <a:rPr lang="en-US" dirty="0" smtClean="0"/>
              <a:t> </a:t>
            </a:r>
            <a:r>
              <a:rPr lang="en-US" dirty="0" err="1" smtClean="0"/>
              <a:t>ennast</a:t>
            </a:r>
            <a:endParaRPr lang="en-US" dirty="0" smtClean="0"/>
          </a:p>
          <a:p>
            <a:r>
              <a:rPr lang="en-US" dirty="0" err="1" smtClean="0"/>
              <a:t>Kogutud</a:t>
            </a:r>
            <a:r>
              <a:rPr lang="en-US" dirty="0" smtClean="0"/>
              <a:t> </a:t>
            </a:r>
            <a:r>
              <a:rPr lang="en-US" dirty="0" err="1" smtClean="0"/>
              <a:t>andmetest</a:t>
            </a:r>
            <a:r>
              <a:rPr lang="en-US" dirty="0" smtClean="0"/>
              <a:t> </a:t>
            </a:r>
            <a:r>
              <a:rPr lang="en-US" dirty="0" err="1" smtClean="0"/>
              <a:t>ei</a:t>
            </a:r>
            <a:r>
              <a:rPr lang="en-US" dirty="0" smtClean="0"/>
              <a:t> </a:t>
            </a:r>
            <a:r>
              <a:rPr lang="en-US" dirty="0" err="1" smtClean="0"/>
              <a:t>piisa</a:t>
            </a:r>
            <a:r>
              <a:rPr lang="en-US" dirty="0" smtClean="0"/>
              <a:t> </a:t>
            </a:r>
            <a:r>
              <a:rPr lang="en-US" dirty="0" err="1" smtClean="0"/>
              <a:t>uue</a:t>
            </a:r>
            <a:r>
              <a:rPr lang="en-US" dirty="0" smtClean="0"/>
              <a:t> </a:t>
            </a:r>
            <a:r>
              <a:rPr lang="en-US" dirty="0" err="1" smtClean="0"/>
              <a:t>veebipõhise</a:t>
            </a:r>
            <a:r>
              <a:rPr lang="en-US" dirty="0" smtClean="0"/>
              <a:t> </a:t>
            </a:r>
            <a:r>
              <a:rPr lang="en-US" dirty="0" err="1" smtClean="0"/>
              <a:t>hindamisvahendi</a:t>
            </a:r>
            <a:r>
              <a:rPr lang="en-US" dirty="0" smtClean="0"/>
              <a:t> </a:t>
            </a:r>
            <a:r>
              <a:rPr lang="en-US" dirty="0" err="1" smtClean="0"/>
              <a:t>arendusnõuete</a:t>
            </a:r>
            <a:r>
              <a:rPr lang="en-US" dirty="0" smtClean="0"/>
              <a:t> </a:t>
            </a:r>
            <a:r>
              <a:rPr lang="en-US" dirty="0" err="1" smtClean="0"/>
              <a:t>sõnastamiseks</a:t>
            </a:r>
            <a:endParaRPr lang="en-US" dirty="0"/>
          </a:p>
        </p:txBody>
      </p:sp>
    </p:spTree>
    <p:extLst>
      <p:ext uri="{BB962C8B-B14F-4D97-AF65-F5344CB8AC3E}">
        <p14:creationId xmlns:p14="http://schemas.microsoft.com/office/powerpoint/2010/main" val="1979013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Kokkuvõte</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Rakendusu</a:t>
            </a:r>
            <a:r>
              <a:rPr lang="en-US" dirty="0" err="1" smtClean="0"/>
              <a:t>uringu</a:t>
            </a:r>
            <a:r>
              <a:rPr lang="en-US" dirty="0" smtClean="0"/>
              <a:t> </a:t>
            </a:r>
            <a:r>
              <a:rPr lang="en-US" dirty="0" err="1" smtClean="0"/>
              <a:t>tulemusel</a:t>
            </a:r>
            <a:r>
              <a:rPr lang="en-US" dirty="0" smtClean="0"/>
              <a:t> </a:t>
            </a:r>
            <a:r>
              <a:rPr lang="en-US" dirty="0" err="1" smtClean="0"/>
              <a:t>lihtsustati</a:t>
            </a:r>
            <a:r>
              <a:rPr lang="en-US" dirty="0" smtClean="0"/>
              <a:t> ja </a:t>
            </a:r>
            <a:r>
              <a:rPr lang="en-US" dirty="0" err="1" smtClean="0"/>
              <a:t>lühendati</a:t>
            </a:r>
            <a:r>
              <a:rPr lang="en-US" dirty="0" smtClean="0"/>
              <a:t> </a:t>
            </a:r>
            <a:r>
              <a:rPr lang="en-US" dirty="0" err="1" smtClean="0"/>
              <a:t>oluliselt</a:t>
            </a:r>
            <a:r>
              <a:rPr lang="en-US" dirty="0" smtClean="0"/>
              <a:t> </a:t>
            </a:r>
            <a:r>
              <a:rPr lang="en-US" dirty="0" err="1" smtClean="0"/>
              <a:t>hindamismudeli</a:t>
            </a:r>
            <a:r>
              <a:rPr lang="en-US" dirty="0" smtClean="0"/>
              <a:t> </a:t>
            </a:r>
            <a:r>
              <a:rPr lang="en-US" dirty="0" err="1" smtClean="0"/>
              <a:t>sõnastusi</a:t>
            </a:r>
            <a:endParaRPr lang="en-US" dirty="0" smtClean="0"/>
          </a:p>
          <a:p>
            <a:r>
              <a:rPr lang="en-US" dirty="0" err="1" smtClean="0"/>
              <a:t>Võeti</a:t>
            </a:r>
            <a:r>
              <a:rPr lang="en-US" dirty="0" smtClean="0"/>
              <a:t> </a:t>
            </a:r>
            <a:r>
              <a:rPr lang="en-US" dirty="0" err="1" smtClean="0"/>
              <a:t>kasutusele</a:t>
            </a:r>
            <a:r>
              <a:rPr lang="en-US" dirty="0" smtClean="0"/>
              <a:t> 3-palli </a:t>
            </a:r>
            <a:r>
              <a:rPr lang="en-US" dirty="0" err="1" smtClean="0"/>
              <a:t>skaala</a:t>
            </a:r>
            <a:r>
              <a:rPr lang="en-US" dirty="0" smtClean="0"/>
              <a:t> (</a:t>
            </a:r>
            <a:r>
              <a:rPr lang="en-US" dirty="0" err="1" smtClean="0"/>
              <a:t>inspireeritud</a:t>
            </a:r>
            <a:r>
              <a:rPr lang="en-US" dirty="0" smtClean="0"/>
              <a:t> </a:t>
            </a:r>
            <a:r>
              <a:rPr lang="en-US" dirty="0" err="1" smtClean="0"/>
              <a:t>LoU</a:t>
            </a:r>
            <a:r>
              <a:rPr lang="en-US" dirty="0" smtClean="0"/>
              <a:t>/CBAM </a:t>
            </a:r>
            <a:r>
              <a:rPr lang="en-US" dirty="0" err="1" smtClean="0"/>
              <a:t>mudelist</a:t>
            </a:r>
            <a:r>
              <a:rPr lang="en-US" dirty="0" smtClean="0"/>
              <a:t>): </a:t>
            </a:r>
            <a:endParaRPr lang="en-US" dirty="0" smtClean="0"/>
          </a:p>
          <a:p>
            <a:pPr marL="971550" lvl="1" indent="-514350">
              <a:buFont typeface="+mj-lt"/>
              <a:buAutoNum type="arabicPeriod"/>
            </a:pPr>
            <a:r>
              <a:rPr lang="en-US" dirty="0" smtClean="0"/>
              <a:t>“</a:t>
            </a:r>
            <a:r>
              <a:rPr lang="en-US" dirty="0" err="1" smtClean="0"/>
              <a:t>tean</a:t>
            </a:r>
            <a:r>
              <a:rPr lang="en-US" dirty="0" smtClean="0"/>
              <a:t>, </a:t>
            </a:r>
            <a:r>
              <a:rPr lang="en-US" dirty="0" err="1" smtClean="0"/>
              <a:t>mis</a:t>
            </a:r>
            <a:r>
              <a:rPr lang="en-US" dirty="0" smtClean="0"/>
              <a:t> see on ja </a:t>
            </a:r>
            <a:r>
              <a:rPr lang="en-US" dirty="0" err="1" smtClean="0"/>
              <a:t>olen</a:t>
            </a:r>
            <a:r>
              <a:rPr lang="en-US" dirty="0" smtClean="0"/>
              <a:t> </a:t>
            </a:r>
            <a:r>
              <a:rPr lang="en-US" dirty="0" err="1" smtClean="0"/>
              <a:t>katsetanud</a:t>
            </a:r>
            <a:r>
              <a:rPr lang="en-US" dirty="0" smtClean="0"/>
              <a:t>”</a:t>
            </a:r>
            <a:endParaRPr lang="en-US" dirty="0" smtClean="0"/>
          </a:p>
          <a:p>
            <a:pPr marL="971550" lvl="1" indent="-514350">
              <a:buFont typeface="+mj-lt"/>
              <a:buAutoNum type="arabicPeriod"/>
            </a:pPr>
            <a:r>
              <a:rPr lang="en-US" dirty="0" smtClean="0"/>
              <a:t>“teen </a:t>
            </a:r>
            <a:r>
              <a:rPr lang="en-US" dirty="0" err="1" smtClean="0"/>
              <a:t>seda</a:t>
            </a:r>
            <a:r>
              <a:rPr lang="en-US" dirty="0" smtClean="0"/>
              <a:t> </a:t>
            </a:r>
            <a:r>
              <a:rPr lang="en-US" dirty="0" err="1" smtClean="0"/>
              <a:t>regulaarselt</a:t>
            </a:r>
            <a:r>
              <a:rPr lang="en-US" dirty="0" smtClean="0"/>
              <a:t>”</a:t>
            </a:r>
            <a:endParaRPr lang="en-US" dirty="0" smtClean="0"/>
          </a:p>
          <a:p>
            <a:pPr marL="971550" lvl="1" indent="-514350">
              <a:buFont typeface="+mj-lt"/>
              <a:buAutoNum type="arabicPeriod"/>
            </a:pPr>
            <a:r>
              <a:rPr lang="en-US" dirty="0" smtClean="0"/>
              <a:t>“</a:t>
            </a:r>
            <a:r>
              <a:rPr lang="en-US" dirty="0" err="1" smtClean="0"/>
              <a:t>olen</a:t>
            </a:r>
            <a:r>
              <a:rPr lang="en-US" dirty="0" smtClean="0"/>
              <a:t> </a:t>
            </a:r>
            <a:r>
              <a:rPr lang="en-US" dirty="0" err="1" smtClean="0"/>
              <a:t>selle</a:t>
            </a:r>
            <a:r>
              <a:rPr lang="en-US" dirty="0" smtClean="0"/>
              <a:t> </a:t>
            </a:r>
            <a:r>
              <a:rPr lang="en-US" dirty="0" err="1" smtClean="0"/>
              <a:t>osas</a:t>
            </a:r>
            <a:r>
              <a:rPr lang="en-US" dirty="0" smtClean="0"/>
              <a:t> </a:t>
            </a:r>
            <a:r>
              <a:rPr lang="en-US" dirty="0" err="1" smtClean="0"/>
              <a:t>asjatundja</a:t>
            </a:r>
            <a:r>
              <a:rPr lang="en-US" dirty="0" smtClean="0"/>
              <a:t>, </a:t>
            </a:r>
            <a:r>
              <a:rPr lang="en-US" dirty="0" err="1" smtClean="0"/>
              <a:t>juhendan</a:t>
            </a:r>
            <a:r>
              <a:rPr lang="en-US" dirty="0" smtClean="0"/>
              <a:t> </a:t>
            </a:r>
            <a:r>
              <a:rPr lang="en-US" dirty="0" err="1" smtClean="0"/>
              <a:t>teisi</a:t>
            </a:r>
            <a:r>
              <a:rPr lang="en-US" dirty="0" smtClean="0"/>
              <a:t>”</a:t>
            </a:r>
            <a:endParaRPr lang="en-US" dirty="0" smtClean="0"/>
          </a:p>
          <a:p>
            <a:r>
              <a:rPr lang="en-US" dirty="0" err="1" smtClean="0"/>
              <a:t>Esialgne</a:t>
            </a:r>
            <a:r>
              <a:rPr lang="en-US" dirty="0" smtClean="0"/>
              <a:t> </a:t>
            </a:r>
            <a:r>
              <a:rPr lang="en-US" dirty="0" err="1" smtClean="0"/>
              <a:t>kontseptsioon</a:t>
            </a:r>
            <a:r>
              <a:rPr lang="en-US" dirty="0" smtClean="0"/>
              <a:t> </a:t>
            </a:r>
            <a:r>
              <a:rPr lang="en-US" dirty="0" err="1" smtClean="0"/>
              <a:t>uue</a:t>
            </a:r>
            <a:r>
              <a:rPr lang="en-US" dirty="0" smtClean="0"/>
              <a:t> </a:t>
            </a:r>
            <a:r>
              <a:rPr lang="en-US" dirty="0" err="1" smtClean="0"/>
              <a:t>veebipõhise</a:t>
            </a:r>
            <a:r>
              <a:rPr lang="en-US" dirty="0" smtClean="0"/>
              <a:t> </a:t>
            </a:r>
            <a:r>
              <a:rPr lang="en-US" dirty="0" err="1" smtClean="0"/>
              <a:t>hindamisvahendi</a:t>
            </a:r>
            <a:r>
              <a:rPr lang="en-US" dirty="0" smtClean="0"/>
              <a:t> (</a:t>
            </a:r>
            <a:r>
              <a:rPr lang="en-US" dirty="0" err="1" smtClean="0"/>
              <a:t>DigiMina</a:t>
            </a:r>
            <a:r>
              <a:rPr lang="en-US" dirty="0" smtClean="0"/>
              <a:t> 2.0?) </a:t>
            </a:r>
            <a:r>
              <a:rPr lang="en-US" dirty="0" err="1" smtClean="0"/>
              <a:t>arendamiseks</a:t>
            </a:r>
            <a:endParaRPr lang="en-US" dirty="0" smtClean="0"/>
          </a:p>
          <a:p>
            <a:r>
              <a:rPr lang="en-US" dirty="0" err="1" smtClean="0"/>
              <a:t>Ootamatud</a:t>
            </a:r>
            <a:r>
              <a:rPr lang="en-US" dirty="0" smtClean="0"/>
              <a:t> </a:t>
            </a:r>
            <a:r>
              <a:rPr lang="en-US" dirty="0" err="1" smtClean="0"/>
              <a:t>muutused</a:t>
            </a:r>
            <a:r>
              <a:rPr lang="en-US" dirty="0" smtClean="0"/>
              <a:t>: HTM </a:t>
            </a:r>
            <a:r>
              <a:rPr lang="en-US" dirty="0" err="1" smtClean="0"/>
              <a:t>hakkas</a:t>
            </a:r>
            <a:r>
              <a:rPr lang="en-US" dirty="0" smtClean="0"/>
              <a:t> </a:t>
            </a:r>
            <a:r>
              <a:rPr lang="en-US" dirty="0" err="1" smtClean="0"/>
              <a:t>eelistama</a:t>
            </a:r>
            <a:r>
              <a:rPr lang="en-US" dirty="0" smtClean="0"/>
              <a:t> MENTEP </a:t>
            </a:r>
            <a:r>
              <a:rPr lang="en-US" dirty="0" err="1" smtClean="0"/>
              <a:t>mudelit</a:t>
            </a:r>
            <a:r>
              <a:rPr lang="en-US" dirty="0" smtClean="0"/>
              <a:t> ja ISTE </a:t>
            </a:r>
            <a:r>
              <a:rPr lang="en-US" dirty="0" err="1" smtClean="0"/>
              <a:t>tuli</a:t>
            </a:r>
            <a:r>
              <a:rPr lang="en-US" dirty="0" smtClean="0"/>
              <a:t> </a:t>
            </a:r>
            <a:r>
              <a:rPr lang="en-US" dirty="0" err="1" smtClean="0"/>
              <a:t>välja</a:t>
            </a:r>
            <a:r>
              <a:rPr lang="en-US" dirty="0" smtClean="0"/>
              <a:t> </a:t>
            </a:r>
            <a:r>
              <a:rPr lang="en-US" dirty="0" err="1" smtClean="0"/>
              <a:t>totaalselt</a:t>
            </a:r>
            <a:r>
              <a:rPr lang="en-US" dirty="0" smtClean="0"/>
              <a:t> </a:t>
            </a:r>
            <a:r>
              <a:rPr lang="en-US" dirty="0" err="1" smtClean="0"/>
              <a:t>muudetud</a:t>
            </a:r>
            <a:r>
              <a:rPr lang="en-US" dirty="0" smtClean="0"/>
              <a:t> </a:t>
            </a:r>
            <a:r>
              <a:rPr lang="en-US" dirty="0" err="1" smtClean="0"/>
              <a:t>uue</a:t>
            </a:r>
            <a:r>
              <a:rPr lang="en-US" dirty="0" smtClean="0"/>
              <a:t> </a:t>
            </a:r>
            <a:r>
              <a:rPr lang="en-US" dirty="0" err="1" smtClean="0"/>
              <a:t>hindamismudeliga</a:t>
            </a:r>
            <a:endParaRPr lang="en-US" dirty="0" smtClean="0"/>
          </a:p>
        </p:txBody>
      </p:sp>
    </p:spTree>
    <p:extLst>
      <p:ext uri="{BB962C8B-B14F-4D97-AF65-F5344CB8AC3E}">
        <p14:creationId xmlns:p14="http://schemas.microsoft.com/office/powerpoint/2010/main" val="1138742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Pädevus</a:t>
            </a:r>
            <a:endParaRPr lang="en-US" dirty="0"/>
          </a:p>
        </p:txBody>
      </p:sp>
      <p:sp>
        <p:nvSpPr>
          <p:cNvPr id="3" name="Content Placeholder 2"/>
          <p:cNvSpPr>
            <a:spLocks noGrp="1"/>
          </p:cNvSpPr>
          <p:nvPr>
            <p:ph idx="1"/>
          </p:nvPr>
        </p:nvSpPr>
        <p:spPr/>
        <p:txBody>
          <a:bodyPr>
            <a:noAutofit/>
          </a:bodyPr>
          <a:lstStyle/>
          <a:p>
            <a:r>
              <a:rPr lang="en-US" sz="3200" dirty="0" smtClean="0"/>
              <a:t>… </a:t>
            </a:r>
            <a:r>
              <a:rPr lang="en-US" sz="3200" dirty="0" smtClean="0"/>
              <a:t>on </a:t>
            </a:r>
            <a:r>
              <a:rPr lang="en-US" sz="3200" dirty="0" err="1" smtClean="0"/>
              <a:t>omadus</a:t>
            </a:r>
            <a:r>
              <a:rPr lang="en-US" sz="3200" dirty="0" smtClean="0"/>
              <a:t>/</a:t>
            </a:r>
            <a:r>
              <a:rPr lang="en-US" sz="3200" dirty="0" err="1" smtClean="0"/>
              <a:t>tunnus</a:t>
            </a:r>
            <a:r>
              <a:rPr lang="en-US" sz="3200" dirty="0" smtClean="0"/>
              <a:t> (</a:t>
            </a:r>
            <a:r>
              <a:rPr lang="en-US" sz="3200" dirty="0" err="1" smtClean="0"/>
              <a:t>integreerituna</a:t>
            </a:r>
            <a:r>
              <a:rPr lang="en-US" sz="3200" dirty="0" smtClean="0"/>
              <a:t> </a:t>
            </a:r>
            <a:r>
              <a:rPr lang="en-US" sz="3200" dirty="0" err="1" smtClean="0"/>
              <a:t>oskused</a:t>
            </a:r>
            <a:r>
              <a:rPr lang="en-US" sz="3200" dirty="0" smtClean="0"/>
              <a:t>, </a:t>
            </a:r>
            <a:r>
              <a:rPr lang="en-US" sz="3200" dirty="0" err="1" smtClean="0"/>
              <a:t>teadmised</a:t>
            </a:r>
            <a:r>
              <a:rPr lang="en-US" sz="3200" dirty="0" smtClean="0"/>
              <a:t>, </a:t>
            </a:r>
            <a:r>
              <a:rPr lang="en-US" sz="3200" dirty="0" err="1" smtClean="0"/>
              <a:t>hoiakud</a:t>
            </a:r>
            <a:r>
              <a:rPr lang="en-US" sz="3200" dirty="0" smtClean="0"/>
              <a:t> </a:t>
            </a:r>
            <a:r>
              <a:rPr lang="en-US" sz="3200" dirty="0" err="1" smtClean="0"/>
              <a:t>jms</a:t>
            </a:r>
            <a:r>
              <a:rPr lang="en-US" sz="3200" dirty="0" smtClean="0"/>
              <a:t>), </a:t>
            </a:r>
            <a:r>
              <a:rPr lang="en-US" sz="3200" dirty="0" err="1" smtClean="0"/>
              <a:t>mida</a:t>
            </a:r>
            <a:r>
              <a:rPr lang="en-US" sz="3200" dirty="0" smtClean="0"/>
              <a:t> </a:t>
            </a:r>
            <a:r>
              <a:rPr lang="en-US" sz="3200" dirty="0" err="1" smtClean="0"/>
              <a:t>indiviid</a:t>
            </a:r>
            <a:r>
              <a:rPr lang="en-US" sz="3200" dirty="0" smtClean="0"/>
              <a:t> </a:t>
            </a:r>
            <a:r>
              <a:rPr lang="en-US" sz="3200" dirty="0" err="1" smtClean="0"/>
              <a:t>omab</a:t>
            </a:r>
            <a:r>
              <a:rPr lang="en-US" sz="3200" dirty="0" smtClean="0"/>
              <a:t> </a:t>
            </a:r>
            <a:r>
              <a:rPr lang="en-US" sz="3200" dirty="0" err="1" smtClean="0"/>
              <a:t>või</a:t>
            </a:r>
            <a:r>
              <a:rPr lang="en-US" sz="3200" dirty="0" smtClean="0"/>
              <a:t> </a:t>
            </a:r>
            <a:r>
              <a:rPr lang="en-US" sz="3200" dirty="0" err="1" smtClean="0"/>
              <a:t>peab</a:t>
            </a:r>
            <a:r>
              <a:rPr lang="en-US" sz="3200" dirty="0" smtClean="0"/>
              <a:t> </a:t>
            </a:r>
            <a:r>
              <a:rPr lang="en-US" sz="3200" dirty="0" err="1" smtClean="0"/>
              <a:t>saavutama</a:t>
            </a:r>
            <a:r>
              <a:rPr lang="en-US" sz="3200" dirty="0" smtClean="0"/>
              <a:t>, et olla </a:t>
            </a:r>
            <a:r>
              <a:rPr lang="en-US" sz="3200" dirty="0" err="1" smtClean="0"/>
              <a:t>suuteline</a:t>
            </a:r>
            <a:r>
              <a:rPr lang="en-US" sz="3200" dirty="0" smtClean="0"/>
              <a:t> </a:t>
            </a:r>
            <a:r>
              <a:rPr lang="en-US" sz="3200" dirty="0" err="1" smtClean="0"/>
              <a:t>sooritama</a:t>
            </a:r>
            <a:r>
              <a:rPr lang="en-US" sz="3200" dirty="0" smtClean="0"/>
              <a:t> </a:t>
            </a:r>
            <a:r>
              <a:rPr lang="en-US" sz="3200" dirty="0" err="1" smtClean="0"/>
              <a:t>nõutud</a:t>
            </a:r>
            <a:r>
              <a:rPr lang="en-US" sz="3200" dirty="0" smtClean="0"/>
              <a:t> </a:t>
            </a:r>
            <a:r>
              <a:rPr lang="en-US" sz="3200" dirty="0" err="1" smtClean="0"/>
              <a:t>tegevusi</a:t>
            </a:r>
            <a:r>
              <a:rPr lang="en-US" sz="3200" dirty="0" smtClean="0"/>
              <a:t> </a:t>
            </a:r>
            <a:r>
              <a:rPr lang="en-US" sz="3200" dirty="0" err="1" smtClean="0"/>
              <a:t>konkreetses</a:t>
            </a:r>
            <a:r>
              <a:rPr lang="en-US" sz="3200" dirty="0" smtClean="0"/>
              <a:t> </a:t>
            </a:r>
            <a:r>
              <a:rPr lang="en-US" sz="3200" dirty="0" err="1" smtClean="0"/>
              <a:t>tööalases</a:t>
            </a:r>
            <a:r>
              <a:rPr lang="en-US" sz="3200" dirty="0" smtClean="0"/>
              <a:t> </a:t>
            </a:r>
            <a:r>
              <a:rPr lang="en-US" sz="3200" dirty="0" err="1" smtClean="0"/>
              <a:t>kontekstis</a:t>
            </a:r>
            <a:r>
              <a:rPr lang="en-US" sz="3200" dirty="0" smtClean="0"/>
              <a:t>, </a:t>
            </a:r>
            <a:r>
              <a:rPr lang="en-US" sz="3200" dirty="0" err="1" smtClean="0"/>
              <a:t>kusjuures</a:t>
            </a:r>
            <a:r>
              <a:rPr lang="en-US" sz="3200" dirty="0" smtClean="0"/>
              <a:t> </a:t>
            </a:r>
            <a:r>
              <a:rPr lang="en-US" sz="3200" dirty="0" err="1" smtClean="0"/>
              <a:t>sooritust</a:t>
            </a:r>
            <a:r>
              <a:rPr lang="en-US" sz="3200" dirty="0" smtClean="0"/>
              <a:t> </a:t>
            </a:r>
            <a:r>
              <a:rPr lang="en-US" sz="3200" dirty="0" err="1" smtClean="0"/>
              <a:t>peab</a:t>
            </a:r>
            <a:r>
              <a:rPr lang="en-US" sz="3200" dirty="0" smtClean="0"/>
              <a:t> </a:t>
            </a:r>
            <a:r>
              <a:rPr lang="en-US" sz="3200" dirty="0" err="1" smtClean="0"/>
              <a:t>saama</a:t>
            </a:r>
            <a:r>
              <a:rPr lang="en-US" sz="3200" dirty="0" smtClean="0"/>
              <a:t> </a:t>
            </a:r>
            <a:r>
              <a:rPr lang="en-US" sz="3200" dirty="0" err="1" smtClean="0"/>
              <a:t>võrrelda</a:t>
            </a:r>
            <a:r>
              <a:rPr lang="en-US" sz="3200" dirty="0" smtClean="0"/>
              <a:t> </a:t>
            </a:r>
            <a:r>
              <a:rPr lang="en-US" sz="3200" dirty="0" err="1" smtClean="0"/>
              <a:t>teistega</a:t>
            </a:r>
            <a:r>
              <a:rPr lang="en-US" sz="3200" dirty="0" smtClean="0"/>
              <a:t> ja </a:t>
            </a:r>
            <a:r>
              <a:rPr lang="en-US" sz="3200" dirty="0" err="1" smtClean="0"/>
              <a:t>etteantud</a:t>
            </a:r>
            <a:r>
              <a:rPr lang="en-US" sz="3200" dirty="0" smtClean="0"/>
              <a:t> </a:t>
            </a:r>
            <a:r>
              <a:rPr lang="en-US" sz="3200" dirty="0" err="1" smtClean="0"/>
              <a:t>ametikoha</a:t>
            </a:r>
            <a:r>
              <a:rPr lang="en-US" sz="3200" dirty="0" smtClean="0"/>
              <a:t> </a:t>
            </a:r>
            <a:r>
              <a:rPr lang="en-US" sz="3200" dirty="0" err="1" smtClean="0"/>
              <a:t>sooritusnõuetega</a:t>
            </a:r>
            <a:r>
              <a:rPr lang="en-US" sz="3200" dirty="0" smtClean="0"/>
              <a:t> (</a:t>
            </a:r>
            <a:r>
              <a:rPr lang="en-US" sz="3200" dirty="0" err="1" smtClean="0"/>
              <a:t>algtasemelt</a:t>
            </a:r>
            <a:r>
              <a:rPr lang="en-US" sz="3200" dirty="0" smtClean="0"/>
              <a:t> </a:t>
            </a:r>
            <a:r>
              <a:rPr lang="en-US" sz="3200" dirty="0" err="1" smtClean="0"/>
              <a:t>eksperdi</a:t>
            </a:r>
            <a:r>
              <a:rPr lang="en-US" sz="3200" dirty="0" smtClean="0"/>
              <a:t> </a:t>
            </a:r>
            <a:r>
              <a:rPr lang="en-US" sz="3200" dirty="0" err="1" smtClean="0"/>
              <a:t>tasemeni</a:t>
            </a:r>
            <a:r>
              <a:rPr lang="en-US" sz="3200" dirty="0" smtClean="0"/>
              <a:t>)</a:t>
            </a:r>
            <a:endParaRPr lang="en-US" sz="3200" dirty="0"/>
          </a:p>
        </p:txBody>
      </p:sp>
    </p:spTree>
    <p:extLst>
      <p:ext uri="{BB962C8B-B14F-4D97-AF65-F5344CB8AC3E}">
        <p14:creationId xmlns:p14="http://schemas.microsoft.com/office/powerpoint/2010/main" val="4387158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Kontekst</a:t>
            </a:r>
            <a:endParaRPr lang="en-US" dirty="0"/>
          </a:p>
        </p:txBody>
      </p:sp>
      <p:sp>
        <p:nvSpPr>
          <p:cNvPr id="3" name="Content Placeholder 2"/>
          <p:cNvSpPr>
            <a:spLocks noGrp="1"/>
          </p:cNvSpPr>
          <p:nvPr>
            <p:ph idx="1"/>
          </p:nvPr>
        </p:nvSpPr>
        <p:spPr>
          <a:xfrm>
            <a:off x="457200" y="1437394"/>
            <a:ext cx="8686800" cy="5420606"/>
          </a:xfrm>
        </p:spPr>
        <p:txBody>
          <a:bodyPr>
            <a:normAutofit fontScale="77500" lnSpcReduction="20000"/>
          </a:bodyPr>
          <a:lstStyle/>
          <a:p>
            <a:r>
              <a:rPr lang="en-US" dirty="0" err="1" smtClean="0"/>
              <a:t>Eesti</a:t>
            </a:r>
            <a:r>
              <a:rPr lang="en-US" dirty="0" smtClean="0"/>
              <a:t> </a:t>
            </a:r>
            <a:r>
              <a:rPr lang="en-US" dirty="0" err="1" smtClean="0"/>
              <a:t>Elukestva</a:t>
            </a:r>
            <a:r>
              <a:rPr lang="en-US" dirty="0" smtClean="0"/>
              <a:t> </a:t>
            </a:r>
            <a:r>
              <a:rPr lang="en-US" dirty="0" err="1" smtClean="0"/>
              <a:t>Õppe</a:t>
            </a:r>
            <a:r>
              <a:rPr lang="en-US" dirty="0" smtClean="0"/>
              <a:t> </a:t>
            </a:r>
            <a:r>
              <a:rPr lang="en-US" dirty="0" err="1" smtClean="0"/>
              <a:t>Strateegia</a:t>
            </a:r>
            <a:r>
              <a:rPr lang="en-US" dirty="0" smtClean="0"/>
              <a:t> </a:t>
            </a:r>
            <a:r>
              <a:rPr lang="en-US" dirty="0" err="1" smtClean="0"/>
              <a:t>seab</a:t>
            </a:r>
            <a:r>
              <a:rPr lang="en-US" dirty="0" smtClean="0"/>
              <a:t> </a:t>
            </a:r>
            <a:r>
              <a:rPr lang="en-US" dirty="0" err="1" smtClean="0"/>
              <a:t>sihiks</a:t>
            </a:r>
            <a:r>
              <a:rPr lang="en-US" dirty="0" smtClean="0"/>
              <a:t> </a:t>
            </a:r>
            <a:r>
              <a:rPr lang="en-US" dirty="0" err="1" smtClean="0"/>
              <a:t>digipöörde</a:t>
            </a:r>
            <a:r>
              <a:rPr lang="en-US" dirty="0" smtClean="0"/>
              <a:t> </a:t>
            </a:r>
            <a:r>
              <a:rPr lang="en-US" dirty="0" err="1" smtClean="0"/>
              <a:t>elukestava</a:t>
            </a:r>
            <a:r>
              <a:rPr lang="en-US" dirty="0" smtClean="0"/>
              <a:t> </a:t>
            </a:r>
            <a:r>
              <a:rPr lang="en-US" dirty="0" err="1" smtClean="0"/>
              <a:t>õppe</a:t>
            </a:r>
            <a:r>
              <a:rPr lang="en-US" dirty="0" smtClean="0"/>
              <a:t> </a:t>
            </a:r>
            <a:r>
              <a:rPr lang="en-US" dirty="0" err="1" smtClean="0"/>
              <a:t>kõigil</a:t>
            </a:r>
            <a:r>
              <a:rPr lang="en-US" dirty="0" smtClean="0"/>
              <a:t> </a:t>
            </a:r>
            <a:r>
              <a:rPr lang="en-US" dirty="0" err="1" smtClean="0"/>
              <a:t>tasanditel</a:t>
            </a:r>
            <a:r>
              <a:rPr lang="en-US" dirty="0" smtClean="0"/>
              <a:t> ja </a:t>
            </a:r>
            <a:r>
              <a:rPr lang="en-US" dirty="0" err="1" smtClean="0"/>
              <a:t>vormides</a:t>
            </a:r>
            <a:r>
              <a:rPr lang="en-US" dirty="0" smtClean="0"/>
              <a:t>: 1:1 </a:t>
            </a:r>
            <a:r>
              <a:rPr lang="en-US" dirty="0" err="1" smtClean="0"/>
              <a:t>arvutikasutus</a:t>
            </a:r>
            <a:r>
              <a:rPr lang="en-US" dirty="0" smtClean="0"/>
              <a:t>, VOSK, </a:t>
            </a:r>
            <a:r>
              <a:rPr lang="en-US" dirty="0" err="1" smtClean="0"/>
              <a:t>muutunud</a:t>
            </a:r>
            <a:r>
              <a:rPr lang="en-US" dirty="0" smtClean="0"/>
              <a:t> </a:t>
            </a:r>
            <a:r>
              <a:rPr lang="en-US" dirty="0" err="1" smtClean="0"/>
              <a:t>õpikäsitus</a:t>
            </a:r>
            <a:endParaRPr lang="en-US" dirty="0" smtClean="0"/>
          </a:p>
          <a:p>
            <a:r>
              <a:rPr lang="en-US" dirty="0" err="1" smtClean="0"/>
              <a:t>Õpetaja</a:t>
            </a:r>
            <a:r>
              <a:rPr lang="en-US" dirty="0" smtClean="0"/>
              <a:t>/</a:t>
            </a:r>
            <a:r>
              <a:rPr lang="en-US" dirty="0" err="1" smtClean="0"/>
              <a:t>koolitaja</a:t>
            </a:r>
            <a:r>
              <a:rPr lang="en-US" dirty="0" smtClean="0"/>
              <a:t> </a:t>
            </a:r>
            <a:r>
              <a:rPr lang="en-US" dirty="0" err="1" smtClean="0"/>
              <a:t>digipädevuste</a:t>
            </a:r>
            <a:r>
              <a:rPr lang="en-US" dirty="0" smtClean="0"/>
              <a:t> </a:t>
            </a:r>
            <a:r>
              <a:rPr lang="en-US" dirty="0" err="1" smtClean="0"/>
              <a:t>olulisus</a:t>
            </a:r>
            <a:r>
              <a:rPr lang="en-US" dirty="0" smtClean="0"/>
              <a:t>, </a:t>
            </a:r>
            <a:r>
              <a:rPr lang="en-US" dirty="0" err="1" smtClean="0"/>
              <a:t>samas</a:t>
            </a:r>
            <a:r>
              <a:rPr lang="en-US" dirty="0" smtClean="0"/>
              <a:t> on </a:t>
            </a:r>
            <a:r>
              <a:rPr lang="en-US" dirty="0" err="1" smtClean="0"/>
              <a:t>neid</a:t>
            </a:r>
            <a:r>
              <a:rPr lang="en-US" dirty="0" smtClean="0"/>
              <a:t> </a:t>
            </a:r>
            <a:r>
              <a:rPr lang="en-US" dirty="0" err="1" smtClean="0"/>
              <a:t>raske</a:t>
            </a:r>
            <a:r>
              <a:rPr lang="en-US" dirty="0" smtClean="0"/>
              <a:t> </a:t>
            </a:r>
            <a:r>
              <a:rPr lang="en-US" dirty="0" err="1" smtClean="0"/>
              <a:t>hinnata</a:t>
            </a:r>
            <a:r>
              <a:rPr lang="en-US" dirty="0" smtClean="0"/>
              <a:t>/</a:t>
            </a:r>
            <a:r>
              <a:rPr lang="en-US" dirty="0" err="1" smtClean="0"/>
              <a:t>mõõta</a:t>
            </a:r>
            <a:endParaRPr lang="en-US" dirty="0" smtClean="0"/>
          </a:p>
          <a:p>
            <a:r>
              <a:rPr lang="en-US" dirty="0" err="1" smtClean="0"/>
              <a:t>Eesti</a:t>
            </a:r>
            <a:r>
              <a:rPr lang="en-US" dirty="0" smtClean="0"/>
              <a:t> </a:t>
            </a:r>
            <a:r>
              <a:rPr lang="en-US" dirty="0" err="1" smtClean="0"/>
              <a:t>õpetaja</a:t>
            </a:r>
            <a:r>
              <a:rPr lang="en-US" dirty="0" smtClean="0"/>
              <a:t> </a:t>
            </a:r>
            <a:r>
              <a:rPr lang="en-US" dirty="0" err="1" smtClean="0"/>
              <a:t>kutsestandard</a:t>
            </a:r>
            <a:r>
              <a:rPr lang="en-US" dirty="0" smtClean="0"/>
              <a:t> </a:t>
            </a:r>
            <a:r>
              <a:rPr lang="en-US" dirty="0" err="1" smtClean="0"/>
              <a:t>viitab</a:t>
            </a:r>
            <a:r>
              <a:rPr lang="en-US" dirty="0" smtClean="0"/>
              <a:t> ISTE </a:t>
            </a:r>
            <a:r>
              <a:rPr lang="en-US" dirty="0" err="1" smtClean="0"/>
              <a:t>digipädevus-mudelile</a:t>
            </a:r>
            <a:r>
              <a:rPr lang="en-US" dirty="0" smtClean="0"/>
              <a:t> </a:t>
            </a:r>
            <a:r>
              <a:rPr lang="en-US" dirty="0" err="1" smtClean="0"/>
              <a:t>hindamise</a:t>
            </a:r>
            <a:r>
              <a:rPr lang="en-US" dirty="0" smtClean="0"/>
              <a:t> </a:t>
            </a:r>
            <a:r>
              <a:rPr lang="en-US" dirty="0" err="1" smtClean="0"/>
              <a:t>alusena</a:t>
            </a:r>
            <a:endParaRPr lang="en-US" dirty="0" smtClean="0"/>
          </a:p>
          <a:p>
            <a:r>
              <a:rPr lang="en-US" dirty="0" smtClean="0"/>
              <a:t> </a:t>
            </a:r>
            <a:r>
              <a:rPr lang="en-US" dirty="0" err="1" smtClean="0"/>
              <a:t>Kolm</a:t>
            </a:r>
            <a:r>
              <a:rPr lang="en-US" dirty="0" smtClean="0"/>
              <a:t> </a:t>
            </a:r>
            <a:r>
              <a:rPr lang="en-US" dirty="0" err="1" smtClean="0"/>
              <a:t>konkureerivat</a:t>
            </a:r>
            <a:r>
              <a:rPr lang="en-US" dirty="0" smtClean="0"/>
              <a:t> </a:t>
            </a:r>
            <a:r>
              <a:rPr lang="en-US" dirty="0" err="1" smtClean="0"/>
              <a:t>lähenemist</a:t>
            </a:r>
            <a:r>
              <a:rPr lang="en-US" dirty="0" smtClean="0"/>
              <a:t> </a:t>
            </a:r>
            <a:r>
              <a:rPr lang="en-US" dirty="0" err="1" smtClean="0"/>
              <a:t>digipädevustele</a:t>
            </a:r>
            <a:r>
              <a:rPr lang="en-US" dirty="0" smtClean="0"/>
              <a:t>: </a:t>
            </a:r>
            <a:endParaRPr lang="en-US" dirty="0" smtClean="0"/>
          </a:p>
          <a:p>
            <a:pPr lvl="1"/>
            <a:r>
              <a:rPr lang="en-US" dirty="0" err="1" smtClean="0"/>
              <a:t>Digipädevus</a:t>
            </a:r>
            <a:r>
              <a:rPr lang="en-US" dirty="0" smtClean="0"/>
              <a:t> </a:t>
            </a:r>
            <a:r>
              <a:rPr lang="en-US" dirty="0" err="1" smtClean="0"/>
              <a:t>kui</a:t>
            </a:r>
            <a:r>
              <a:rPr lang="en-US" dirty="0" smtClean="0"/>
              <a:t> </a:t>
            </a:r>
            <a:r>
              <a:rPr lang="en-US" dirty="0" err="1" smtClean="0"/>
              <a:t>üldpädevus</a:t>
            </a:r>
            <a:r>
              <a:rPr lang="en-US" dirty="0" smtClean="0"/>
              <a:t> </a:t>
            </a:r>
            <a:r>
              <a:rPr lang="en-US" dirty="0" err="1" smtClean="0"/>
              <a:t>või</a:t>
            </a:r>
            <a:r>
              <a:rPr lang="en-US" dirty="0" smtClean="0"/>
              <a:t> “</a:t>
            </a:r>
            <a:r>
              <a:rPr lang="en-US" dirty="0" err="1" smtClean="0"/>
              <a:t>digitaalne</a:t>
            </a:r>
            <a:r>
              <a:rPr lang="en-US" dirty="0" smtClean="0"/>
              <a:t> </a:t>
            </a:r>
            <a:r>
              <a:rPr lang="en-US" dirty="0" err="1" smtClean="0"/>
              <a:t>kirjaoskus</a:t>
            </a:r>
            <a:r>
              <a:rPr lang="en-US" dirty="0" smtClean="0"/>
              <a:t>” (</a:t>
            </a:r>
            <a:r>
              <a:rPr lang="en-US" dirty="0" smtClean="0"/>
              <a:t>European </a:t>
            </a:r>
            <a:r>
              <a:rPr lang="en-US" dirty="0" err="1" smtClean="0"/>
              <a:t>Parlament</a:t>
            </a:r>
            <a:r>
              <a:rPr lang="en-US" dirty="0" smtClean="0"/>
              <a:t>, 2006; RÕK 2014) </a:t>
            </a:r>
            <a:endParaRPr lang="en-US" dirty="0" smtClean="0"/>
          </a:p>
          <a:p>
            <a:pPr lvl="1"/>
            <a:r>
              <a:rPr lang="en-US" dirty="0" err="1" smtClean="0"/>
              <a:t>Digipädevused</a:t>
            </a:r>
            <a:r>
              <a:rPr lang="en-US" dirty="0" smtClean="0"/>
              <a:t> </a:t>
            </a:r>
            <a:r>
              <a:rPr lang="en-US" dirty="0" err="1" smtClean="0"/>
              <a:t>kui</a:t>
            </a:r>
            <a:r>
              <a:rPr lang="en-US" dirty="0" smtClean="0"/>
              <a:t> </a:t>
            </a:r>
            <a:r>
              <a:rPr lang="en-US" dirty="0" err="1" smtClean="0"/>
              <a:t>miinimumkomplekt</a:t>
            </a:r>
            <a:r>
              <a:rPr lang="en-US" dirty="0" smtClean="0"/>
              <a:t> </a:t>
            </a:r>
            <a:r>
              <a:rPr lang="en-US" dirty="0" err="1" smtClean="0"/>
              <a:t>praktilisi</a:t>
            </a:r>
            <a:r>
              <a:rPr lang="en-US" dirty="0" smtClean="0"/>
              <a:t> </a:t>
            </a:r>
            <a:r>
              <a:rPr lang="en-US" dirty="0" err="1" smtClean="0"/>
              <a:t>arvutikasutusoskusi</a:t>
            </a:r>
            <a:r>
              <a:rPr lang="en-US" dirty="0" smtClean="0"/>
              <a:t>, </a:t>
            </a:r>
            <a:r>
              <a:rPr lang="en-US" dirty="0" err="1" smtClean="0"/>
              <a:t>mida</a:t>
            </a:r>
            <a:r>
              <a:rPr lang="en-US" dirty="0" smtClean="0"/>
              <a:t> on </a:t>
            </a:r>
            <a:r>
              <a:rPr lang="en-US" dirty="0" err="1" smtClean="0"/>
              <a:t>vaja</a:t>
            </a:r>
            <a:r>
              <a:rPr lang="en-US" dirty="0" smtClean="0"/>
              <a:t> </a:t>
            </a:r>
            <a:r>
              <a:rPr lang="en-US" dirty="0" err="1" smtClean="0"/>
              <a:t>tüüpilistel</a:t>
            </a:r>
            <a:r>
              <a:rPr lang="en-US" dirty="0" smtClean="0"/>
              <a:t> </a:t>
            </a:r>
            <a:r>
              <a:rPr lang="en-US" dirty="0" err="1" smtClean="0"/>
              <a:t>kontoritöökohtadel</a:t>
            </a:r>
            <a:r>
              <a:rPr lang="en-US" dirty="0" smtClean="0"/>
              <a:t> (</a:t>
            </a:r>
            <a:r>
              <a:rPr lang="en-US" dirty="0" smtClean="0"/>
              <a:t>ECDL, </a:t>
            </a:r>
            <a:r>
              <a:rPr lang="en-US" dirty="0" err="1" smtClean="0"/>
              <a:t>DigComp</a:t>
            </a:r>
            <a:r>
              <a:rPr lang="en-US" dirty="0" smtClean="0"/>
              <a:t>) </a:t>
            </a:r>
          </a:p>
          <a:p>
            <a:pPr lvl="1"/>
            <a:r>
              <a:rPr lang="en-US" dirty="0" err="1" smtClean="0"/>
              <a:t>Digipädevus</a:t>
            </a:r>
            <a:r>
              <a:rPr lang="en-US" dirty="0" smtClean="0"/>
              <a:t> </a:t>
            </a:r>
            <a:r>
              <a:rPr lang="en-US" dirty="0" err="1" smtClean="0"/>
              <a:t>kui</a:t>
            </a:r>
            <a:r>
              <a:rPr lang="en-US" dirty="0" smtClean="0"/>
              <a:t> </a:t>
            </a:r>
            <a:r>
              <a:rPr lang="en-US" dirty="0" err="1" smtClean="0"/>
              <a:t>konkreetse</a:t>
            </a:r>
            <a:r>
              <a:rPr lang="en-US" dirty="0" smtClean="0"/>
              <a:t> </a:t>
            </a:r>
            <a:r>
              <a:rPr lang="en-US" dirty="0" err="1" smtClean="0"/>
              <a:t>eriala</a:t>
            </a:r>
            <a:r>
              <a:rPr lang="en-US" dirty="0" smtClean="0"/>
              <a:t> </a:t>
            </a:r>
            <a:r>
              <a:rPr lang="en-US" dirty="0" err="1" smtClean="0"/>
              <a:t>kutseoskuste</a:t>
            </a:r>
            <a:r>
              <a:rPr lang="en-US" dirty="0" smtClean="0"/>
              <a:t> </a:t>
            </a:r>
            <a:r>
              <a:rPr lang="en-US" dirty="0" err="1" smtClean="0"/>
              <a:t>alamhulk</a:t>
            </a:r>
            <a:r>
              <a:rPr lang="en-US" dirty="0" smtClean="0"/>
              <a:t>, </a:t>
            </a:r>
            <a:r>
              <a:rPr lang="en-US" dirty="0" err="1" smtClean="0"/>
              <a:t>mis</a:t>
            </a:r>
            <a:r>
              <a:rPr lang="en-US" dirty="0" smtClean="0"/>
              <a:t> on </a:t>
            </a:r>
            <a:r>
              <a:rPr lang="en-US" dirty="0" err="1" smtClean="0"/>
              <a:t>sügavalt</a:t>
            </a:r>
            <a:r>
              <a:rPr lang="en-US" dirty="0" smtClean="0"/>
              <a:t> </a:t>
            </a:r>
            <a:r>
              <a:rPr lang="en-US" dirty="0" err="1" smtClean="0"/>
              <a:t>lõimitud</a:t>
            </a:r>
            <a:r>
              <a:rPr lang="en-US" dirty="0" smtClean="0"/>
              <a:t> </a:t>
            </a:r>
            <a:r>
              <a:rPr lang="en-US" dirty="0" err="1" smtClean="0"/>
              <a:t>antud</a:t>
            </a:r>
            <a:r>
              <a:rPr lang="en-US" dirty="0" smtClean="0"/>
              <a:t> </a:t>
            </a:r>
            <a:r>
              <a:rPr lang="en-US" dirty="0" err="1" smtClean="0"/>
              <a:t>töö</a:t>
            </a:r>
            <a:r>
              <a:rPr lang="en-US" dirty="0" smtClean="0"/>
              <a:t> </a:t>
            </a:r>
            <a:r>
              <a:rPr lang="en-US" dirty="0" err="1" smtClean="0"/>
              <a:t>konteksti</a:t>
            </a:r>
            <a:r>
              <a:rPr lang="en-US" dirty="0" smtClean="0"/>
              <a:t> (ISTE NETS standard </a:t>
            </a:r>
            <a:r>
              <a:rPr lang="en-US" dirty="0" err="1" smtClean="0"/>
              <a:t>õpetajatele</a:t>
            </a:r>
            <a:r>
              <a:rPr lang="en-US" dirty="0" smtClean="0"/>
              <a:t>, </a:t>
            </a:r>
            <a:r>
              <a:rPr lang="en-US" dirty="0" err="1" smtClean="0"/>
              <a:t>DigCompEdu</a:t>
            </a:r>
            <a:r>
              <a:rPr lang="en-US" dirty="0" smtClean="0"/>
              <a:t>, MENTEP) </a:t>
            </a:r>
            <a:endParaRPr lang="en-US" dirty="0" smtClean="0"/>
          </a:p>
        </p:txBody>
      </p:sp>
    </p:spTree>
    <p:extLst>
      <p:ext uri="{BB962C8B-B14F-4D97-AF65-F5344CB8AC3E}">
        <p14:creationId xmlns:p14="http://schemas.microsoft.com/office/powerpoint/2010/main" val="1638215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shot 2015-05-14 13.04.38.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8787" y="1"/>
            <a:ext cx="7291914" cy="6869794"/>
          </a:xfrm>
          <a:prstGeom prst="rect">
            <a:avLst/>
          </a:prstGeom>
        </p:spPr>
      </p:pic>
      <p:sp>
        <p:nvSpPr>
          <p:cNvPr id="5" name="TextBox 4"/>
          <p:cNvSpPr txBox="1"/>
          <p:nvPr/>
        </p:nvSpPr>
        <p:spPr>
          <a:xfrm rot="16200000">
            <a:off x="5575376" y="3125622"/>
            <a:ext cx="6381675" cy="461665"/>
          </a:xfrm>
          <a:prstGeom prst="rect">
            <a:avLst/>
          </a:prstGeom>
          <a:noFill/>
        </p:spPr>
        <p:txBody>
          <a:bodyPr wrap="none" rtlCol="0">
            <a:spAutoFit/>
          </a:bodyPr>
          <a:lstStyle/>
          <a:p>
            <a:r>
              <a:rPr lang="en-US" sz="2400" dirty="0" err="1" smtClean="0"/>
              <a:t>Ala-Mutka</a:t>
            </a:r>
            <a:r>
              <a:rPr lang="en-US" sz="2400" dirty="0" smtClean="0"/>
              <a:t>, K (2013) </a:t>
            </a:r>
            <a:r>
              <a:rPr lang="en-US" sz="2400" dirty="0" smtClean="0">
                <a:hlinkClick r:id="rId3"/>
              </a:rPr>
              <a:t>Mapping Digital Competence</a:t>
            </a:r>
            <a:endParaRPr lang="en-US" sz="2400" dirty="0"/>
          </a:p>
        </p:txBody>
      </p:sp>
    </p:spTree>
    <p:extLst>
      <p:ext uri="{BB962C8B-B14F-4D97-AF65-F5344CB8AC3E}">
        <p14:creationId xmlns:p14="http://schemas.microsoft.com/office/powerpoint/2010/main" val="5204219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638" y="19411"/>
            <a:ext cx="8735209" cy="510453"/>
          </a:xfrm>
        </p:spPr>
        <p:txBody>
          <a:bodyPr>
            <a:noAutofit/>
          </a:bodyPr>
          <a:lstStyle/>
          <a:p>
            <a:r>
              <a:rPr lang="en-US" sz="3600" dirty="0" err="1" smtClean="0"/>
              <a:t>DigComp</a:t>
            </a:r>
            <a:r>
              <a:rPr lang="en-US" sz="3600" dirty="0" smtClean="0"/>
              <a:t> </a:t>
            </a:r>
            <a:r>
              <a:rPr lang="en-US" sz="3600" dirty="0" smtClean="0"/>
              <a:t>2.1.: EL </a:t>
            </a:r>
            <a:r>
              <a:rPr lang="en-US" sz="3600" dirty="0" err="1" smtClean="0"/>
              <a:t>kodaniku</a:t>
            </a:r>
            <a:r>
              <a:rPr lang="en-US" sz="3600" dirty="0" smtClean="0"/>
              <a:t> </a:t>
            </a:r>
            <a:r>
              <a:rPr lang="en-US" sz="3600" dirty="0" err="1" smtClean="0"/>
              <a:t>digipädevused</a:t>
            </a:r>
            <a:endParaRPr lang="en-US" sz="3600" dirty="0"/>
          </a:p>
        </p:txBody>
      </p:sp>
      <p:sp>
        <p:nvSpPr>
          <p:cNvPr id="3" name="Content Placeholder 2"/>
          <p:cNvSpPr>
            <a:spLocks noGrp="1"/>
          </p:cNvSpPr>
          <p:nvPr>
            <p:ph idx="1"/>
          </p:nvPr>
        </p:nvSpPr>
        <p:spPr>
          <a:xfrm>
            <a:off x="0" y="715818"/>
            <a:ext cx="9143999" cy="6142181"/>
          </a:xfrm>
        </p:spPr>
        <p:txBody>
          <a:bodyPr>
            <a:noAutofit/>
          </a:bodyPr>
          <a:lstStyle/>
          <a:p>
            <a:r>
              <a:rPr lang="en-US" sz="2000" dirty="0"/>
              <a:t>1</a:t>
            </a:r>
            <a:r>
              <a:rPr lang="en-US" sz="2000" b="1" dirty="0"/>
              <a:t>) </a:t>
            </a:r>
            <a:r>
              <a:rPr lang="en-US" sz="2000" b="1" dirty="0" err="1" smtClean="0"/>
              <a:t>Infokirjaoskus</a:t>
            </a:r>
            <a:r>
              <a:rPr lang="en-US" sz="2000" dirty="0" smtClean="0"/>
              <a:t>: </a:t>
            </a:r>
            <a:r>
              <a:rPr lang="en-US" sz="2000" i="1" dirty="0"/>
              <a:t>To articulate information needs, to locate and retrieve digital data, information and content. To judge the relevance of the source and its content. To store, manage, and </a:t>
            </a:r>
            <a:r>
              <a:rPr lang="en-US" sz="2000" i="1" dirty="0" err="1"/>
              <a:t>organise</a:t>
            </a:r>
            <a:r>
              <a:rPr lang="en-US" sz="2000" i="1" dirty="0"/>
              <a:t> digital data, information </a:t>
            </a:r>
            <a:r>
              <a:rPr lang="en-US" sz="2000" i="1" dirty="0" smtClean="0"/>
              <a:t>&amp;content</a:t>
            </a:r>
            <a:r>
              <a:rPr lang="en-US" sz="2000" i="1" dirty="0"/>
              <a:t>.</a:t>
            </a:r>
          </a:p>
          <a:p>
            <a:r>
              <a:rPr lang="en-US" sz="2000" dirty="0"/>
              <a:t>2) </a:t>
            </a:r>
            <a:r>
              <a:rPr lang="en-US" sz="2000" b="1" dirty="0" err="1" smtClean="0"/>
              <a:t>Suhtlus</a:t>
            </a:r>
            <a:r>
              <a:rPr lang="en-US" sz="2000" b="1" dirty="0" smtClean="0"/>
              <a:t>- ja </a:t>
            </a:r>
            <a:r>
              <a:rPr lang="en-US" sz="2000" b="1" dirty="0" err="1" smtClean="0"/>
              <a:t>koostööoskus</a:t>
            </a:r>
            <a:r>
              <a:rPr lang="en-US" sz="2000" dirty="0" smtClean="0"/>
              <a:t>: </a:t>
            </a:r>
            <a:r>
              <a:rPr lang="en-US" sz="2000" i="1" dirty="0"/>
              <a:t>To interact, communicate and collaborate through digital technologies while being aware of cultural and generational diversity. To participate in society through public and private digital services and participatory citizenship. To manage one’s digital identity and reputation.</a:t>
            </a:r>
          </a:p>
          <a:p>
            <a:r>
              <a:rPr lang="en-US" sz="2000" dirty="0"/>
              <a:t>3) </a:t>
            </a:r>
            <a:r>
              <a:rPr lang="en-US" sz="2000" b="1" dirty="0" err="1" smtClean="0"/>
              <a:t>Digitaalne</a:t>
            </a:r>
            <a:r>
              <a:rPr lang="en-US" sz="2000" b="1" dirty="0" smtClean="0"/>
              <a:t> </a:t>
            </a:r>
            <a:r>
              <a:rPr lang="en-US" sz="2000" b="1" dirty="0" err="1" smtClean="0"/>
              <a:t>sisuloome</a:t>
            </a:r>
            <a:r>
              <a:rPr lang="en-US" sz="2000" dirty="0" smtClean="0"/>
              <a:t>: </a:t>
            </a:r>
            <a:r>
              <a:rPr lang="en-US" sz="2000" i="1" dirty="0"/>
              <a:t>To create and edit digital content To improve and integrate information and content into an existing body of knowledge while understanding how copyright and </a:t>
            </a:r>
            <a:r>
              <a:rPr lang="en-US" sz="2000" i="1" dirty="0" err="1"/>
              <a:t>licences</a:t>
            </a:r>
            <a:r>
              <a:rPr lang="en-US" sz="2000" i="1" dirty="0"/>
              <a:t> are to be applied. To know how to give understandable instructions for a computer system.</a:t>
            </a:r>
          </a:p>
          <a:p>
            <a:r>
              <a:rPr lang="en-US" sz="2000" dirty="0"/>
              <a:t>4) </a:t>
            </a:r>
            <a:r>
              <a:rPr lang="en-US" sz="2000" b="1" dirty="0" err="1" smtClean="0"/>
              <a:t>Digiturvalisus</a:t>
            </a:r>
            <a:r>
              <a:rPr lang="en-US" sz="2000" dirty="0" smtClean="0"/>
              <a:t>: </a:t>
            </a:r>
            <a:r>
              <a:rPr lang="en-US" sz="2000" i="1" dirty="0"/>
              <a:t>To protect devices, content, personal data and privacy in digital environments. To protect physical and psychological health, and to be aware of digital technologies for social well-being and social inclusion. To be aware of the environmental impact of digital technologies and their use.</a:t>
            </a:r>
          </a:p>
          <a:p>
            <a:r>
              <a:rPr lang="en-US" sz="2000" dirty="0"/>
              <a:t>5) </a:t>
            </a:r>
            <a:r>
              <a:rPr lang="en-US" sz="2000" b="1" dirty="0" err="1" smtClean="0"/>
              <a:t>Probleemilahendus</a:t>
            </a:r>
            <a:r>
              <a:rPr lang="en-US" sz="2000" dirty="0" smtClean="0"/>
              <a:t>: </a:t>
            </a:r>
            <a:r>
              <a:rPr lang="en-US" sz="2000" i="1" dirty="0"/>
              <a:t>To identify needs and problems, and to resolve conceptual problems and problem situations in digital environments. To use digital tools to innovate processes and products. To keep up-to-date with the digital evolution.</a:t>
            </a:r>
          </a:p>
        </p:txBody>
      </p:sp>
      <p:sp>
        <p:nvSpPr>
          <p:cNvPr id="4" name="TextBox 3"/>
          <p:cNvSpPr txBox="1"/>
          <p:nvPr/>
        </p:nvSpPr>
        <p:spPr>
          <a:xfrm>
            <a:off x="1726585" y="6457890"/>
            <a:ext cx="7417415" cy="400110"/>
          </a:xfrm>
          <a:prstGeom prst="rect">
            <a:avLst/>
          </a:prstGeom>
          <a:noFill/>
        </p:spPr>
        <p:txBody>
          <a:bodyPr wrap="none" rtlCol="0">
            <a:spAutoFit/>
          </a:bodyPr>
          <a:lstStyle/>
          <a:p>
            <a:r>
              <a:rPr lang="en-US" sz="2000" dirty="0"/>
              <a:t>https://</a:t>
            </a:r>
            <a:r>
              <a:rPr lang="en-US" sz="2000" dirty="0" err="1"/>
              <a:t>ec.europa.eu</a:t>
            </a:r>
            <a:r>
              <a:rPr lang="en-US" sz="2000" dirty="0"/>
              <a:t>/</a:t>
            </a:r>
            <a:r>
              <a:rPr lang="en-US" sz="2000" dirty="0" err="1"/>
              <a:t>jrc</a:t>
            </a:r>
            <a:r>
              <a:rPr lang="en-US" sz="2000" dirty="0"/>
              <a:t>/en/</a:t>
            </a:r>
            <a:r>
              <a:rPr lang="en-US" sz="2000" dirty="0" err="1"/>
              <a:t>digcomp</a:t>
            </a:r>
            <a:r>
              <a:rPr lang="en-US" sz="2000" dirty="0"/>
              <a:t>/digital-competence-framework</a:t>
            </a:r>
          </a:p>
        </p:txBody>
      </p:sp>
    </p:spTree>
    <p:extLst>
      <p:ext uri="{BB962C8B-B14F-4D97-AF65-F5344CB8AC3E}">
        <p14:creationId xmlns:p14="http://schemas.microsoft.com/office/powerpoint/2010/main" val="30466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ISTE </a:t>
            </a:r>
            <a:r>
              <a:rPr lang="en-US" dirty="0" err="1" smtClean="0"/>
              <a:t>õpetaja</a:t>
            </a:r>
            <a:r>
              <a:rPr lang="en-US" dirty="0" smtClean="0"/>
              <a:t>/</a:t>
            </a:r>
            <a:r>
              <a:rPr lang="en-US" dirty="0" err="1" smtClean="0"/>
              <a:t>koolitaja</a:t>
            </a:r>
            <a:r>
              <a:rPr lang="en-US" dirty="0" smtClean="0"/>
              <a:t> </a:t>
            </a:r>
            <a:r>
              <a:rPr lang="en-US" dirty="0" err="1" smtClean="0"/>
              <a:t>digipädevuste</a:t>
            </a:r>
            <a:r>
              <a:rPr lang="en-US" dirty="0" smtClean="0"/>
              <a:t> </a:t>
            </a:r>
            <a:r>
              <a:rPr lang="en-US" dirty="0" err="1" smtClean="0"/>
              <a:t>mudel</a:t>
            </a:r>
            <a:r>
              <a:rPr lang="en-US" dirty="0" smtClean="0"/>
              <a:t> (2008)</a:t>
            </a:r>
            <a:endParaRPr lang="en-US" dirty="0"/>
          </a:p>
        </p:txBody>
      </p:sp>
      <p:sp>
        <p:nvSpPr>
          <p:cNvPr id="3" name="Content Placeholder 2"/>
          <p:cNvSpPr>
            <a:spLocks noGrp="1"/>
          </p:cNvSpPr>
          <p:nvPr>
            <p:ph idx="1"/>
          </p:nvPr>
        </p:nvSpPr>
        <p:spPr>
          <a:xfrm>
            <a:off x="457199" y="1600200"/>
            <a:ext cx="8536193" cy="5155602"/>
          </a:xfrm>
        </p:spPr>
        <p:txBody>
          <a:bodyPr>
            <a:noAutofit/>
          </a:bodyPr>
          <a:lstStyle/>
          <a:p>
            <a:pPr marL="514350" indent="-514350">
              <a:buFont typeface="+mj-lt"/>
              <a:buAutoNum type="arabicPeriod"/>
            </a:pPr>
            <a:r>
              <a:rPr lang="en-US" sz="2400" dirty="0" err="1"/>
              <a:t>Õppijate</a:t>
            </a:r>
            <a:r>
              <a:rPr lang="en-US" sz="2400" dirty="0"/>
              <a:t> </a:t>
            </a:r>
            <a:r>
              <a:rPr lang="en-US" sz="2400" dirty="0" err="1"/>
              <a:t>innustamine</a:t>
            </a:r>
            <a:r>
              <a:rPr lang="en-US" sz="2400" dirty="0"/>
              <a:t> ja </a:t>
            </a:r>
            <a:r>
              <a:rPr lang="en-US" sz="2400" dirty="0" err="1"/>
              <a:t>nende</a:t>
            </a:r>
            <a:r>
              <a:rPr lang="en-US" sz="2400" dirty="0"/>
              <a:t> </a:t>
            </a:r>
            <a:r>
              <a:rPr lang="en-US" sz="2400" dirty="0" err="1"/>
              <a:t>loovuse</a:t>
            </a:r>
            <a:r>
              <a:rPr lang="en-US" sz="2400" dirty="0"/>
              <a:t> </a:t>
            </a:r>
            <a:r>
              <a:rPr lang="en-US" sz="2400" dirty="0" err="1" smtClean="0"/>
              <a:t>arendamine</a:t>
            </a:r>
            <a:endParaRPr lang="en-US" sz="2400" dirty="0" smtClean="0"/>
          </a:p>
          <a:p>
            <a:pPr marL="914400" lvl="1" indent="-514350">
              <a:buFont typeface="+mj-lt"/>
              <a:buAutoNum type="alphaLcParenR"/>
            </a:pPr>
            <a:r>
              <a:rPr lang="en-US" sz="2000" i="1" dirty="0" err="1" smtClean="0"/>
              <a:t>Edendan</a:t>
            </a:r>
            <a:r>
              <a:rPr lang="en-US" sz="2000" i="1" dirty="0" smtClean="0"/>
              <a:t> </a:t>
            </a:r>
            <a:r>
              <a:rPr lang="en-US" sz="2000" i="1" dirty="0"/>
              <a:t>ja </a:t>
            </a:r>
            <a:r>
              <a:rPr lang="en-US" sz="2000" i="1" dirty="0" err="1" smtClean="0"/>
              <a:t>toetan</a:t>
            </a:r>
            <a:r>
              <a:rPr lang="en-US" sz="2000" i="1" dirty="0" smtClean="0"/>
              <a:t> </a:t>
            </a:r>
            <a:r>
              <a:rPr lang="en-US" sz="2000" i="1" dirty="0" err="1"/>
              <a:t>loovat</a:t>
            </a:r>
            <a:r>
              <a:rPr lang="en-US" sz="2000" i="1" dirty="0"/>
              <a:t> </a:t>
            </a:r>
            <a:r>
              <a:rPr lang="en-US" sz="2000" i="1" dirty="0" err="1"/>
              <a:t>ning</a:t>
            </a:r>
            <a:r>
              <a:rPr lang="en-US" sz="2000" i="1" dirty="0"/>
              <a:t> </a:t>
            </a:r>
            <a:r>
              <a:rPr lang="en-US" sz="2000" i="1" dirty="0" err="1"/>
              <a:t>innovaatilist</a:t>
            </a:r>
            <a:r>
              <a:rPr lang="en-US" sz="2000" i="1" dirty="0"/>
              <a:t> </a:t>
            </a:r>
            <a:r>
              <a:rPr lang="en-US" sz="2000" i="1" dirty="0" err="1"/>
              <a:t>mõtlemist</a:t>
            </a:r>
            <a:r>
              <a:rPr lang="en-US" sz="2000" i="1" dirty="0"/>
              <a:t> ja </a:t>
            </a:r>
            <a:r>
              <a:rPr lang="en-US" sz="2000" i="1" dirty="0" err="1"/>
              <a:t>leidlikkust</a:t>
            </a:r>
            <a:r>
              <a:rPr lang="en-US" sz="2000" i="1" dirty="0"/>
              <a:t>, </a:t>
            </a:r>
            <a:r>
              <a:rPr lang="en-US" sz="2000" i="1" dirty="0" err="1"/>
              <a:t>olles</a:t>
            </a:r>
            <a:r>
              <a:rPr lang="en-US" sz="2000" i="1" dirty="0"/>
              <a:t> </a:t>
            </a:r>
            <a:r>
              <a:rPr lang="en-US" sz="2000" i="1" dirty="0" err="1"/>
              <a:t>õppijatele</a:t>
            </a:r>
            <a:r>
              <a:rPr lang="en-US" sz="2000" i="1" dirty="0"/>
              <a:t> </a:t>
            </a:r>
            <a:r>
              <a:rPr lang="en-US" sz="2000" i="1" dirty="0" err="1"/>
              <a:t>eeskujuks</a:t>
            </a:r>
            <a:r>
              <a:rPr lang="en-US" sz="2000" i="1" dirty="0"/>
              <a:t> </a:t>
            </a:r>
            <a:endParaRPr lang="en-US" sz="2000" i="1" dirty="0" smtClean="0"/>
          </a:p>
          <a:p>
            <a:pPr marL="914400" lvl="1" indent="-514350">
              <a:buFont typeface="+mj-lt"/>
              <a:buAutoNum type="alphaLcParenR"/>
            </a:pPr>
            <a:r>
              <a:rPr lang="en-US" sz="2000" i="1" dirty="0" err="1" smtClean="0"/>
              <a:t>Kaasan</a:t>
            </a:r>
            <a:r>
              <a:rPr lang="en-US" sz="2000" i="1" dirty="0" smtClean="0"/>
              <a:t> </a:t>
            </a:r>
            <a:r>
              <a:rPr lang="en-US" sz="2000" i="1" dirty="0" err="1"/>
              <a:t>õppijaid</a:t>
            </a:r>
            <a:r>
              <a:rPr lang="en-US" sz="2000" i="1" dirty="0"/>
              <a:t> </a:t>
            </a:r>
            <a:r>
              <a:rPr lang="en-US" sz="2000" i="1" dirty="0" err="1"/>
              <a:t>eluliste</a:t>
            </a:r>
            <a:r>
              <a:rPr lang="en-US" sz="2000" i="1" dirty="0"/>
              <a:t> </a:t>
            </a:r>
            <a:r>
              <a:rPr lang="en-US" sz="2000" i="1" dirty="0" err="1"/>
              <a:t>küsimuste</a:t>
            </a:r>
            <a:r>
              <a:rPr lang="en-US" sz="2000" i="1" dirty="0"/>
              <a:t> ja </a:t>
            </a:r>
            <a:r>
              <a:rPr lang="en-US" sz="2000" i="1" dirty="0" err="1"/>
              <a:t>probleemide</a:t>
            </a:r>
            <a:r>
              <a:rPr lang="en-US" sz="2000" i="1" dirty="0"/>
              <a:t> </a:t>
            </a:r>
            <a:r>
              <a:rPr lang="en-US" sz="2000" i="1" dirty="0" err="1"/>
              <a:t>uurimisse</a:t>
            </a:r>
            <a:r>
              <a:rPr lang="en-US" sz="2000" i="1" dirty="0"/>
              <a:t> </a:t>
            </a:r>
            <a:r>
              <a:rPr lang="en-US" sz="2000" i="1" dirty="0" err="1"/>
              <a:t>ning</a:t>
            </a:r>
            <a:r>
              <a:rPr lang="en-US" sz="2000" i="1" dirty="0"/>
              <a:t> </a:t>
            </a:r>
            <a:r>
              <a:rPr lang="en-US" sz="2000" i="1" dirty="0" err="1"/>
              <a:t>lahendamisse</a:t>
            </a:r>
            <a:r>
              <a:rPr lang="en-US" sz="2000" i="1" dirty="0"/>
              <a:t> </a:t>
            </a:r>
            <a:r>
              <a:rPr lang="en-US" sz="2000" i="1" dirty="0" err="1"/>
              <a:t>digivahendite</a:t>
            </a:r>
            <a:r>
              <a:rPr lang="en-US" sz="2000" i="1" dirty="0"/>
              <a:t> </a:t>
            </a:r>
            <a:r>
              <a:rPr lang="en-US" sz="2000" i="1" dirty="0" err="1"/>
              <a:t>abil</a:t>
            </a:r>
            <a:r>
              <a:rPr lang="en-US" sz="2000" i="1" dirty="0"/>
              <a:t> </a:t>
            </a:r>
            <a:endParaRPr lang="en-US" sz="2000" i="1" dirty="0" smtClean="0"/>
          </a:p>
          <a:p>
            <a:pPr marL="914400" lvl="1" indent="-514350">
              <a:buFont typeface="+mj-lt"/>
              <a:buAutoNum type="alphaLcParenR"/>
            </a:pPr>
            <a:r>
              <a:rPr lang="en-US" sz="2000" i="1" dirty="0" err="1" smtClean="0"/>
              <a:t>Edendan</a:t>
            </a:r>
            <a:r>
              <a:rPr lang="en-US" sz="2000" i="1" dirty="0" smtClean="0"/>
              <a:t> </a:t>
            </a:r>
            <a:r>
              <a:rPr lang="en-US" sz="2000" i="1" dirty="0" err="1"/>
              <a:t>õppijate</a:t>
            </a:r>
            <a:r>
              <a:rPr lang="en-US" sz="2000" i="1" dirty="0"/>
              <a:t> </a:t>
            </a:r>
            <a:r>
              <a:rPr lang="en-US" sz="2000" i="1" dirty="0" err="1"/>
              <a:t>refleksiooni</a:t>
            </a:r>
            <a:r>
              <a:rPr lang="en-US" sz="2000" i="1" dirty="0"/>
              <a:t> </a:t>
            </a:r>
            <a:r>
              <a:rPr lang="en-US" sz="2000" i="1" dirty="0" err="1"/>
              <a:t>koostöövahendite</a:t>
            </a:r>
            <a:r>
              <a:rPr lang="en-US" sz="2000" i="1" dirty="0"/>
              <a:t> </a:t>
            </a:r>
            <a:r>
              <a:rPr lang="en-US" sz="2000" i="1" dirty="0" err="1"/>
              <a:t>abil</a:t>
            </a:r>
            <a:r>
              <a:rPr lang="en-US" sz="2000" i="1" dirty="0"/>
              <a:t>, et </a:t>
            </a:r>
            <a:r>
              <a:rPr lang="en-US" sz="2000" i="1" dirty="0" err="1"/>
              <a:t>avaldada</a:t>
            </a:r>
            <a:r>
              <a:rPr lang="en-US" sz="2000" i="1" dirty="0"/>
              <a:t> ja </a:t>
            </a:r>
            <a:r>
              <a:rPr lang="en-US" sz="2000" i="1" dirty="0" err="1"/>
              <a:t>avardada</a:t>
            </a:r>
            <a:r>
              <a:rPr lang="en-US" sz="2000" i="1" dirty="0"/>
              <a:t> </a:t>
            </a:r>
            <a:r>
              <a:rPr lang="en-US" sz="2000" i="1" dirty="0" err="1"/>
              <a:t>õppijate</a:t>
            </a:r>
            <a:r>
              <a:rPr lang="en-US" sz="2000" i="1" dirty="0"/>
              <a:t> </a:t>
            </a:r>
            <a:r>
              <a:rPr lang="en-US" sz="2000" i="1" dirty="0" err="1"/>
              <a:t>kontseptuaalset</a:t>
            </a:r>
            <a:r>
              <a:rPr lang="en-US" sz="2000" i="1" dirty="0"/>
              <a:t> </a:t>
            </a:r>
            <a:r>
              <a:rPr lang="en-US" sz="2000" i="1" dirty="0" err="1"/>
              <a:t>arusaamist</a:t>
            </a:r>
            <a:r>
              <a:rPr lang="en-US" sz="2000" i="1" dirty="0"/>
              <a:t> ja </a:t>
            </a:r>
            <a:r>
              <a:rPr lang="en-US" sz="2000" i="1" dirty="0" err="1"/>
              <a:t>mõtlemist</a:t>
            </a:r>
            <a:r>
              <a:rPr lang="en-US" sz="2000" i="1" dirty="0"/>
              <a:t>, </a:t>
            </a:r>
            <a:r>
              <a:rPr lang="en-US" sz="2000" i="1" dirty="0" err="1"/>
              <a:t>planeerimist</a:t>
            </a:r>
            <a:r>
              <a:rPr lang="en-US" sz="2000" i="1" dirty="0"/>
              <a:t> </a:t>
            </a:r>
            <a:r>
              <a:rPr lang="en-US" sz="2000" i="1" dirty="0" err="1"/>
              <a:t>ning</a:t>
            </a:r>
            <a:r>
              <a:rPr lang="en-US" sz="2000" i="1" dirty="0"/>
              <a:t> </a:t>
            </a:r>
            <a:r>
              <a:rPr lang="en-US" sz="2000" i="1" dirty="0" err="1"/>
              <a:t>loomingulisi</a:t>
            </a:r>
            <a:r>
              <a:rPr lang="en-US" sz="2000" i="1" dirty="0"/>
              <a:t> </a:t>
            </a:r>
            <a:r>
              <a:rPr lang="en-US" sz="2000" i="1" dirty="0" err="1"/>
              <a:t>protsesse</a:t>
            </a:r>
            <a:r>
              <a:rPr lang="en-US" sz="2000" i="1" dirty="0"/>
              <a:t> </a:t>
            </a:r>
            <a:endParaRPr lang="en-US" sz="2000" i="1" dirty="0" smtClean="0"/>
          </a:p>
          <a:p>
            <a:pPr marL="914400" lvl="1" indent="-514350">
              <a:buFont typeface="+mj-lt"/>
              <a:buAutoNum type="alphaLcParenR"/>
            </a:pPr>
            <a:r>
              <a:rPr lang="en-US" sz="2000" i="1" dirty="0" err="1" smtClean="0"/>
              <a:t>olen</a:t>
            </a:r>
            <a:r>
              <a:rPr lang="en-US" sz="2000" i="1" dirty="0" smtClean="0"/>
              <a:t> </a:t>
            </a:r>
            <a:r>
              <a:rPr lang="en-US" sz="2000" i="1" dirty="0" err="1"/>
              <a:t>teadmusloomes</a:t>
            </a:r>
            <a:r>
              <a:rPr lang="en-US" sz="2000" i="1" dirty="0"/>
              <a:t> </a:t>
            </a:r>
            <a:r>
              <a:rPr lang="en-US" sz="2000" i="1" dirty="0" err="1"/>
              <a:t>eeskujuks</a:t>
            </a:r>
            <a:r>
              <a:rPr lang="en-US" sz="2000" i="1" dirty="0"/>
              <a:t> </a:t>
            </a:r>
            <a:r>
              <a:rPr lang="en-US" sz="2000" i="1" dirty="0" err="1" smtClean="0"/>
              <a:t>õppijatele</a:t>
            </a:r>
            <a:r>
              <a:rPr lang="en-US" sz="2000" i="1" dirty="0" smtClean="0"/>
              <a:t> ja </a:t>
            </a:r>
            <a:r>
              <a:rPr lang="en-US" sz="2000" i="1" dirty="0" err="1"/>
              <a:t>kolleegidele</a:t>
            </a:r>
            <a:r>
              <a:rPr lang="en-US" sz="2000" i="1" dirty="0"/>
              <a:t>, </a:t>
            </a:r>
            <a:r>
              <a:rPr lang="en-US" sz="2000" i="1" dirty="0" err="1"/>
              <a:t>õppides</a:t>
            </a:r>
            <a:r>
              <a:rPr lang="en-US" sz="2000" i="1" dirty="0"/>
              <a:t> </a:t>
            </a:r>
            <a:r>
              <a:rPr lang="en-US" sz="2000" i="1" dirty="0" err="1"/>
              <a:t>koos</a:t>
            </a:r>
            <a:r>
              <a:rPr lang="en-US" sz="2000" i="1" dirty="0"/>
              <a:t> </a:t>
            </a:r>
            <a:r>
              <a:rPr lang="en-US" sz="2000" i="1" dirty="0" err="1"/>
              <a:t>nendega</a:t>
            </a:r>
            <a:r>
              <a:rPr lang="en-US" sz="2000" i="1" dirty="0"/>
              <a:t> </a:t>
            </a:r>
            <a:r>
              <a:rPr lang="en-US" sz="2000" i="1" dirty="0" err="1"/>
              <a:t>erinevates</a:t>
            </a:r>
            <a:r>
              <a:rPr lang="en-US" sz="2000" i="1" dirty="0"/>
              <a:t> </a:t>
            </a:r>
            <a:r>
              <a:rPr lang="en-US" sz="2000" i="1" dirty="0" err="1"/>
              <a:t>füüsilistes</a:t>
            </a:r>
            <a:r>
              <a:rPr lang="en-US" sz="2000" i="1" dirty="0"/>
              <a:t> ja </a:t>
            </a:r>
            <a:r>
              <a:rPr lang="en-US" sz="2000" i="1" dirty="0" err="1"/>
              <a:t>virtuaalsetes</a:t>
            </a:r>
            <a:r>
              <a:rPr lang="en-US" sz="2000" i="1" dirty="0"/>
              <a:t> </a:t>
            </a:r>
            <a:r>
              <a:rPr lang="en-US" sz="2000" i="1" dirty="0" err="1"/>
              <a:t>keskkondades</a:t>
            </a:r>
            <a:r>
              <a:rPr lang="en-US" sz="2000" i="1" dirty="0"/>
              <a:t> </a:t>
            </a:r>
            <a:endParaRPr lang="en-US" sz="2000" i="1" dirty="0" smtClean="0"/>
          </a:p>
          <a:p>
            <a:pPr marL="514350" indent="-514350">
              <a:buFont typeface="+mj-lt"/>
              <a:buAutoNum type="arabicPeriod"/>
            </a:pPr>
            <a:r>
              <a:rPr lang="en-US" sz="2400" dirty="0" err="1"/>
              <a:t>Digiajastule</a:t>
            </a:r>
            <a:r>
              <a:rPr lang="en-US" sz="2400" dirty="0"/>
              <a:t> </a:t>
            </a:r>
            <a:r>
              <a:rPr lang="en-US" sz="2400" dirty="0" err="1"/>
              <a:t>kohaste</a:t>
            </a:r>
            <a:r>
              <a:rPr lang="en-US" sz="2400" dirty="0"/>
              <a:t> </a:t>
            </a:r>
            <a:r>
              <a:rPr lang="en-US" sz="2400" dirty="0" err="1"/>
              <a:t>õpetamis</a:t>
            </a:r>
            <a:r>
              <a:rPr lang="en-US" sz="2400" dirty="0"/>
              <a:t>- ja </a:t>
            </a:r>
            <a:r>
              <a:rPr lang="en-US" sz="2400" dirty="0" err="1"/>
              <a:t>hindamisvõtete</a:t>
            </a:r>
            <a:r>
              <a:rPr lang="en-US" sz="2400" dirty="0"/>
              <a:t> </a:t>
            </a:r>
            <a:r>
              <a:rPr lang="en-US" sz="2400" dirty="0" err="1" smtClean="0"/>
              <a:t>arendamine</a:t>
            </a:r>
            <a:endParaRPr lang="en-US" sz="2400" dirty="0" smtClean="0"/>
          </a:p>
          <a:p>
            <a:pPr marL="514350" indent="-514350">
              <a:buFont typeface="+mj-lt"/>
              <a:buAutoNum type="arabicPeriod"/>
            </a:pPr>
            <a:r>
              <a:rPr lang="en-US" sz="2400" dirty="0" err="1"/>
              <a:t>Õpetaja</a:t>
            </a:r>
            <a:r>
              <a:rPr lang="en-US" sz="2400" dirty="0"/>
              <a:t> </a:t>
            </a:r>
            <a:r>
              <a:rPr lang="en-US" sz="2400" dirty="0" err="1"/>
              <a:t>eeskuju</a:t>
            </a:r>
            <a:r>
              <a:rPr lang="en-US" sz="2400" dirty="0"/>
              <a:t> </a:t>
            </a:r>
            <a:r>
              <a:rPr lang="en-US" sz="2400" dirty="0" err="1"/>
              <a:t>digiajastu</a:t>
            </a:r>
            <a:r>
              <a:rPr lang="en-US" sz="2400" dirty="0"/>
              <a:t> </a:t>
            </a:r>
            <a:r>
              <a:rPr lang="en-US" sz="2400" dirty="0" err="1"/>
              <a:t>töö</a:t>
            </a:r>
            <a:r>
              <a:rPr lang="en-US" sz="2400" dirty="0"/>
              <a:t>- ja </a:t>
            </a:r>
            <a:r>
              <a:rPr lang="en-US" sz="2400" dirty="0" err="1"/>
              <a:t>õppimiskultuuri</a:t>
            </a:r>
            <a:r>
              <a:rPr lang="en-US" sz="2400" dirty="0"/>
              <a:t> </a:t>
            </a:r>
            <a:r>
              <a:rPr lang="en-US" sz="2400" dirty="0" err="1" smtClean="0"/>
              <a:t>kandjana</a:t>
            </a:r>
            <a:endParaRPr lang="en-US" sz="2400" dirty="0" smtClean="0"/>
          </a:p>
          <a:p>
            <a:pPr marL="514350" indent="-514350">
              <a:buFont typeface="+mj-lt"/>
              <a:buAutoNum type="arabicPeriod"/>
            </a:pPr>
            <a:r>
              <a:rPr lang="en-US" sz="2400" dirty="0" err="1"/>
              <a:t>Digiühiskonnas</a:t>
            </a:r>
            <a:r>
              <a:rPr lang="en-US" sz="2400" dirty="0"/>
              <a:t> </a:t>
            </a:r>
            <a:r>
              <a:rPr lang="en-US" sz="2400" dirty="0" err="1"/>
              <a:t>kodanikuna</a:t>
            </a:r>
            <a:r>
              <a:rPr lang="en-US" sz="2400" dirty="0"/>
              <a:t> </a:t>
            </a:r>
            <a:r>
              <a:rPr lang="en-US" sz="2400" dirty="0" err="1" smtClean="0"/>
              <a:t>käitumine</a:t>
            </a:r>
            <a:endParaRPr lang="en-US" sz="2400" dirty="0" smtClean="0"/>
          </a:p>
          <a:p>
            <a:pPr marL="514350" indent="-514350">
              <a:buFont typeface="+mj-lt"/>
              <a:buAutoNum type="arabicPeriod"/>
            </a:pPr>
            <a:r>
              <a:rPr lang="en-US" sz="2400" dirty="0" err="1"/>
              <a:t>Kutsealane</a:t>
            </a:r>
            <a:r>
              <a:rPr lang="en-US" sz="2400" dirty="0"/>
              <a:t> </a:t>
            </a:r>
            <a:r>
              <a:rPr lang="en-US" sz="2400" dirty="0" err="1"/>
              <a:t>areng</a:t>
            </a:r>
            <a:r>
              <a:rPr lang="en-US" sz="2400" dirty="0"/>
              <a:t> ja </a:t>
            </a:r>
            <a:r>
              <a:rPr lang="en-US" sz="2400" dirty="0" err="1"/>
              <a:t>eestvedamine</a:t>
            </a:r>
            <a:endParaRPr lang="en-US" sz="2400" dirty="0"/>
          </a:p>
        </p:txBody>
      </p:sp>
    </p:spTree>
    <p:extLst>
      <p:ext uri="{BB962C8B-B14F-4D97-AF65-F5344CB8AC3E}">
        <p14:creationId xmlns:p14="http://schemas.microsoft.com/office/powerpoint/2010/main" val="7504069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Õpetaja</a:t>
            </a:r>
            <a:r>
              <a:rPr lang="en-US" dirty="0" smtClean="0"/>
              <a:t>/</a:t>
            </a:r>
            <a:r>
              <a:rPr lang="en-US" dirty="0" err="1" smtClean="0"/>
              <a:t>koolitaja</a:t>
            </a:r>
            <a:r>
              <a:rPr lang="en-US" dirty="0" smtClean="0"/>
              <a:t> </a:t>
            </a:r>
            <a:r>
              <a:rPr lang="en-US" dirty="0" err="1" smtClean="0"/>
              <a:t>digipädevuste</a:t>
            </a:r>
            <a:r>
              <a:rPr lang="en-US" dirty="0" smtClean="0"/>
              <a:t> </a:t>
            </a:r>
            <a:r>
              <a:rPr lang="en-US" dirty="0" err="1" smtClean="0"/>
              <a:t>hindamismudel</a:t>
            </a:r>
            <a:r>
              <a:rPr lang="en-US" dirty="0" smtClean="0"/>
              <a:t> </a:t>
            </a:r>
            <a:r>
              <a:rPr lang="en-US" dirty="0" smtClean="0"/>
              <a:t>2010</a:t>
            </a:r>
            <a:endParaRPr lang="en-US" dirty="0"/>
          </a:p>
        </p:txBody>
      </p:sp>
      <p:sp>
        <p:nvSpPr>
          <p:cNvPr id="3" name="Content Placeholder 2"/>
          <p:cNvSpPr>
            <a:spLocks noGrp="1"/>
          </p:cNvSpPr>
          <p:nvPr>
            <p:ph idx="1"/>
          </p:nvPr>
        </p:nvSpPr>
        <p:spPr/>
        <p:txBody>
          <a:bodyPr>
            <a:normAutofit fontScale="92500"/>
          </a:bodyPr>
          <a:lstStyle/>
          <a:p>
            <a:r>
              <a:rPr lang="en-US" dirty="0" err="1" smtClean="0"/>
              <a:t>Viis</a:t>
            </a:r>
            <a:r>
              <a:rPr lang="en-US" dirty="0" smtClean="0"/>
              <a:t> </a:t>
            </a:r>
            <a:r>
              <a:rPr lang="en-US" dirty="0" err="1" smtClean="0"/>
              <a:t>pädevusvaldkonda</a:t>
            </a:r>
            <a:r>
              <a:rPr lang="en-US" dirty="0" smtClean="0"/>
              <a:t>, </a:t>
            </a:r>
            <a:r>
              <a:rPr lang="en-US" dirty="0" err="1" smtClean="0"/>
              <a:t>igas</a:t>
            </a:r>
            <a:r>
              <a:rPr lang="en-US" dirty="0" smtClean="0"/>
              <a:t> </a:t>
            </a:r>
            <a:r>
              <a:rPr lang="en-US" dirty="0" err="1" smtClean="0"/>
              <a:t>neli</a:t>
            </a:r>
            <a:r>
              <a:rPr lang="en-US" dirty="0" smtClean="0"/>
              <a:t> </a:t>
            </a:r>
            <a:r>
              <a:rPr lang="en-US" dirty="0" err="1" smtClean="0"/>
              <a:t>pädevust</a:t>
            </a:r>
            <a:r>
              <a:rPr lang="en-US" dirty="0" smtClean="0"/>
              <a:t> (</a:t>
            </a:r>
            <a:r>
              <a:rPr lang="en-US" dirty="0" err="1" smtClean="0"/>
              <a:t>aluseks</a:t>
            </a:r>
            <a:r>
              <a:rPr lang="en-US" dirty="0" smtClean="0"/>
              <a:t> </a:t>
            </a:r>
            <a:r>
              <a:rPr lang="en-US" dirty="0" smtClean="0"/>
              <a:t>ISTE CNETS 2008)</a:t>
            </a:r>
            <a:endParaRPr lang="en-US" dirty="0" smtClean="0"/>
          </a:p>
          <a:p>
            <a:r>
              <a:rPr lang="en-US" dirty="0" smtClean="0"/>
              <a:t>5-palli </a:t>
            </a:r>
            <a:r>
              <a:rPr lang="en-US" dirty="0" err="1" smtClean="0"/>
              <a:t>skaala</a:t>
            </a:r>
            <a:r>
              <a:rPr lang="en-US" dirty="0" smtClean="0"/>
              <a:t>, </a:t>
            </a:r>
            <a:r>
              <a:rPr lang="en-US" dirty="0" err="1" smtClean="0"/>
              <a:t>detailsed</a:t>
            </a:r>
            <a:r>
              <a:rPr lang="en-US" dirty="0" smtClean="0"/>
              <a:t> </a:t>
            </a:r>
            <a:r>
              <a:rPr lang="en-US" dirty="0" err="1" smtClean="0"/>
              <a:t>soorituse</a:t>
            </a:r>
            <a:r>
              <a:rPr lang="en-US" dirty="0" smtClean="0"/>
              <a:t> </a:t>
            </a:r>
            <a:r>
              <a:rPr lang="en-US" dirty="0" err="1" smtClean="0"/>
              <a:t>kirjeldused</a:t>
            </a:r>
            <a:r>
              <a:rPr lang="en-US" dirty="0" smtClean="0"/>
              <a:t> </a:t>
            </a:r>
            <a:r>
              <a:rPr lang="en-US" dirty="0" err="1" smtClean="0"/>
              <a:t>iga</a:t>
            </a:r>
            <a:r>
              <a:rPr lang="en-US" dirty="0" smtClean="0"/>
              <a:t> </a:t>
            </a:r>
            <a:r>
              <a:rPr lang="en-US" dirty="0" err="1" smtClean="0"/>
              <a:t>pädevustaseme</a:t>
            </a:r>
            <a:r>
              <a:rPr lang="en-US" dirty="0" smtClean="0"/>
              <a:t> </a:t>
            </a:r>
            <a:r>
              <a:rPr lang="en-US" dirty="0" err="1" smtClean="0"/>
              <a:t>jaoks</a:t>
            </a:r>
            <a:r>
              <a:rPr lang="en-US" dirty="0" smtClean="0"/>
              <a:t> (</a:t>
            </a:r>
            <a:r>
              <a:rPr lang="en-US" dirty="0" err="1" smtClean="0"/>
              <a:t>inspireeritud</a:t>
            </a:r>
            <a:r>
              <a:rPr lang="en-US" dirty="0" smtClean="0"/>
              <a:t> </a:t>
            </a:r>
            <a:r>
              <a:rPr lang="en-US" dirty="0" err="1" smtClean="0"/>
              <a:t>Bloomi</a:t>
            </a:r>
            <a:r>
              <a:rPr lang="en-US" dirty="0" smtClean="0"/>
              <a:t> </a:t>
            </a:r>
            <a:r>
              <a:rPr lang="en-US" dirty="0" err="1" smtClean="0"/>
              <a:t>taksonoomiast</a:t>
            </a:r>
            <a:r>
              <a:rPr lang="en-US" dirty="0" smtClean="0"/>
              <a:t>)</a:t>
            </a:r>
            <a:endParaRPr lang="en-US" dirty="0" smtClean="0"/>
          </a:p>
          <a:p>
            <a:r>
              <a:rPr lang="en-US" dirty="0" err="1" smtClean="0"/>
              <a:t>Seitse</a:t>
            </a:r>
            <a:r>
              <a:rPr lang="en-US" dirty="0" smtClean="0"/>
              <a:t> </a:t>
            </a:r>
            <a:r>
              <a:rPr lang="en-US" dirty="0" err="1" smtClean="0"/>
              <a:t>lehekülge</a:t>
            </a:r>
            <a:r>
              <a:rPr lang="en-US" dirty="0" smtClean="0"/>
              <a:t> </a:t>
            </a:r>
            <a:r>
              <a:rPr lang="en-US" dirty="0" err="1" smtClean="0"/>
              <a:t>väikses</a:t>
            </a:r>
            <a:r>
              <a:rPr lang="en-US" dirty="0" smtClean="0"/>
              <a:t> </a:t>
            </a:r>
            <a:r>
              <a:rPr lang="en-US" dirty="0" err="1" smtClean="0"/>
              <a:t>kirjas</a:t>
            </a:r>
            <a:endParaRPr lang="en-US" dirty="0" smtClean="0"/>
          </a:p>
          <a:p>
            <a:r>
              <a:rPr lang="en-US" dirty="0" err="1" smtClean="0"/>
              <a:t>Kasutati</a:t>
            </a:r>
            <a:r>
              <a:rPr lang="en-US" dirty="0" smtClean="0"/>
              <a:t> </a:t>
            </a:r>
            <a:r>
              <a:rPr lang="en-US" dirty="0" err="1" smtClean="0"/>
              <a:t>peamiselt</a:t>
            </a:r>
            <a:r>
              <a:rPr lang="en-US" dirty="0" smtClean="0"/>
              <a:t> </a:t>
            </a:r>
            <a:r>
              <a:rPr lang="en-US" dirty="0" err="1" smtClean="0"/>
              <a:t>väljatrükituna</a:t>
            </a:r>
            <a:r>
              <a:rPr lang="en-US" dirty="0" smtClean="0"/>
              <a:t>, </a:t>
            </a:r>
            <a:r>
              <a:rPr lang="en-US" dirty="0" err="1" smtClean="0"/>
              <a:t>vabas</a:t>
            </a:r>
            <a:r>
              <a:rPr lang="en-US" dirty="0" smtClean="0"/>
              <a:t> </a:t>
            </a:r>
            <a:r>
              <a:rPr lang="en-US" dirty="0" err="1" smtClean="0"/>
              <a:t>vormis</a:t>
            </a:r>
            <a:r>
              <a:rPr lang="en-US" dirty="0" smtClean="0"/>
              <a:t> </a:t>
            </a:r>
            <a:r>
              <a:rPr lang="en-US" dirty="0" err="1" smtClean="0"/>
              <a:t>enesehindamise</a:t>
            </a:r>
            <a:r>
              <a:rPr lang="en-US" dirty="0" smtClean="0"/>
              <a:t> </a:t>
            </a:r>
            <a:r>
              <a:rPr lang="en-US" dirty="0" err="1" smtClean="0"/>
              <a:t>alusena</a:t>
            </a:r>
            <a:r>
              <a:rPr lang="en-US" dirty="0" smtClean="0"/>
              <a:t>, </a:t>
            </a:r>
            <a:r>
              <a:rPr lang="en-US" dirty="0" err="1" smtClean="0"/>
              <a:t>hiljem</a:t>
            </a:r>
            <a:r>
              <a:rPr lang="en-US" dirty="0" smtClean="0"/>
              <a:t> </a:t>
            </a:r>
            <a:r>
              <a:rPr lang="en-US" dirty="0" err="1" smtClean="0"/>
              <a:t>ka</a:t>
            </a:r>
            <a:r>
              <a:rPr lang="en-US" dirty="0" smtClean="0"/>
              <a:t> </a:t>
            </a:r>
            <a:r>
              <a:rPr lang="en-US" dirty="0" err="1" smtClean="0"/>
              <a:t>DigiMina</a:t>
            </a:r>
            <a:r>
              <a:rPr lang="en-US" dirty="0" smtClean="0"/>
              <a:t> </a:t>
            </a:r>
            <a:r>
              <a:rPr lang="en-US" dirty="0" err="1" smtClean="0"/>
              <a:t>hindamisvahendi</a:t>
            </a:r>
            <a:r>
              <a:rPr lang="en-US" dirty="0" smtClean="0"/>
              <a:t> </a:t>
            </a:r>
            <a:r>
              <a:rPr lang="en-US" dirty="0" err="1" smtClean="0"/>
              <a:t>prototüübis</a:t>
            </a:r>
            <a:r>
              <a:rPr lang="en-US" dirty="0" smtClean="0"/>
              <a:t> </a:t>
            </a:r>
            <a:r>
              <a:rPr lang="en-US" dirty="0" smtClean="0"/>
              <a:t>(</a:t>
            </a:r>
            <a:r>
              <a:rPr lang="en-US" dirty="0" err="1" smtClean="0"/>
              <a:t>Põldoja</a:t>
            </a:r>
            <a:r>
              <a:rPr lang="en-US" dirty="0" smtClean="0"/>
              <a:t> et al 2011)</a:t>
            </a:r>
            <a:endParaRPr lang="en-US" dirty="0"/>
          </a:p>
        </p:txBody>
      </p:sp>
    </p:spTree>
    <p:extLst>
      <p:ext uri="{BB962C8B-B14F-4D97-AF65-F5344CB8AC3E}">
        <p14:creationId xmlns:p14="http://schemas.microsoft.com/office/powerpoint/2010/main" val="1413784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DigiMina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612303"/>
            <a:ext cx="9060405" cy="6103354"/>
          </a:xfrm>
          <a:prstGeom prst="rect">
            <a:avLst/>
          </a:prstGeom>
        </p:spPr>
      </p:pic>
      <p:sp>
        <p:nvSpPr>
          <p:cNvPr id="8" name="TextBox 7"/>
          <p:cNvSpPr txBox="1"/>
          <p:nvPr/>
        </p:nvSpPr>
        <p:spPr>
          <a:xfrm>
            <a:off x="7246937" y="135249"/>
            <a:ext cx="1789721" cy="954107"/>
          </a:xfrm>
          <a:prstGeom prst="rect">
            <a:avLst/>
          </a:prstGeom>
          <a:noFill/>
        </p:spPr>
        <p:txBody>
          <a:bodyPr wrap="none" rtlCol="0">
            <a:spAutoFit/>
          </a:bodyPr>
          <a:lstStyle/>
          <a:p>
            <a:r>
              <a:rPr lang="en-US" sz="2800" b="1" dirty="0" err="1" smtClean="0"/>
              <a:t>DigiMina</a:t>
            </a:r>
            <a:r>
              <a:rPr lang="en-US" sz="2800" b="1" dirty="0" smtClean="0"/>
              <a:t> </a:t>
            </a:r>
          </a:p>
          <a:p>
            <a:r>
              <a:rPr lang="en-US" sz="2800" b="1" dirty="0" err="1" smtClean="0"/>
              <a:t>ekraanipilt</a:t>
            </a:r>
            <a:endParaRPr lang="en-US" sz="2800" b="1" dirty="0"/>
          </a:p>
        </p:txBody>
      </p:sp>
    </p:spTree>
    <p:extLst>
      <p:ext uri="{BB962C8B-B14F-4D97-AF65-F5344CB8AC3E}">
        <p14:creationId xmlns:p14="http://schemas.microsoft.com/office/powerpoint/2010/main" val="11860136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Muutmisvajadused</a:t>
            </a:r>
            <a:endParaRPr lang="en-US" dirty="0"/>
          </a:p>
        </p:txBody>
      </p:sp>
      <p:sp>
        <p:nvSpPr>
          <p:cNvPr id="3" name="Content Placeholder 2"/>
          <p:cNvSpPr>
            <a:spLocks noGrp="1"/>
          </p:cNvSpPr>
          <p:nvPr>
            <p:ph idx="1"/>
          </p:nvPr>
        </p:nvSpPr>
        <p:spPr>
          <a:xfrm>
            <a:off x="457200" y="1600200"/>
            <a:ext cx="8503356" cy="4933244"/>
          </a:xfrm>
        </p:spPr>
        <p:txBody>
          <a:bodyPr>
            <a:normAutofit fontScale="92500" lnSpcReduction="10000"/>
          </a:bodyPr>
          <a:lstStyle/>
          <a:p>
            <a:r>
              <a:rPr lang="en-US" dirty="0" err="1" smtClean="0"/>
              <a:t>Nii</a:t>
            </a:r>
            <a:r>
              <a:rPr lang="en-US" dirty="0" smtClean="0"/>
              <a:t> </a:t>
            </a:r>
            <a:r>
              <a:rPr lang="en-US" dirty="0" err="1" smtClean="0"/>
              <a:t>DigiMina</a:t>
            </a:r>
            <a:r>
              <a:rPr lang="en-US" dirty="0" smtClean="0"/>
              <a:t> </a:t>
            </a:r>
            <a:r>
              <a:rPr lang="en-US" dirty="0" err="1" smtClean="0"/>
              <a:t>kui</a:t>
            </a:r>
            <a:r>
              <a:rPr lang="en-US" dirty="0" smtClean="0"/>
              <a:t> </a:t>
            </a:r>
            <a:r>
              <a:rPr lang="en-US" dirty="0" err="1" smtClean="0"/>
              <a:t>selle</a:t>
            </a:r>
            <a:r>
              <a:rPr lang="en-US" dirty="0" smtClean="0"/>
              <a:t> </a:t>
            </a:r>
            <a:r>
              <a:rPr lang="en-US" dirty="0" err="1" smtClean="0"/>
              <a:t>aluseks</a:t>
            </a:r>
            <a:r>
              <a:rPr lang="en-US" dirty="0" smtClean="0"/>
              <a:t> </a:t>
            </a:r>
            <a:r>
              <a:rPr lang="en-US" dirty="0" err="1" smtClean="0"/>
              <a:t>olev</a:t>
            </a:r>
            <a:r>
              <a:rPr lang="en-US" dirty="0" smtClean="0"/>
              <a:t> </a:t>
            </a:r>
            <a:r>
              <a:rPr lang="en-US" dirty="0" err="1" smtClean="0"/>
              <a:t>hindamismudel</a:t>
            </a:r>
            <a:r>
              <a:rPr lang="en-US" dirty="0" smtClean="0"/>
              <a:t> </a:t>
            </a:r>
            <a:r>
              <a:rPr lang="en-US" dirty="0" err="1" smtClean="0"/>
              <a:t>oli</a:t>
            </a:r>
            <a:r>
              <a:rPr lang="en-US" dirty="0" smtClean="0"/>
              <a:t> </a:t>
            </a:r>
            <a:r>
              <a:rPr lang="en-US" dirty="0" err="1" smtClean="0"/>
              <a:t>liiga</a:t>
            </a:r>
            <a:r>
              <a:rPr lang="en-US" dirty="0" smtClean="0"/>
              <a:t> </a:t>
            </a:r>
            <a:r>
              <a:rPr lang="en-US" dirty="0" err="1" smtClean="0"/>
              <a:t>vaevanõudvad</a:t>
            </a:r>
            <a:r>
              <a:rPr lang="en-US" dirty="0" smtClean="0"/>
              <a:t> (</a:t>
            </a:r>
            <a:r>
              <a:rPr lang="en-US" dirty="0" err="1" smtClean="0"/>
              <a:t>nii</a:t>
            </a:r>
            <a:r>
              <a:rPr lang="en-US" dirty="0" smtClean="0"/>
              <a:t> </a:t>
            </a:r>
            <a:r>
              <a:rPr lang="en-US" dirty="0" err="1" smtClean="0"/>
              <a:t>enese</a:t>
            </a:r>
            <a:r>
              <a:rPr lang="en-US" dirty="0" smtClean="0"/>
              <a:t>- </a:t>
            </a:r>
            <a:r>
              <a:rPr lang="en-US" dirty="0" err="1" smtClean="0"/>
              <a:t>kui</a:t>
            </a:r>
            <a:r>
              <a:rPr lang="en-US" dirty="0" smtClean="0"/>
              <a:t> </a:t>
            </a:r>
            <a:r>
              <a:rPr lang="en-US" dirty="0" err="1" smtClean="0"/>
              <a:t>partnerhindamisel</a:t>
            </a:r>
            <a:r>
              <a:rPr lang="en-US" dirty="0" smtClean="0"/>
              <a:t>)</a:t>
            </a:r>
            <a:endParaRPr lang="en-US" dirty="0" smtClean="0"/>
          </a:p>
          <a:p>
            <a:r>
              <a:rPr lang="en-US" dirty="0" smtClean="0"/>
              <a:t>ISTE </a:t>
            </a:r>
            <a:r>
              <a:rPr lang="en-US" dirty="0" err="1" smtClean="0"/>
              <a:t>mudeli</a:t>
            </a:r>
            <a:r>
              <a:rPr lang="en-US" dirty="0" smtClean="0"/>
              <a:t> </a:t>
            </a:r>
            <a:r>
              <a:rPr lang="en-US" dirty="0" err="1" smtClean="0"/>
              <a:t>eestindus</a:t>
            </a:r>
            <a:r>
              <a:rPr lang="en-US" dirty="0" smtClean="0"/>
              <a:t> </a:t>
            </a:r>
            <a:r>
              <a:rPr lang="en-US" dirty="0" err="1" smtClean="0"/>
              <a:t>sisaldas</a:t>
            </a:r>
            <a:r>
              <a:rPr lang="en-US" dirty="0" smtClean="0"/>
              <a:t> </a:t>
            </a:r>
            <a:r>
              <a:rPr lang="en-US" dirty="0" err="1" smtClean="0"/>
              <a:t>liiga</a:t>
            </a:r>
            <a:r>
              <a:rPr lang="en-US" dirty="0" smtClean="0"/>
              <a:t> </a:t>
            </a:r>
            <a:r>
              <a:rPr lang="en-US" dirty="0" err="1" smtClean="0"/>
              <a:t>palju</a:t>
            </a:r>
            <a:r>
              <a:rPr lang="en-US" dirty="0" smtClean="0"/>
              <a:t> </a:t>
            </a:r>
            <a:r>
              <a:rPr lang="en-US" dirty="0" err="1" smtClean="0"/>
              <a:t>segadusttekitavaid</a:t>
            </a:r>
            <a:r>
              <a:rPr lang="en-US" dirty="0" smtClean="0"/>
              <a:t> </a:t>
            </a:r>
            <a:r>
              <a:rPr lang="en-US" dirty="0" err="1" smtClean="0"/>
              <a:t>otsetõlkeid</a:t>
            </a:r>
            <a:r>
              <a:rPr lang="en-US" dirty="0" smtClean="0"/>
              <a:t>, </a:t>
            </a:r>
            <a:r>
              <a:rPr lang="en-US" dirty="0" err="1" smtClean="0"/>
              <a:t>polnud</a:t>
            </a:r>
            <a:r>
              <a:rPr lang="en-US" dirty="0" smtClean="0"/>
              <a:t> </a:t>
            </a:r>
            <a:r>
              <a:rPr lang="en-US" dirty="0" err="1" smtClean="0"/>
              <a:t>seostatavad</a:t>
            </a:r>
            <a:r>
              <a:rPr lang="en-US" dirty="0" smtClean="0"/>
              <a:t> </a:t>
            </a:r>
            <a:r>
              <a:rPr lang="en-US" dirty="0" err="1" smtClean="0"/>
              <a:t>Eesti</a:t>
            </a:r>
            <a:r>
              <a:rPr lang="en-US" dirty="0" smtClean="0"/>
              <a:t> </a:t>
            </a:r>
            <a:r>
              <a:rPr lang="en-US" dirty="0" err="1" smtClean="0"/>
              <a:t>haridustegelikkusega</a:t>
            </a:r>
            <a:r>
              <a:rPr lang="en-US" dirty="0" smtClean="0"/>
              <a:t> </a:t>
            </a:r>
            <a:r>
              <a:rPr lang="en-US" dirty="0" smtClean="0"/>
              <a:t>(= </a:t>
            </a:r>
            <a:r>
              <a:rPr lang="en-US" dirty="0" err="1" smtClean="0"/>
              <a:t>madal</a:t>
            </a:r>
            <a:r>
              <a:rPr lang="en-US" dirty="0" smtClean="0"/>
              <a:t> </a:t>
            </a:r>
            <a:r>
              <a:rPr lang="en-US" dirty="0" err="1" smtClean="0"/>
              <a:t>ökoloogiline</a:t>
            </a:r>
            <a:r>
              <a:rPr lang="en-US" dirty="0" smtClean="0"/>
              <a:t> </a:t>
            </a:r>
            <a:r>
              <a:rPr lang="en-US" dirty="0" err="1" smtClean="0"/>
              <a:t>valiidsus</a:t>
            </a:r>
            <a:r>
              <a:rPr lang="en-US" dirty="0" smtClean="0"/>
              <a:t>)</a:t>
            </a:r>
            <a:endParaRPr lang="en-US" dirty="0" smtClean="0"/>
          </a:p>
          <a:p>
            <a:r>
              <a:rPr lang="en-US" b="1" dirty="0" err="1" smtClean="0"/>
              <a:t>Eesmärk</a:t>
            </a:r>
            <a:r>
              <a:rPr lang="en-US" b="1" dirty="0" smtClean="0"/>
              <a:t>: </a:t>
            </a:r>
            <a:r>
              <a:rPr lang="en-US" b="1" dirty="0" err="1" smtClean="0"/>
              <a:t>valideerida</a:t>
            </a:r>
            <a:r>
              <a:rPr lang="en-US" b="1" dirty="0" smtClean="0"/>
              <a:t> ja </a:t>
            </a:r>
            <a:r>
              <a:rPr lang="en-US" b="1" dirty="0" err="1" smtClean="0"/>
              <a:t>parendada</a:t>
            </a:r>
            <a:r>
              <a:rPr lang="en-US" b="1" dirty="0" smtClean="0"/>
              <a:t> </a:t>
            </a:r>
            <a:r>
              <a:rPr lang="en-US" b="1" dirty="0" err="1" smtClean="0"/>
              <a:t>õpetaja</a:t>
            </a:r>
            <a:r>
              <a:rPr lang="en-US" b="1" dirty="0" smtClean="0"/>
              <a:t>/</a:t>
            </a:r>
            <a:r>
              <a:rPr lang="en-US" b="1" dirty="0" err="1" smtClean="0"/>
              <a:t>koolitaja</a:t>
            </a:r>
            <a:r>
              <a:rPr lang="en-US" b="1" dirty="0" smtClean="0"/>
              <a:t> </a:t>
            </a:r>
            <a:r>
              <a:rPr lang="en-US" b="1" dirty="0" err="1" smtClean="0"/>
              <a:t>digipädevuste</a:t>
            </a:r>
            <a:r>
              <a:rPr lang="en-US" b="1" dirty="0" smtClean="0"/>
              <a:t> </a:t>
            </a:r>
            <a:r>
              <a:rPr lang="en-US" b="1" dirty="0" err="1" smtClean="0"/>
              <a:t>hindamisraamistik</a:t>
            </a:r>
            <a:r>
              <a:rPr lang="en-US" b="1" dirty="0" smtClean="0"/>
              <a:t> ja </a:t>
            </a:r>
            <a:r>
              <a:rPr lang="en-US" b="1" dirty="0" err="1" smtClean="0"/>
              <a:t>kavandada</a:t>
            </a:r>
            <a:r>
              <a:rPr lang="en-US" b="1" dirty="0" smtClean="0"/>
              <a:t> </a:t>
            </a:r>
            <a:r>
              <a:rPr lang="en-US" b="1" dirty="0" err="1" smtClean="0"/>
              <a:t>sobilik</a:t>
            </a:r>
            <a:r>
              <a:rPr lang="en-US" b="1" dirty="0" smtClean="0"/>
              <a:t> </a:t>
            </a:r>
            <a:r>
              <a:rPr lang="en-US" b="1" dirty="0" err="1" smtClean="0"/>
              <a:t>veebipõhien</a:t>
            </a:r>
            <a:r>
              <a:rPr lang="en-US" b="1" dirty="0" smtClean="0"/>
              <a:t> </a:t>
            </a:r>
            <a:r>
              <a:rPr lang="en-US" b="1" dirty="0" err="1" smtClean="0"/>
              <a:t>hindamisvahend</a:t>
            </a:r>
            <a:endParaRPr lang="en-US" b="1" dirty="0"/>
          </a:p>
        </p:txBody>
      </p:sp>
    </p:spTree>
    <p:extLst>
      <p:ext uri="{BB962C8B-B14F-4D97-AF65-F5344CB8AC3E}">
        <p14:creationId xmlns:p14="http://schemas.microsoft.com/office/powerpoint/2010/main" val="552024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2426</TotalTime>
  <Words>948</Words>
  <Application>Microsoft Macintosh PowerPoint</Application>
  <PresentationFormat>On-screen Show (4:3)</PresentationFormat>
  <Paragraphs>83</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Calibri</vt:lpstr>
      <vt:lpstr>Arial</vt:lpstr>
      <vt:lpstr>Office Theme</vt:lpstr>
      <vt:lpstr>Täiskasvanukoolitaja digipädevused 21.sajandil: hindamine ja tunnustamine</vt:lpstr>
      <vt:lpstr>Pädevus</vt:lpstr>
      <vt:lpstr>Kontekst</vt:lpstr>
      <vt:lpstr>PowerPoint Presentation</vt:lpstr>
      <vt:lpstr>DigComp 2.1.: EL kodaniku digipädevused</vt:lpstr>
      <vt:lpstr>ISTE õpetaja/koolitaja digipädevuste mudel (2008)</vt:lpstr>
      <vt:lpstr>Õpetaja/koolitaja digipädevuste hindamismudel 2010</vt:lpstr>
      <vt:lpstr>PowerPoint Presentation</vt:lpstr>
      <vt:lpstr>Muutmisvajadused</vt:lpstr>
      <vt:lpstr>Uurimisküsimused</vt:lpstr>
      <vt:lpstr>Stsenaariumipõhine kaasav disain</vt:lpstr>
      <vt:lpstr>Andmete kogumine</vt:lpstr>
      <vt:lpstr>Tulemused</vt:lpstr>
      <vt:lpstr>Arutelu</vt:lpstr>
      <vt:lpstr>Kokkuvõte</vt:lpstr>
    </vt:vector>
  </TitlesOfParts>
  <Company>Kolga Kool</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Scenario-Based Validation of the Online Rubric for Assessing Teachers’ Digital Competences</dc:title>
  <dc:creator>Mart Laanpere</dc:creator>
  <cp:lastModifiedBy>Mart Laanpere</cp:lastModifiedBy>
  <cp:revision>85</cp:revision>
  <dcterms:created xsi:type="dcterms:W3CDTF">2016-10-05T14:38:36Z</dcterms:created>
  <dcterms:modified xsi:type="dcterms:W3CDTF">2017-09-29T07:47:50Z</dcterms:modified>
</cp:coreProperties>
</file>