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49" r:id="rId1"/>
  </p:sldMasterIdLst>
  <p:handoutMasterIdLst>
    <p:handoutMasterId r:id="rId29"/>
  </p:handoutMasterIdLst>
  <p:sldIdLst>
    <p:sldId id="304" r:id="rId2"/>
    <p:sldId id="277" r:id="rId3"/>
    <p:sldId id="260" r:id="rId4"/>
    <p:sldId id="278" r:id="rId5"/>
    <p:sldId id="275" r:id="rId6"/>
    <p:sldId id="286" r:id="rId7"/>
    <p:sldId id="282" r:id="rId8"/>
    <p:sldId id="305" r:id="rId9"/>
    <p:sldId id="307" r:id="rId10"/>
    <p:sldId id="306" r:id="rId11"/>
    <p:sldId id="311" r:id="rId12"/>
    <p:sldId id="276" r:id="rId13"/>
    <p:sldId id="308" r:id="rId14"/>
    <p:sldId id="264" r:id="rId15"/>
    <p:sldId id="284" r:id="rId16"/>
    <p:sldId id="292" r:id="rId17"/>
    <p:sldId id="289" r:id="rId18"/>
    <p:sldId id="290" r:id="rId19"/>
    <p:sldId id="291" r:id="rId20"/>
    <p:sldId id="302" r:id="rId21"/>
    <p:sldId id="287" r:id="rId22"/>
    <p:sldId id="279" r:id="rId23"/>
    <p:sldId id="281" r:id="rId24"/>
    <p:sldId id="300" r:id="rId25"/>
    <p:sldId id="297" r:id="rId26"/>
    <p:sldId id="309" r:id="rId27"/>
    <p:sldId id="26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9791" autoAdjust="0"/>
  </p:normalViewPr>
  <p:slideViewPr>
    <p:cSldViewPr snapToGrid="0">
      <p:cViewPr>
        <p:scale>
          <a:sx n="122" d="100"/>
          <a:sy n="122" d="100"/>
        </p:scale>
        <p:origin x="-120" y="108"/>
      </p:cViewPr>
      <p:guideLst>
        <p:guide orient="horz" pos="2160"/>
        <p:guide pos="3840"/>
      </p:guideLst>
    </p:cSldViewPr>
  </p:slideViewPr>
  <p:notesTextViewPr>
    <p:cViewPr>
      <p:scale>
        <a:sx n="1" d="1"/>
        <a:sy n="1" d="1"/>
      </p:scale>
      <p:origin x="0" y="0"/>
    </p:cViewPr>
  </p:notesTextViewPr>
  <p:sorterViewPr>
    <p:cViewPr>
      <p:scale>
        <a:sx n="200" d="100"/>
        <a:sy n="200" d="100"/>
      </p:scale>
      <p:origin x="0" y="5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89FFCD-4B3F-47AB-A041-02A387B3E9B3}" type="datetimeFigureOut">
              <a:rPr lang="en-GB" smtClean="0"/>
              <a:t>19/09/2017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6CE3AE-8F15-465D-98A5-96E64ED93B65}" type="slidenum">
              <a:rPr lang="en-GB" smtClean="0"/>
              <a:t>‹#›</a:t>
            </a:fld>
            <a:endParaRPr lang="en-GB" dirty="0"/>
          </a:p>
        </p:txBody>
      </p:sp>
    </p:spTree>
    <p:extLst>
      <p:ext uri="{BB962C8B-B14F-4D97-AF65-F5344CB8AC3E}">
        <p14:creationId xmlns:p14="http://schemas.microsoft.com/office/powerpoint/2010/main" val="31454017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58368" y="3776473"/>
            <a:ext cx="9595104"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658368" y="5257800"/>
            <a:ext cx="9595104"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9/19/2017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234" y="4267200"/>
            <a:ext cx="10149417"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GB" smtClean="0"/>
              <a:t>Click to edit Master title style</a:t>
            </a:r>
            <a:endParaRPr/>
          </a:p>
        </p:txBody>
      </p:sp>
      <p:sp>
        <p:nvSpPr>
          <p:cNvPr id="3" name="Picture Placeholder 2"/>
          <p:cNvSpPr>
            <a:spLocks noGrp="1"/>
          </p:cNvSpPr>
          <p:nvPr>
            <p:ph type="pic" idx="1"/>
          </p:nvPr>
        </p:nvSpPr>
        <p:spPr>
          <a:xfrm rot="21414040">
            <a:off x="2372107" y="450465"/>
            <a:ext cx="73152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a:p>
        </p:txBody>
      </p:sp>
      <p:sp>
        <p:nvSpPr>
          <p:cNvPr id="4" name="Text Placeholder 3"/>
          <p:cNvSpPr>
            <a:spLocks noGrp="1"/>
          </p:cNvSpPr>
          <p:nvPr>
            <p:ph type="body" sz="half" idx="2"/>
          </p:nvPr>
        </p:nvSpPr>
        <p:spPr>
          <a:xfrm>
            <a:off x="1020234" y="5443538"/>
            <a:ext cx="10149417"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928" y="381000"/>
            <a:ext cx="4333813" cy="16319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811928" y="2084389"/>
            <a:ext cx="4333813"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5994400" y="6356351"/>
            <a:ext cx="1524000" cy="365125"/>
          </a:xfrm>
        </p:spPr>
        <p:txBody>
          <a:bodyPr/>
          <a:lstStyle>
            <a:lvl1pPr algn="l">
              <a:defRPr/>
            </a:lvl1pPr>
          </a:lstStyle>
          <a:p>
            <a:fld id="{48A87A34-81AB-432B-8DAE-1953F412C126}" type="datetimeFigureOut">
              <a:rPr lang="en-US" smtClean="0"/>
              <a:pPr/>
              <a:t>9/19/2017</a:t>
            </a:fld>
            <a:endParaRPr lang="en-US" dirty="0"/>
          </a:p>
        </p:txBody>
      </p:sp>
      <p:sp>
        <p:nvSpPr>
          <p:cNvPr id="6" name="Footer Placeholder 5"/>
          <p:cNvSpPr>
            <a:spLocks noGrp="1"/>
          </p:cNvSpPr>
          <p:nvPr>
            <p:ph type="ftr" sz="quarter" idx="11"/>
          </p:nvPr>
        </p:nvSpPr>
        <p:spPr>
          <a:xfrm>
            <a:off x="7721600" y="6356351"/>
            <a:ext cx="38608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2623235" y="6356351"/>
            <a:ext cx="711200" cy="365125"/>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Picture Placeholder 7"/>
          <p:cNvSpPr>
            <a:spLocks noGrp="1"/>
          </p:cNvSpPr>
          <p:nvPr>
            <p:ph type="pic" sz="quarter" idx="14"/>
          </p:nvPr>
        </p:nvSpPr>
        <p:spPr>
          <a:xfrm rot="307655">
            <a:off x="5443832" y="3187732"/>
            <a:ext cx="552152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GB" dirty="0" smtClean="0"/>
              <a:t>Drag picture to placeholder or click icon to add</a:t>
            </a:r>
            <a:endParaRPr/>
          </a:p>
        </p:txBody>
      </p:sp>
      <p:sp>
        <p:nvSpPr>
          <p:cNvPr id="8" name="Picture Placeholder 7"/>
          <p:cNvSpPr>
            <a:spLocks noGrp="1"/>
          </p:cNvSpPr>
          <p:nvPr>
            <p:ph type="pic" sz="quarter" idx="13"/>
          </p:nvPr>
        </p:nvSpPr>
        <p:spPr>
          <a:xfrm rot="21414752">
            <a:off x="6164625" y="338031"/>
            <a:ext cx="552152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GB" dirty="0"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8A87A34-81AB-432B-8DAE-1953F412C126}"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0" y="457200"/>
            <a:ext cx="1996141" cy="581025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662518" y="457200"/>
            <a:ext cx="8684681" cy="581025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8A87A34-81AB-432B-8DAE-1953F412C126}"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8A87A34-81AB-432B-8DAE-1953F412C126}"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62520" y="3774329"/>
            <a:ext cx="9599081" cy="1470025"/>
          </a:xfrm>
        </p:spPr>
        <p:txBody>
          <a:bodyPr anchor="b" anchorCtr="0"/>
          <a:lstStyle>
            <a:lvl1pPr algn="l">
              <a:defRPr sz="4800"/>
            </a:lvl1pPr>
          </a:lstStyle>
          <a:p>
            <a:r>
              <a:rPr lang="en-GB" smtClean="0"/>
              <a:t>Click to edit Master title style</a:t>
            </a:r>
            <a:endParaRPr/>
          </a:p>
        </p:txBody>
      </p:sp>
      <p:sp>
        <p:nvSpPr>
          <p:cNvPr id="3" name="Subtitle 2"/>
          <p:cNvSpPr>
            <a:spLocks noGrp="1"/>
          </p:cNvSpPr>
          <p:nvPr>
            <p:ph type="subTitle" idx="1"/>
          </p:nvPr>
        </p:nvSpPr>
        <p:spPr>
          <a:xfrm>
            <a:off x="662517" y="5257800"/>
            <a:ext cx="9599083"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48A87A34-81AB-432B-8DAE-1953F412C126}" type="datetimeFigureOut">
              <a:rPr lang="en-US" smtClean="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5991392" y="555043"/>
            <a:ext cx="552328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GB" dirty="0"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234" y="2236695"/>
            <a:ext cx="1014941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1020234" y="3617260"/>
            <a:ext cx="10149417"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0233" y="79468"/>
            <a:ext cx="10149417" cy="1417638"/>
          </a:xfrm>
        </p:spPr>
        <p:txBody>
          <a:bodyPr/>
          <a:lstStyle/>
          <a:p>
            <a:r>
              <a:rPr lang="en-GB" smtClean="0"/>
              <a:t>Click to edit Master title style</a:t>
            </a:r>
            <a:endParaRPr/>
          </a:p>
        </p:txBody>
      </p:sp>
      <p:sp>
        <p:nvSpPr>
          <p:cNvPr id="3" name="Content Placeholder 2"/>
          <p:cNvSpPr>
            <a:spLocks noGrp="1"/>
          </p:cNvSpPr>
          <p:nvPr>
            <p:ph sz="half" idx="1"/>
          </p:nvPr>
        </p:nvSpPr>
        <p:spPr>
          <a:xfrm>
            <a:off x="1020233" y="2084388"/>
            <a:ext cx="48768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6292849" y="2084388"/>
            <a:ext cx="48768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48A87A34-81AB-432B-8DAE-1953F412C126}"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0233" y="79468"/>
            <a:ext cx="10149417" cy="1417638"/>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1020232" y="1687512"/>
            <a:ext cx="48768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020232" y="2649072"/>
            <a:ext cx="48768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6292849" y="1687512"/>
            <a:ext cx="48768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292849" y="2649072"/>
            <a:ext cx="48768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48A87A34-81AB-432B-8DAE-1953F412C126}" type="datetimeFigureOut">
              <a:rPr lang="en-US" smtClean="0"/>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48A87A34-81AB-432B-8DAE-1953F412C126}" type="datetimeFigureOut">
              <a:rPr lang="en-US" smtClean="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928" y="381000"/>
            <a:ext cx="4333813" cy="16319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5994401" y="381000"/>
            <a:ext cx="5532967"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811928" y="2084389"/>
            <a:ext cx="4333813"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5994400" y="6356351"/>
            <a:ext cx="1524000" cy="365125"/>
          </a:xfrm>
        </p:spPr>
        <p:txBody>
          <a:bodyPr/>
          <a:lstStyle>
            <a:lvl1pPr algn="l">
              <a:defRPr/>
            </a:lvl1pPr>
          </a:lstStyle>
          <a:p>
            <a:fld id="{48A87A34-81AB-432B-8DAE-1953F412C126}" type="datetimeFigureOut">
              <a:rPr lang="en-US" smtClean="0"/>
              <a:t>9/19/2017</a:t>
            </a:fld>
            <a:endParaRPr lang="en-US" dirty="0"/>
          </a:p>
        </p:txBody>
      </p:sp>
      <p:sp>
        <p:nvSpPr>
          <p:cNvPr id="6" name="Footer Placeholder 5"/>
          <p:cNvSpPr>
            <a:spLocks noGrp="1"/>
          </p:cNvSpPr>
          <p:nvPr>
            <p:ph type="ftr" sz="quarter" idx="11"/>
          </p:nvPr>
        </p:nvSpPr>
        <p:spPr>
          <a:xfrm>
            <a:off x="7721600" y="6356351"/>
            <a:ext cx="38608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2623235" y="6356351"/>
            <a:ext cx="711200" cy="365125"/>
          </a:xfrm>
        </p:spPr>
        <p:txBody>
          <a:bodyPr/>
          <a:lstStyle>
            <a:lvl1pPr>
              <a:defRPr>
                <a:solidFill>
                  <a:schemeClr val="tx2"/>
                </a:solidFill>
              </a:defRPr>
            </a:lvl1pPr>
          </a:lstStyle>
          <a:p>
            <a:fld id="{FA84A37A-AFC2-4A01-80A1-FC20F2C0D5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0233" y="79468"/>
            <a:ext cx="10149417" cy="1417638"/>
          </a:xfrm>
          <a:prstGeom prst="rect">
            <a:avLst/>
          </a:prstGeom>
        </p:spPr>
        <p:txBody>
          <a:bodyPr vert="horz" lIns="91440" tIns="45720" rIns="91440" bIns="45720" rtlCol="0" anchor="ctr" anchorCtr="0">
            <a:noAutofit/>
          </a:bodyPr>
          <a:lstStyle/>
          <a:p>
            <a:r>
              <a:rPr lang="en-GB" smtClean="0"/>
              <a:t>Click to edit Master title style</a:t>
            </a:r>
            <a:endParaRPr/>
          </a:p>
        </p:txBody>
      </p:sp>
      <p:sp>
        <p:nvSpPr>
          <p:cNvPr id="3" name="Text Placeholder 2"/>
          <p:cNvSpPr>
            <a:spLocks noGrp="1"/>
          </p:cNvSpPr>
          <p:nvPr>
            <p:ph type="body" idx="1"/>
          </p:nvPr>
        </p:nvSpPr>
        <p:spPr>
          <a:xfrm>
            <a:off x="1020233" y="2070846"/>
            <a:ext cx="10149419" cy="4182035"/>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48A87A34-81AB-432B-8DAE-1953F412C126}" type="datetimeFigureOut">
              <a:rPr lang="en-US" smtClean="0"/>
              <a:pPr/>
              <a:t>9/19/2017</a:t>
            </a:fld>
            <a:endParaRPr lang="en-US" dirty="0"/>
          </a:p>
        </p:txBody>
      </p:sp>
      <p:sp>
        <p:nvSpPr>
          <p:cNvPr id="5" name="Footer Placeholder 4"/>
          <p:cNvSpPr>
            <a:spLocks noGrp="1"/>
          </p:cNvSpPr>
          <p:nvPr>
            <p:ph type="ftr" sz="quarter" idx="3"/>
          </p:nvPr>
        </p:nvSpPr>
        <p:spPr>
          <a:xfrm>
            <a:off x="591671" y="6356351"/>
            <a:ext cx="38608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5740400" y="6356351"/>
            <a:ext cx="711200" cy="365125"/>
          </a:xfrm>
          <a:prstGeom prst="rect">
            <a:avLst/>
          </a:prstGeom>
        </p:spPr>
        <p:txBody>
          <a:bodyPr vert="horz" lIns="91440" tIns="45720" rIns="91440" bIns="45720" rtlCol="0" anchor="ctr"/>
          <a:lstStyle>
            <a:lvl1pPr algn="ctr">
              <a:defRPr sz="1200">
                <a:solidFill>
                  <a:schemeClr val="bg1"/>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1735015"/>
            <a:ext cx="9906000" cy="2000739"/>
          </a:xfrm>
        </p:spPr>
        <p:txBody>
          <a:bodyPr/>
          <a:lstStyle/>
          <a:p>
            <a:pPr algn="ctr"/>
            <a:r>
              <a:rPr lang="en-GB" b="1" dirty="0">
                <a:solidFill>
                  <a:srgbClr val="FFFF00"/>
                </a:solidFill>
              </a:rPr>
              <a:t>Adult </a:t>
            </a:r>
            <a:r>
              <a:rPr lang="en-GB" b="1" dirty="0" smtClean="0">
                <a:solidFill>
                  <a:srgbClr val="FFFF00"/>
                </a:solidFill>
              </a:rPr>
              <a:t>Educator </a:t>
            </a:r>
            <a:r>
              <a:rPr lang="en-GB" b="1" dirty="0">
                <a:solidFill>
                  <a:srgbClr val="FFFF00"/>
                </a:solidFill>
              </a:rPr>
              <a:t>in the </a:t>
            </a:r>
            <a:r>
              <a:rPr lang="en-GB" b="1" dirty="0" smtClean="0">
                <a:solidFill>
                  <a:srgbClr val="FFFF00"/>
                </a:solidFill>
              </a:rPr>
              <a:t>Winds </a:t>
            </a:r>
            <a:r>
              <a:rPr lang="en-GB" b="1" dirty="0">
                <a:solidFill>
                  <a:srgbClr val="FFFF00"/>
                </a:solidFill>
              </a:rPr>
              <a:t>of </a:t>
            </a:r>
            <a:r>
              <a:rPr lang="en-GB" b="1" dirty="0" smtClean="0">
                <a:solidFill>
                  <a:srgbClr val="FFFF00"/>
                </a:solidFill>
              </a:rPr>
              <a:t>Social </a:t>
            </a:r>
            <a:r>
              <a:rPr lang="en-GB" b="1" dirty="0">
                <a:solidFill>
                  <a:srgbClr val="FFFF00"/>
                </a:solidFill>
              </a:rPr>
              <a:t>C</a:t>
            </a:r>
            <a:r>
              <a:rPr lang="en-GB" b="1" dirty="0" smtClean="0">
                <a:solidFill>
                  <a:srgbClr val="FFFF00"/>
                </a:solidFill>
              </a:rPr>
              <a:t>hange</a:t>
            </a:r>
            <a:endParaRPr lang="en-US" dirty="0"/>
          </a:p>
        </p:txBody>
      </p:sp>
      <p:sp>
        <p:nvSpPr>
          <p:cNvPr id="3" name="Text Placeholder 2"/>
          <p:cNvSpPr>
            <a:spLocks noGrp="1"/>
          </p:cNvSpPr>
          <p:nvPr>
            <p:ph type="body" idx="1"/>
          </p:nvPr>
        </p:nvSpPr>
        <p:spPr>
          <a:xfrm>
            <a:off x="1141411" y="4525108"/>
            <a:ext cx="9906000" cy="672122"/>
          </a:xfrm>
        </p:spPr>
        <p:txBody>
          <a:bodyPr>
            <a:normAutofit/>
          </a:bodyPr>
          <a:lstStyle/>
          <a:p>
            <a:pPr algn="ctr"/>
            <a:r>
              <a:rPr lang="en-US" sz="2800" b="1" dirty="0" smtClean="0">
                <a:solidFill>
                  <a:schemeClr val="bg1"/>
                </a:solidFill>
              </a:rPr>
              <a:t>Tallinn, </a:t>
            </a:r>
            <a:r>
              <a:rPr lang="en-US" sz="2800" b="1" dirty="0">
                <a:solidFill>
                  <a:schemeClr val="bg1"/>
                </a:solidFill>
              </a:rPr>
              <a:t>E</a:t>
            </a:r>
            <a:r>
              <a:rPr lang="en-US" sz="2800" b="1" dirty="0" smtClean="0">
                <a:solidFill>
                  <a:schemeClr val="bg1"/>
                </a:solidFill>
              </a:rPr>
              <a:t>stonia, 29 </a:t>
            </a:r>
            <a:r>
              <a:rPr lang="en-US" sz="2800" b="1" dirty="0">
                <a:solidFill>
                  <a:schemeClr val="bg1"/>
                </a:solidFill>
              </a:rPr>
              <a:t>S</a:t>
            </a:r>
            <a:r>
              <a:rPr lang="en-US" sz="2800" b="1" dirty="0" smtClean="0">
                <a:solidFill>
                  <a:schemeClr val="bg1"/>
                </a:solidFill>
              </a:rPr>
              <a:t>eptember 2017</a:t>
            </a:r>
            <a:endParaRPr lang="en-US" sz="2800" b="1" dirty="0">
              <a:solidFill>
                <a:schemeClr val="bg1"/>
              </a:solidFill>
            </a:endParaRPr>
          </a:p>
        </p:txBody>
      </p:sp>
      <p:pic>
        <p:nvPicPr>
          <p:cNvPr id="4" name="Picture 3"/>
          <p:cNvPicPr>
            <a:picLocks noChangeAspect="1"/>
          </p:cNvPicPr>
          <p:nvPr/>
        </p:nvPicPr>
        <p:blipFill>
          <a:blip r:embed="rId2"/>
          <a:stretch>
            <a:fillRect/>
          </a:stretch>
        </p:blipFill>
        <p:spPr>
          <a:xfrm>
            <a:off x="10192488" y="179636"/>
            <a:ext cx="1393212" cy="835927"/>
          </a:xfrm>
          <a:prstGeom prst="rect">
            <a:avLst/>
          </a:prstGeom>
        </p:spPr>
      </p:pic>
    </p:spTree>
    <p:extLst>
      <p:ext uri="{BB962C8B-B14F-4D97-AF65-F5344CB8AC3E}">
        <p14:creationId xmlns:p14="http://schemas.microsoft.com/office/powerpoint/2010/main" val="2589424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19258"/>
          </a:xfrm>
        </p:spPr>
        <p:txBody>
          <a:bodyPr/>
          <a:lstStyle/>
          <a:p>
            <a:pPr algn="ctr"/>
            <a:r>
              <a:rPr lang="en-US" b="1" dirty="0" smtClean="0">
                <a:solidFill>
                  <a:srgbClr val="FFFF00"/>
                </a:solidFill>
              </a:rPr>
              <a:t>Key </a:t>
            </a:r>
            <a:r>
              <a:rPr lang="en-US" b="1" dirty="0" smtClean="0">
                <a:solidFill>
                  <a:srgbClr val="FFFF00"/>
                </a:solidFill>
              </a:rPr>
              <a:t>actors </a:t>
            </a:r>
            <a:r>
              <a:rPr lang="en-US" b="1" dirty="0" smtClean="0">
                <a:solidFill>
                  <a:srgbClr val="FFFF00"/>
                </a:solidFill>
              </a:rPr>
              <a:t>in Global </a:t>
            </a:r>
            <a:r>
              <a:rPr lang="en-US" b="1" dirty="0">
                <a:solidFill>
                  <a:srgbClr val="FFFF00"/>
                </a:solidFill>
              </a:rPr>
              <a:t>L</a:t>
            </a:r>
            <a:r>
              <a:rPr lang="en-US" b="1" dirty="0" smtClean="0">
                <a:solidFill>
                  <a:srgbClr val="FFFF00"/>
                </a:solidFill>
              </a:rPr>
              <a:t>earning</a:t>
            </a:r>
            <a:endParaRPr lang="en-US" b="1" dirty="0">
              <a:solidFill>
                <a:srgbClr val="FFFF00"/>
              </a:solidFill>
            </a:endParaRPr>
          </a:p>
        </p:txBody>
      </p:sp>
      <p:sp>
        <p:nvSpPr>
          <p:cNvPr id="3" name="Content Placeholder 2"/>
          <p:cNvSpPr>
            <a:spLocks noGrp="1"/>
          </p:cNvSpPr>
          <p:nvPr>
            <p:ph idx="1"/>
          </p:nvPr>
        </p:nvSpPr>
        <p:spPr>
          <a:xfrm>
            <a:off x="1141412" y="1828799"/>
            <a:ext cx="9905999" cy="4751755"/>
          </a:xfrm>
        </p:spPr>
        <p:txBody>
          <a:bodyPr>
            <a:normAutofit/>
          </a:bodyPr>
          <a:lstStyle/>
          <a:p>
            <a:r>
              <a:rPr lang="en-US" dirty="0" smtClean="0"/>
              <a:t>DARE</a:t>
            </a:r>
          </a:p>
          <a:p>
            <a:r>
              <a:rPr lang="en-US" dirty="0" smtClean="0"/>
              <a:t>GLEN</a:t>
            </a:r>
          </a:p>
          <a:p>
            <a:r>
              <a:rPr lang="en-US" dirty="0" smtClean="0"/>
              <a:t>ACCORD</a:t>
            </a:r>
          </a:p>
          <a:p>
            <a:r>
              <a:rPr lang="en-US" dirty="0" smtClean="0"/>
              <a:t>Development Education Centres</a:t>
            </a:r>
          </a:p>
          <a:p>
            <a:r>
              <a:rPr lang="en-US" dirty="0" smtClean="0"/>
              <a:t>Think Global</a:t>
            </a:r>
          </a:p>
          <a:p>
            <a:r>
              <a:rPr lang="en-US" dirty="0" smtClean="0"/>
              <a:t>Development Research Centre, IOEUCL</a:t>
            </a:r>
          </a:p>
          <a:p>
            <a:r>
              <a:rPr lang="en-US" dirty="0" smtClean="0"/>
              <a:t>TEESNET</a:t>
            </a:r>
          </a:p>
          <a:p>
            <a:endParaRPr lang="en-US" dirty="0"/>
          </a:p>
        </p:txBody>
      </p:sp>
      <p:pic>
        <p:nvPicPr>
          <p:cNvPr id="4" name="Picture 3"/>
          <p:cNvPicPr>
            <a:picLocks noChangeAspect="1"/>
          </p:cNvPicPr>
          <p:nvPr/>
        </p:nvPicPr>
        <p:blipFill>
          <a:blip r:embed="rId2"/>
          <a:stretch>
            <a:fillRect/>
          </a:stretch>
        </p:blipFill>
        <p:spPr>
          <a:xfrm>
            <a:off x="10192488" y="179636"/>
            <a:ext cx="1393212" cy="835927"/>
          </a:xfrm>
          <a:prstGeom prst="rect">
            <a:avLst/>
          </a:prstGeom>
        </p:spPr>
      </p:pic>
    </p:spTree>
    <p:extLst>
      <p:ext uri="{BB962C8B-B14F-4D97-AF65-F5344CB8AC3E}">
        <p14:creationId xmlns:p14="http://schemas.microsoft.com/office/powerpoint/2010/main" val="2819110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233" y="79468"/>
            <a:ext cx="10149417" cy="868957"/>
          </a:xfrm>
        </p:spPr>
        <p:txBody>
          <a:bodyPr/>
          <a:lstStyle/>
          <a:p>
            <a:r>
              <a:rPr lang="en-US" sz="3600" b="1" dirty="0" smtClean="0">
                <a:solidFill>
                  <a:srgbClr val="FFFF00"/>
                </a:solidFill>
              </a:rPr>
              <a:t>Adult Education and Global Learning</a:t>
            </a:r>
            <a:endParaRPr lang="en-US" sz="3600" b="1" dirty="0">
              <a:solidFill>
                <a:srgbClr val="FFFF00"/>
              </a:solidFill>
            </a:endParaRPr>
          </a:p>
        </p:txBody>
      </p:sp>
      <p:sp>
        <p:nvSpPr>
          <p:cNvPr id="3" name="Content Placeholder 2"/>
          <p:cNvSpPr>
            <a:spLocks noGrp="1"/>
          </p:cNvSpPr>
          <p:nvPr>
            <p:ph idx="1"/>
          </p:nvPr>
        </p:nvSpPr>
        <p:spPr>
          <a:xfrm>
            <a:off x="1020233" y="1766276"/>
            <a:ext cx="10149419" cy="4986215"/>
          </a:xfrm>
        </p:spPr>
        <p:txBody>
          <a:bodyPr>
            <a:normAutofit lnSpcReduction="10000"/>
          </a:bodyPr>
          <a:lstStyle/>
          <a:p>
            <a:r>
              <a:rPr lang="en-US" sz="2800" dirty="0" smtClean="0">
                <a:effectLst/>
              </a:rPr>
              <a:t>Adults </a:t>
            </a:r>
            <a:r>
              <a:rPr lang="en-US" sz="2800" dirty="0">
                <a:effectLst/>
              </a:rPr>
              <a:t>have a significant role to play in achieving the aims of global </a:t>
            </a:r>
            <a:r>
              <a:rPr lang="en-US" sz="2800" dirty="0" smtClean="0">
                <a:effectLst/>
              </a:rPr>
              <a:t>education – Global education is also about action, and adults are best placed to make </a:t>
            </a:r>
            <a:r>
              <a:rPr lang="en-US" sz="2800" dirty="0" smtClean="0">
                <a:effectLst/>
              </a:rPr>
              <a:t>decisions and take </a:t>
            </a:r>
            <a:r>
              <a:rPr lang="en-US" sz="2800" dirty="0" smtClean="0">
                <a:effectLst/>
              </a:rPr>
              <a:t>action in relation to global issues that can make a difference to our world</a:t>
            </a:r>
          </a:p>
          <a:p>
            <a:r>
              <a:rPr lang="en-US" sz="2800" dirty="0" smtClean="0">
                <a:effectLst/>
              </a:rPr>
              <a:t>Global </a:t>
            </a:r>
            <a:r>
              <a:rPr lang="en-US" sz="2800" dirty="0" smtClean="0">
                <a:effectLst/>
              </a:rPr>
              <a:t>education/the </a:t>
            </a:r>
            <a:r>
              <a:rPr lang="en-US" sz="2800" dirty="0">
                <a:effectLst/>
              </a:rPr>
              <a:t>global perspective </a:t>
            </a:r>
            <a:r>
              <a:rPr lang="en-US" sz="2800" dirty="0" smtClean="0">
                <a:effectLst/>
              </a:rPr>
              <a:t>needs to be reflected </a:t>
            </a:r>
            <a:r>
              <a:rPr lang="en-US" sz="2800" dirty="0">
                <a:effectLst/>
              </a:rPr>
              <a:t>in adult education as part of the lifelong learning </a:t>
            </a:r>
            <a:r>
              <a:rPr lang="en-US" sz="2800" dirty="0" smtClean="0">
                <a:effectLst/>
              </a:rPr>
              <a:t>process</a:t>
            </a:r>
          </a:p>
          <a:p>
            <a:r>
              <a:rPr lang="en-US" sz="2800" dirty="0">
                <a:effectLst/>
              </a:rPr>
              <a:t>Global education can be transformative – reducing conflict/wars, injustice, inequality and contributing to a sustainable world</a:t>
            </a:r>
          </a:p>
          <a:p>
            <a:endParaRPr lang="en-US" sz="2800" dirty="0"/>
          </a:p>
        </p:txBody>
      </p:sp>
      <p:pic>
        <p:nvPicPr>
          <p:cNvPr id="4" name="Picture 3"/>
          <p:cNvPicPr>
            <a:picLocks noChangeAspect="1"/>
          </p:cNvPicPr>
          <p:nvPr/>
        </p:nvPicPr>
        <p:blipFill>
          <a:blip r:embed="rId2"/>
          <a:stretch>
            <a:fillRect/>
          </a:stretch>
        </p:blipFill>
        <p:spPr>
          <a:xfrm>
            <a:off x="10192488" y="179636"/>
            <a:ext cx="1393212" cy="835927"/>
          </a:xfrm>
          <a:prstGeom prst="rect">
            <a:avLst/>
          </a:prstGeom>
        </p:spPr>
      </p:pic>
    </p:spTree>
    <p:extLst>
      <p:ext uri="{BB962C8B-B14F-4D97-AF65-F5344CB8AC3E}">
        <p14:creationId xmlns:p14="http://schemas.microsoft.com/office/powerpoint/2010/main" val="1206679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65238"/>
            <a:ext cx="9905998" cy="892163"/>
          </a:xfrm>
        </p:spPr>
        <p:txBody>
          <a:bodyPr/>
          <a:lstStyle/>
          <a:p>
            <a:pPr algn="ctr"/>
            <a:r>
              <a:rPr lang="en-US" b="1" dirty="0" smtClean="0">
                <a:solidFill>
                  <a:srgbClr val="FFFF00"/>
                </a:solidFill>
              </a:rPr>
              <a:t>Meaning of Competence</a:t>
            </a:r>
            <a:endParaRPr lang="en-US" b="1" dirty="0">
              <a:solidFill>
                <a:srgbClr val="FFFF00"/>
              </a:solidFill>
            </a:endParaRPr>
          </a:p>
        </p:txBody>
      </p:sp>
      <p:sp>
        <p:nvSpPr>
          <p:cNvPr id="3" name="Content Placeholder 2"/>
          <p:cNvSpPr>
            <a:spLocks noGrp="1"/>
          </p:cNvSpPr>
          <p:nvPr>
            <p:ph idx="1"/>
          </p:nvPr>
        </p:nvSpPr>
        <p:spPr>
          <a:xfrm>
            <a:off x="922216" y="1867876"/>
            <a:ext cx="10125196" cy="4822093"/>
          </a:xfrm>
        </p:spPr>
        <p:txBody>
          <a:bodyPr>
            <a:normAutofit fontScale="85000" lnSpcReduction="20000"/>
          </a:bodyPr>
          <a:lstStyle/>
          <a:p>
            <a:pPr marL="0" indent="0">
              <a:buNone/>
            </a:pPr>
            <a:r>
              <a:rPr lang="en-US" sz="3200" dirty="0" smtClean="0">
                <a:effectLst/>
              </a:rPr>
              <a:t>Global </a:t>
            </a:r>
            <a:r>
              <a:rPr lang="en-US" sz="3200" dirty="0">
                <a:effectLst/>
              </a:rPr>
              <a:t>competence is the capacity to analyse </a:t>
            </a:r>
            <a:r>
              <a:rPr lang="en-US" sz="3200" dirty="0" smtClean="0">
                <a:effectLst/>
              </a:rPr>
              <a:t>global and </a:t>
            </a:r>
            <a:r>
              <a:rPr lang="en-US" sz="3200" dirty="0">
                <a:effectLst/>
              </a:rPr>
              <a:t>intercultural issues critically and from </a:t>
            </a:r>
            <a:r>
              <a:rPr lang="en-US" sz="3200" dirty="0" smtClean="0">
                <a:effectLst/>
              </a:rPr>
              <a:t>multiple perceptions</a:t>
            </a:r>
            <a:r>
              <a:rPr lang="en-US" sz="3200" dirty="0">
                <a:effectLst/>
              </a:rPr>
              <a:t>, judgments, and ideas of self and others, and </a:t>
            </a:r>
            <a:r>
              <a:rPr lang="en-US" sz="3200" dirty="0" smtClean="0">
                <a:effectLst/>
              </a:rPr>
              <a:t>to engage </a:t>
            </a:r>
            <a:r>
              <a:rPr lang="en-US" sz="3200" dirty="0">
                <a:effectLst/>
              </a:rPr>
              <a:t>in open, appropriate and effective interactions </a:t>
            </a:r>
            <a:r>
              <a:rPr lang="en-US" sz="3200" dirty="0" smtClean="0">
                <a:effectLst/>
              </a:rPr>
              <a:t>with others </a:t>
            </a:r>
            <a:r>
              <a:rPr lang="en-US" sz="3200" dirty="0">
                <a:effectLst/>
              </a:rPr>
              <a:t>from different backgrounds on the basis of a </a:t>
            </a:r>
            <a:r>
              <a:rPr lang="en-US" sz="3200" dirty="0" smtClean="0">
                <a:effectLst/>
              </a:rPr>
              <a:t>shared respect </a:t>
            </a:r>
            <a:r>
              <a:rPr lang="en-US" sz="3200" dirty="0">
                <a:effectLst/>
              </a:rPr>
              <a:t>for human dignity</a:t>
            </a:r>
            <a:r>
              <a:rPr lang="en-US" sz="3200" dirty="0" smtClean="0">
                <a:effectLst/>
              </a:rPr>
              <a:t>.</a:t>
            </a:r>
          </a:p>
          <a:p>
            <a:pPr marL="0" indent="0">
              <a:buNone/>
            </a:pPr>
            <a:r>
              <a:rPr lang="en-GB" sz="3200" dirty="0">
                <a:effectLst/>
              </a:rPr>
              <a:t>Global competence shares commonalities with intercultural competence, multicultural education, and international education; however, it is distinct in that it combines elements such as communicating effectively with people from other cultures and valuing multiple perspectives with elements such as knowledge of current global conditions and the interconnectedness of local and global issues, and a commitment to promoting equity </a:t>
            </a:r>
            <a:r>
              <a:rPr lang="en-GB" sz="3200" dirty="0" smtClean="0">
                <a:effectLst/>
              </a:rPr>
              <a:t>worldwide.</a:t>
            </a:r>
            <a:endParaRPr lang="en-US" sz="3200" dirty="0">
              <a:effectLst/>
            </a:endParaRPr>
          </a:p>
        </p:txBody>
      </p:sp>
      <p:pic>
        <p:nvPicPr>
          <p:cNvPr id="4" name="Picture 3"/>
          <p:cNvPicPr>
            <a:picLocks noChangeAspect="1"/>
          </p:cNvPicPr>
          <p:nvPr/>
        </p:nvPicPr>
        <p:blipFill>
          <a:blip r:embed="rId2"/>
          <a:stretch>
            <a:fillRect/>
          </a:stretch>
        </p:blipFill>
        <p:spPr>
          <a:xfrm>
            <a:off x="10192488" y="179636"/>
            <a:ext cx="1393212" cy="835927"/>
          </a:xfrm>
          <a:prstGeom prst="rect">
            <a:avLst/>
          </a:prstGeom>
        </p:spPr>
      </p:pic>
    </p:spTree>
    <p:extLst>
      <p:ext uri="{BB962C8B-B14F-4D97-AF65-F5344CB8AC3E}">
        <p14:creationId xmlns:p14="http://schemas.microsoft.com/office/powerpoint/2010/main" val="64596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233" y="79468"/>
            <a:ext cx="10149417" cy="909145"/>
          </a:xfrm>
        </p:spPr>
        <p:txBody>
          <a:bodyPr/>
          <a:lstStyle/>
          <a:p>
            <a:pPr algn="ctr"/>
            <a:r>
              <a:rPr lang="en-US" sz="3600" b="1" dirty="0" smtClean="0">
                <a:solidFill>
                  <a:srgbClr val="FFFF00"/>
                </a:solidFill>
              </a:rPr>
              <a:t>Global </a:t>
            </a:r>
            <a:r>
              <a:rPr lang="en-US" sz="3600" b="1" dirty="0" smtClean="0">
                <a:solidFill>
                  <a:srgbClr val="FFFF00"/>
                </a:solidFill>
              </a:rPr>
              <a:t>competence </a:t>
            </a:r>
            <a:r>
              <a:rPr lang="en-US" sz="3600" b="1" dirty="0" smtClean="0">
                <a:solidFill>
                  <a:srgbClr val="FFFF00"/>
                </a:solidFill>
              </a:rPr>
              <a:t>and the Adult Educator </a:t>
            </a:r>
            <a:endParaRPr lang="en-US" sz="3600" b="1" dirty="0">
              <a:solidFill>
                <a:srgbClr val="FFFF00"/>
              </a:solidFill>
            </a:endParaRPr>
          </a:p>
        </p:txBody>
      </p:sp>
      <p:sp>
        <p:nvSpPr>
          <p:cNvPr id="3" name="Content Placeholder 2"/>
          <p:cNvSpPr>
            <a:spLocks noGrp="1"/>
          </p:cNvSpPr>
          <p:nvPr>
            <p:ph idx="1"/>
          </p:nvPr>
        </p:nvSpPr>
        <p:spPr>
          <a:xfrm>
            <a:off x="1141412" y="1820984"/>
            <a:ext cx="9905999" cy="4572001"/>
          </a:xfrm>
        </p:spPr>
        <p:txBody>
          <a:bodyPr/>
          <a:lstStyle/>
          <a:p>
            <a:r>
              <a:rPr lang="en-US" dirty="0"/>
              <a:t>The adult educator needs to  be globally competent in order to develop global competence in their learners </a:t>
            </a:r>
            <a:endParaRPr lang="en-US" dirty="0" smtClean="0"/>
          </a:p>
          <a:p>
            <a:r>
              <a:rPr lang="en-US" dirty="0" smtClean="0"/>
              <a:t>In other words “globally competent adult learners require globally competent adult educators” </a:t>
            </a:r>
            <a:endParaRPr lang="en-US" dirty="0"/>
          </a:p>
          <a:p>
            <a:r>
              <a:rPr lang="en-US" dirty="0"/>
              <a:t>Global Competence is a complex learning goal. To be made tangible, it needs to be broken down into separate and measurable learning objectives</a:t>
            </a:r>
          </a:p>
          <a:p>
            <a:r>
              <a:rPr lang="en-US" i="1" dirty="0" smtClean="0"/>
              <a:t>(</a:t>
            </a:r>
            <a:r>
              <a:rPr lang="en-US" i="1" dirty="0"/>
              <a:t>Deardorff, </a:t>
            </a:r>
            <a:r>
              <a:rPr lang="en-US" i="1" dirty="0" smtClean="0"/>
              <a:t>2014, </a:t>
            </a:r>
            <a:r>
              <a:rPr lang="en-US" i="1" dirty="0"/>
              <a:t>Some Thoughts on Assessing Intercultural Competence</a:t>
            </a:r>
            <a:endParaRPr lang="en-US" dirty="0"/>
          </a:p>
          <a:p>
            <a:endParaRPr lang="en-US" dirty="0"/>
          </a:p>
        </p:txBody>
      </p:sp>
      <p:pic>
        <p:nvPicPr>
          <p:cNvPr id="4" name="Picture 3"/>
          <p:cNvPicPr>
            <a:picLocks noChangeAspect="1"/>
          </p:cNvPicPr>
          <p:nvPr/>
        </p:nvPicPr>
        <p:blipFill>
          <a:blip r:embed="rId2"/>
          <a:stretch>
            <a:fillRect/>
          </a:stretch>
        </p:blipFill>
        <p:spPr>
          <a:xfrm>
            <a:off x="11094785" y="99261"/>
            <a:ext cx="1013399" cy="608039"/>
          </a:xfrm>
          <a:prstGeom prst="rect">
            <a:avLst/>
          </a:prstGeom>
        </p:spPr>
      </p:pic>
    </p:spTree>
    <p:extLst>
      <p:ext uri="{BB962C8B-B14F-4D97-AF65-F5344CB8AC3E}">
        <p14:creationId xmlns:p14="http://schemas.microsoft.com/office/powerpoint/2010/main" val="2642593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04760"/>
            <a:ext cx="9905998" cy="838549"/>
          </a:xfrm>
        </p:spPr>
        <p:txBody>
          <a:bodyPr>
            <a:normAutofit/>
          </a:bodyPr>
          <a:lstStyle/>
          <a:p>
            <a:pPr algn="ctr"/>
            <a:r>
              <a:rPr lang="en-GB" sz="3600" b="1" dirty="0">
                <a:solidFill>
                  <a:srgbClr val="FFFF00"/>
                </a:solidFill>
              </a:rPr>
              <a:t>W</a:t>
            </a:r>
            <a:r>
              <a:rPr lang="en-GB" sz="3600" b="1" dirty="0" smtClean="0">
                <a:solidFill>
                  <a:srgbClr val="FFFF00"/>
                </a:solidFill>
              </a:rPr>
              <a:t>hich global competences? </a:t>
            </a:r>
            <a:endParaRPr lang="en-GB" sz="3600" b="1" dirty="0">
              <a:solidFill>
                <a:srgbClr val="FFFF00"/>
              </a:solidFill>
            </a:endParaRPr>
          </a:p>
        </p:txBody>
      </p:sp>
      <p:sp>
        <p:nvSpPr>
          <p:cNvPr id="3" name="Content Placeholder 2"/>
          <p:cNvSpPr>
            <a:spLocks noGrp="1"/>
          </p:cNvSpPr>
          <p:nvPr>
            <p:ph idx="1"/>
          </p:nvPr>
        </p:nvSpPr>
        <p:spPr>
          <a:xfrm>
            <a:off x="1141412" y="2407138"/>
            <a:ext cx="9905999" cy="3703177"/>
          </a:xfrm>
        </p:spPr>
        <p:txBody>
          <a:bodyPr>
            <a:normAutofit/>
          </a:bodyPr>
          <a:lstStyle/>
          <a:p>
            <a:pPr marL="0" indent="0">
              <a:buNone/>
            </a:pPr>
            <a:r>
              <a:rPr lang="en-GB" sz="3200" dirty="0" smtClean="0"/>
              <a:t>What are the global competences that adult educators need to help their learners become globally competent  and global citizens, </a:t>
            </a:r>
            <a:r>
              <a:rPr lang="en-GB" sz="3200" dirty="0" smtClean="0"/>
              <a:t>and </a:t>
            </a:r>
            <a:r>
              <a:rPr lang="en-GB" sz="3200" dirty="0" smtClean="0"/>
              <a:t>how can they be developed? </a:t>
            </a:r>
            <a:endParaRPr lang="en-GB" sz="3200" dirty="0">
              <a:solidFill>
                <a:srgbClr val="FFFF00"/>
              </a:solidFill>
            </a:endParaRPr>
          </a:p>
        </p:txBody>
      </p:sp>
      <p:pic>
        <p:nvPicPr>
          <p:cNvPr id="4" name="Picture 3"/>
          <p:cNvPicPr>
            <a:picLocks noChangeAspect="1"/>
          </p:cNvPicPr>
          <p:nvPr/>
        </p:nvPicPr>
        <p:blipFill>
          <a:blip r:embed="rId2"/>
          <a:stretch>
            <a:fillRect/>
          </a:stretch>
        </p:blipFill>
        <p:spPr>
          <a:xfrm>
            <a:off x="10104050" y="0"/>
            <a:ext cx="1905000" cy="1143000"/>
          </a:xfrm>
          <a:prstGeom prst="rect">
            <a:avLst/>
          </a:prstGeom>
        </p:spPr>
      </p:pic>
    </p:spTree>
    <p:extLst>
      <p:ext uri="{BB962C8B-B14F-4D97-AF65-F5344CB8AC3E}">
        <p14:creationId xmlns:p14="http://schemas.microsoft.com/office/powerpoint/2010/main" val="3300820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552" y="171940"/>
            <a:ext cx="9905998" cy="1375506"/>
          </a:xfrm>
        </p:spPr>
        <p:txBody>
          <a:bodyPr/>
          <a:lstStyle/>
          <a:p>
            <a:pPr algn="ctr"/>
            <a:r>
              <a:rPr lang="en-US" sz="3600" dirty="0" smtClean="0">
                <a:solidFill>
                  <a:srgbClr val="FFFF00"/>
                </a:solidFill>
              </a:rPr>
              <a:t>The Dimensions of global Competency</a:t>
            </a:r>
            <a:endParaRPr lang="en-US" sz="3600" dirty="0">
              <a:solidFill>
                <a:srgbClr val="FFFF00"/>
              </a:solidFill>
            </a:endParaRPr>
          </a:p>
        </p:txBody>
      </p:sp>
      <p:sp>
        <p:nvSpPr>
          <p:cNvPr id="3" name="Text Placeholder 2"/>
          <p:cNvSpPr>
            <a:spLocks noGrp="1"/>
          </p:cNvSpPr>
          <p:nvPr>
            <p:ph type="body" idx="1"/>
          </p:nvPr>
        </p:nvSpPr>
        <p:spPr>
          <a:xfrm>
            <a:off x="1141410" y="2716675"/>
            <a:ext cx="3196899" cy="442063"/>
          </a:xfrm>
        </p:spPr>
        <p:txBody>
          <a:bodyPr/>
          <a:lstStyle/>
          <a:p>
            <a:r>
              <a:rPr lang="en-US" dirty="0" smtClean="0">
                <a:solidFill>
                  <a:srgbClr val="FFFF00"/>
                </a:solidFill>
              </a:rPr>
              <a:t>knowledge and understanding</a:t>
            </a:r>
            <a:endParaRPr lang="en-US" dirty="0">
              <a:solidFill>
                <a:srgbClr val="FFFF00"/>
              </a:solidFill>
            </a:endParaRPr>
          </a:p>
        </p:txBody>
      </p:sp>
      <p:sp>
        <p:nvSpPr>
          <p:cNvPr id="4" name="Text Placeholder 3"/>
          <p:cNvSpPr>
            <a:spLocks noGrp="1"/>
          </p:cNvSpPr>
          <p:nvPr>
            <p:ph type="body" sz="half" idx="15"/>
          </p:nvPr>
        </p:nvSpPr>
        <p:spPr/>
        <p:txBody>
          <a:bodyPr>
            <a:normAutofit/>
          </a:bodyPr>
          <a:lstStyle/>
          <a:p>
            <a:pPr marL="342900" indent="-342900">
              <a:buFont typeface="Arial"/>
              <a:buChar char="•"/>
            </a:pPr>
            <a:r>
              <a:rPr lang="en-US" sz="2000" dirty="0" smtClean="0"/>
              <a:t>Global issues</a:t>
            </a:r>
          </a:p>
          <a:p>
            <a:pPr marL="342900" indent="-342900">
              <a:buFont typeface="Arial"/>
              <a:buChar char="•"/>
            </a:pPr>
            <a:r>
              <a:rPr lang="en-US" sz="2000" dirty="0" smtClean="0"/>
              <a:t>Intercultural knowledge and understanding</a:t>
            </a:r>
            <a:endParaRPr lang="en-US" sz="2000" dirty="0"/>
          </a:p>
        </p:txBody>
      </p:sp>
      <p:sp>
        <p:nvSpPr>
          <p:cNvPr id="5" name="Text Placeholder 4"/>
          <p:cNvSpPr>
            <a:spLocks noGrp="1"/>
          </p:cNvSpPr>
          <p:nvPr>
            <p:ph type="body" sz="quarter" idx="3"/>
          </p:nvPr>
        </p:nvSpPr>
        <p:spPr>
          <a:xfrm>
            <a:off x="4530397" y="2328984"/>
            <a:ext cx="3184385" cy="616075"/>
          </a:xfrm>
        </p:spPr>
        <p:txBody>
          <a:bodyPr/>
          <a:lstStyle/>
          <a:p>
            <a:pPr algn="ctr"/>
            <a:r>
              <a:rPr lang="en-US" dirty="0" smtClean="0">
                <a:solidFill>
                  <a:srgbClr val="FFFF00"/>
                </a:solidFill>
              </a:rPr>
              <a:t>Skills</a:t>
            </a:r>
            <a:endParaRPr lang="en-US" dirty="0">
              <a:solidFill>
                <a:srgbClr val="FFFF00"/>
              </a:solidFill>
            </a:endParaRPr>
          </a:p>
        </p:txBody>
      </p:sp>
      <p:sp>
        <p:nvSpPr>
          <p:cNvPr id="6" name="Text Placeholder 5"/>
          <p:cNvSpPr>
            <a:spLocks noGrp="1"/>
          </p:cNvSpPr>
          <p:nvPr>
            <p:ph type="body" sz="half" idx="16"/>
          </p:nvPr>
        </p:nvSpPr>
        <p:spPr/>
        <p:txBody>
          <a:bodyPr/>
          <a:lstStyle/>
          <a:p>
            <a:pPr marL="285750" indent="-285750">
              <a:buFont typeface="Arial"/>
              <a:buChar char="•"/>
            </a:pPr>
            <a:r>
              <a:rPr lang="en-US" sz="2000" dirty="0" smtClean="0"/>
              <a:t>Analytical and critical skills</a:t>
            </a:r>
          </a:p>
          <a:p>
            <a:pPr marL="285750" indent="-285750">
              <a:buFont typeface="Arial"/>
              <a:buChar char="•"/>
            </a:pPr>
            <a:r>
              <a:rPr lang="en-US" sz="2000" dirty="0" smtClean="0"/>
              <a:t>Ability </a:t>
            </a:r>
            <a:r>
              <a:rPr lang="en-US" sz="2000" dirty="0" smtClean="0"/>
              <a:t>to interact respectfully, appropriately and effectively</a:t>
            </a:r>
            <a:endParaRPr lang="en-US" sz="2000" dirty="0"/>
          </a:p>
        </p:txBody>
      </p:sp>
      <p:sp>
        <p:nvSpPr>
          <p:cNvPr id="7" name="Text Placeholder 6"/>
          <p:cNvSpPr>
            <a:spLocks noGrp="1"/>
          </p:cNvSpPr>
          <p:nvPr>
            <p:ph type="body" sz="quarter" idx="13"/>
          </p:nvPr>
        </p:nvSpPr>
        <p:spPr>
          <a:xfrm>
            <a:off x="7852442" y="2547889"/>
            <a:ext cx="3194968" cy="626925"/>
          </a:xfrm>
        </p:spPr>
        <p:txBody>
          <a:bodyPr/>
          <a:lstStyle/>
          <a:p>
            <a:r>
              <a:rPr lang="en-US" dirty="0" smtClean="0">
                <a:solidFill>
                  <a:srgbClr val="FFFF00"/>
                </a:solidFill>
              </a:rPr>
              <a:t>Behaviour, Attitudes Values</a:t>
            </a:r>
            <a:endParaRPr lang="en-US" dirty="0">
              <a:solidFill>
                <a:srgbClr val="FFFF00"/>
              </a:solidFill>
            </a:endParaRPr>
          </a:p>
        </p:txBody>
      </p:sp>
      <p:sp>
        <p:nvSpPr>
          <p:cNvPr id="8" name="Text Placeholder 7"/>
          <p:cNvSpPr>
            <a:spLocks noGrp="1"/>
          </p:cNvSpPr>
          <p:nvPr>
            <p:ph type="body" sz="half" idx="17"/>
          </p:nvPr>
        </p:nvSpPr>
        <p:spPr/>
        <p:txBody>
          <a:bodyPr>
            <a:normAutofit fontScale="85000" lnSpcReduction="10000"/>
          </a:bodyPr>
          <a:lstStyle/>
          <a:p>
            <a:pPr marL="285750" indent="-285750">
              <a:buFont typeface="Arial"/>
              <a:buChar char="•"/>
            </a:pPr>
            <a:r>
              <a:rPr lang="en-US" sz="2000" dirty="0" smtClean="0"/>
              <a:t>Openness towards people from other cultures</a:t>
            </a:r>
          </a:p>
          <a:p>
            <a:pPr marL="285750" indent="-285750">
              <a:buFont typeface="Arial"/>
              <a:buChar char="•"/>
            </a:pPr>
            <a:r>
              <a:rPr lang="en-US" sz="2000" dirty="0" smtClean="0"/>
              <a:t>Global mindedness</a:t>
            </a:r>
          </a:p>
          <a:p>
            <a:pPr marL="285750" indent="-285750">
              <a:buFont typeface="Arial"/>
              <a:buChar char="•"/>
            </a:pPr>
            <a:r>
              <a:rPr lang="en-US" sz="2000" dirty="0" smtClean="0"/>
              <a:t>Valuing human dignity</a:t>
            </a:r>
          </a:p>
          <a:p>
            <a:pPr marL="285750" indent="-285750">
              <a:buFont typeface="Arial"/>
              <a:buChar char="•"/>
            </a:pPr>
            <a:r>
              <a:rPr lang="en-US" sz="2000" dirty="0" smtClean="0"/>
              <a:t>Valuing cultural diversity</a:t>
            </a:r>
            <a:endParaRPr lang="en-US" sz="2000" dirty="0"/>
          </a:p>
        </p:txBody>
      </p:sp>
      <p:pic>
        <p:nvPicPr>
          <p:cNvPr id="9" name="Picture 8"/>
          <p:cNvPicPr>
            <a:picLocks noChangeAspect="1"/>
          </p:cNvPicPr>
          <p:nvPr/>
        </p:nvPicPr>
        <p:blipFill>
          <a:blip r:embed="rId2"/>
          <a:stretch>
            <a:fillRect/>
          </a:stretch>
        </p:blipFill>
        <p:spPr>
          <a:xfrm>
            <a:off x="10104050" y="0"/>
            <a:ext cx="1905000" cy="1143000"/>
          </a:xfrm>
          <a:prstGeom prst="rect">
            <a:avLst/>
          </a:prstGeom>
        </p:spPr>
      </p:pic>
    </p:spTree>
    <p:extLst>
      <p:ext uri="{BB962C8B-B14F-4D97-AF65-F5344CB8AC3E}">
        <p14:creationId xmlns:p14="http://schemas.microsoft.com/office/powerpoint/2010/main" val="3191681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K</a:t>
            </a:r>
            <a:r>
              <a:rPr lang="en-US" dirty="0" smtClean="0">
                <a:solidFill>
                  <a:srgbClr val="FFFF00"/>
                </a:solidFill>
              </a:rPr>
              <a:t>nowledge</a:t>
            </a:r>
            <a:endParaRPr lang="en-US" dirty="0">
              <a:solidFill>
                <a:srgbClr val="FFFF00"/>
              </a:solidFill>
            </a:endParaRPr>
          </a:p>
        </p:txBody>
      </p:sp>
      <p:sp>
        <p:nvSpPr>
          <p:cNvPr id="3" name="Content Placeholder 2"/>
          <p:cNvSpPr>
            <a:spLocks noGrp="1"/>
          </p:cNvSpPr>
          <p:nvPr>
            <p:ph idx="1"/>
          </p:nvPr>
        </p:nvSpPr>
        <p:spPr>
          <a:xfrm>
            <a:off x="1020233" y="2203938"/>
            <a:ext cx="10149419" cy="4048943"/>
          </a:xfrm>
        </p:spPr>
        <p:txBody>
          <a:bodyPr/>
          <a:lstStyle/>
          <a:p>
            <a:pPr lvl="0"/>
            <a:r>
              <a:rPr lang="en-GB" dirty="0"/>
              <a:t>Understanding prevailing </a:t>
            </a:r>
            <a:r>
              <a:rPr lang="en-GB" dirty="0" smtClean="0"/>
              <a:t>world </a:t>
            </a:r>
            <a:r>
              <a:rPr lang="en-GB" dirty="0"/>
              <a:t>conditions, process of </a:t>
            </a:r>
          </a:p>
          <a:p>
            <a:pPr marL="0" indent="0">
              <a:buNone/>
            </a:pPr>
            <a:r>
              <a:rPr lang="en-GB" dirty="0" smtClean="0"/>
              <a:t>     change</a:t>
            </a:r>
            <a:r>
              <a:rPr lang="en-GB" dirty="0"/>
              <a:t>, and emerging trends </a:t>
            </a:r>
          </a:p>
          <a:p>
            <a:pPr lvl="0"/>
            <a:r>
              <a:rPr lang="en-GB" dirty="0"/>
              <a:t>Understanding the world as </a:t>
            </a:r>
            <a:r>
              <a:rPr lang="en-GB" dirty="0" smtClean="0"/>
              <a:t>one </a:t>
            </a:r>
            <a:r>
              <a:rPr lang="en-GB" dirty="0"/>
              <a:t>interdependent system </a:t>
            </a:r>
          </a:p>
          <a:p>
            <a:pPr lvl="0"/>
            <a:r>
              <a:rPr lang="en-GB" dirty="0"/>
              <a:t>Understanding of one's own </a:t>
            </a:r>
            <a:r>
              <a:rPr lang="en-GB" dirty="0" smtClean="0"/>
              <a:t>cultural </a:t>
            </a:r>
            <a:r>
              <a:rPr lang="en-GB" dirty="0"/>
              <a:t>identity </a:t>
            </a:r>
          </a:p>
          <a:p>
            <a:endParaRPr lang="en-US" dirty="0"/>
          </a:p>
        </p:txBody>
      </p:sp>
      <p:pic>
        <p:nvPicPr>
          <p:cNvPr id="4" name="Picture 3"/>
          <p:cNvPicPr>
            <a:picLocks noChangeAspect="1"/>
          </p:cNvPicPr>
          <p:nvPr/>
        </p:nvPicPr>
        <p:blipFill>
          <a:blip r:embed="rId2"/>
          <a:stretch>
            <a:fillRect/>
          </a:stretch>
        </p:blipFill>
        <p:spPr>
          <a:xfrm>
            <a:off x="10192488" y="179636"/>
            <a:ext cx="1393212" cy="835927"/>
          </a:xfrm>
          <a:prstGeom prst="rect">
            <a:avLst/>
          </a:prstGeom>
        </p:spPr>
      </p:pic>
    </p:spTree>
    <p:extLst>
      <p:ext uri="{BB962C8B-B14F-4D97-AF65-F5344CB8AC3E}">
        <p14:creationId xmlns:p14="http://schemas.microsoft.com/office/powerpoint/2010/main" val="3870431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37576"/>
            <a:ext cx="9905998" cy="779637"/>
          </a:xfrm>
        </p:spPr>
        <p:txBody>
          <a:bodyPr/>
          <a:lstStyle/>
          <a:p>
            <a:pPr algn="ctr"/>
            <a:r>
              <a:rPr lang="en-US" dirty="0" smtClean="0">
                <a:solidFill>
                  <a:srgbClr val="FFFF00"/>
                </a:solidFill>
              </a:rPr>
              <a:t>Skills</a:t>
            </a:r>
            <a:endParaRPr lang="en-US" dirty="0">
              <a:solidFill>
                <a:srgbClr val="FFFF00"/>
              </a:solidFill>
            </a:endParaRPr>
          </a:p>
        </p:txBody>
      </p:sp>
      <p:sp>
        <p:nvSpPr>
          <p:cNvPr id="3" name="Content Placeholder 2"/>
          <p:cNvSpPr>
            <a:spLocks noGrp="1"/>
          </p:cNvSpPr>
          <p:nvPr>
            <p:ph idx="1"/>
          </p:nvPr>
        </p:nvSpPr>
        <p:spPr>
          <a:xfrm>
            <a:off x="1141412" y="1758462"/>
            <a:ext cx="9905999" cy="4861169"/>
          </a:xfrm>
        </p:spPr>
        <p:txBody>
          <a:bodyPr>
            <a:normAutofit fontScale="92500" lnSpcReduction="20000"/>
          </a:bodyPr>
          <a:lstStyle/>
          <a:p>
            <a:pPr lvl="0"/>
            <a:r>
              <a:rPr lang="en-US" dirty="0" smtClean="0"/>
              <a:t>Investigates </a:t>
            </a:r>
            <a:r>
              <a:rPr lang="en-US" dirty="0"/>
              <a:t>the world by framing questions, analyzing and synthesizing relevant evidence, and drawing reasonable conclusions that lead to further enquiry</a:t>
            </a:r>
            <a:endParaRPr lang="en-GB" dirty="0"/>
          </a:p>
          <a:p>
            <a:pPr lvl="0"/>
            <a:r>
              <a:rPr lang="en-US" dirty="0"/>
              <a:t>Recognizes, articulates, and applies an understanding of different perspectives (including his/her own)</a:t>
            </a:r>
            <a:endParaRPr lang="en-GB" dirty="0"/>
          </a:p>
          <a:p>
            <a:pPr lvl="0"/>
            <a:r>
              <a:rPr lang="en-US" dirty="0"/>
              <a:t>Selects and applies appropriate tools and strategies to communicate and collaborate effectively</a:t>
            </a:r>
            <a:endParaRPr lang="en-GB" dirty="0"/>
          </a:p>
          <a:p>
            <a:pPr lvl="0"/>
            <a:r>
              <a:rPr lang="en-US" dirty="0"/>
              <a:t>Listens actively and engages in inclusive dialogue</a:t>
            </a:r>
            <a:endParaRPr lang="en-GB" dirty="0"/>
          </a:p>
          <a:p>
            <a:pPr lvl="0"/>
            <a:r>
              <a:rPr lang="en-US" dirty="0"/>
              <a:t>Is fluent in 21st century digital technology</a:t>
            </a:r>
            <a:endParaRPr lang="en-GB" dirty="0"/>
          </a:p>
          <a:p>
            <a:pPr lvl="0"/>
            <a:r>
              <a:rPr lang="en-US" dirty="0"/>
              <a:t>Demonstrates resiliency in new situations</a:t>
            </a:r>
            <a:endParaRPr lang="en-GB" dirty="0"/>
          </a:p>
          <a:p>
            <a:pPr lvl="0"/>
            <a:r>
              <a:rPr lang="en-US" dirty="0"/>
              <a:t>Applies critical, comparative, and creative thinking and problem solving</a:t>
            </a:r>
            <a:endParaRPr lang="en-GB" dirty="0"/>
          </a:p>
          <a:p>
            <a:endParaRPr lang="en-US" dirty="0"/>
          </a:p>
        </p:txBody>
      </p:sp>
      <p:pic>
        <p:nvPicPr>
          <p:cNvPr id="4" name="Picture 3"/>
          <p:cNvPicPr>
            <a:picLocks noChangeAspect="1"/>
          </p:cNvPicPr>
          <p:nvPr/>
        </p:nvPicPr>
        <p:blipFill>
          <a:blip r:embed="rId2"/>
          <a:stretch>
            <a:fillRect/>
          </a:stretch>
        </p:blipFill>
        <p:spPr>
          <a:xfrm>
            <a:off x="10192488" y="179636"/>
            <a:ext cx="1393212" cy="835927"/>
          </a:xfrm>
          <a:prstGeom prst="rect">
            <a:avLst/>
          </a:prstGeom>
        </p:spPr>
      </p:pic>
    </p:spTree>
    <p:extLst>
      <p:ext uri="{BB962C8B-B14F-4D97-AF65-F5344CB8AC3E}">
        <p14:creationId xmlns:p14="http://schemas.microsoft.com/office/powerpoint/2010/main" val="2574424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233" y="312614"/>
            <a:ext cx="10149417" cy="976923"/>
          </a:xfrm>
        </p:spPr>
        <p:txBody>
          <a:bodyPr/>
          <a:lstStyle/>
          <a:p>
            <a:pPr algn="ctr"/>
            <a:r>
              <a:rPr lang="en-US" b="1" dirty="0" smtClean="0">
                <a:solidFill>
                  <a:srgbClr val="FFFF00"/>
                </a:solidFill>
              </a:rPr>
              <a:t>Attitudes &amp; Values</a:t>
            </a:r>
            <a:r>
              <a:rPr lang="en-GB" sz="3200" dirty="0">
                <a:solidFill>
                  <a:srgbClr val="FFFF00"/>
                </a:solidFill>
              </a:rPr>
              <a:t/>
            </a:r>
            <a:br>
              <a:rPr lang="en-GB" sz="3200" dirty="0">
                <a:solidFill>
                  <a:srgbClr val="FFFF00"/>
                </a:solidFill>
              </a:rPr>
            </a:br>
            <a:endParaRPr lang="en-US" sz="3200" dirty="0">
              <a:solidFill>
                <a:srgbClr val="FFFF00"/>
              </a:solidFill>
            </a:endParaRPr>
          </a:p>
        </p:txBody>
      </p:sp>
      <p:sp>
        <p:nvSpPr>
          <p:cNvPr id="3" name="Content Placeholder 2"/>
          <p:cNvSpPr>
            <a:spLocks noGrp="1"/>
          </p:cNvSpPr>
          <p:nvPr>
            <p:ph idx="1"/>
          </p:nvPr>
        </p:nvSpPr>
        <p:spPr>
          <a:xfrm>
            <a:off x="1117966" y="1668585"/>
            <a:ext cx="9905999" cy="5154246"/>
          </a:xfrm>
        </p:spPr>
        <p:txBody>
          <a:bodyPr>
            <a:normAutofit fontScale="70000" lnSpcReduction="20000"/>
          </a:bodyPr>
          <a:lstStyle/>
          <a:p>
            <a:pPr lvl="0"/>
            <a:r>
              <a:rPr lang="en-US" sz="2800" dirty="0" smtClean="0"/>
              <a:t>Openness </a:t>
            </a:r>
            <a:r>
              <a:rPr lang="en-US" sz="2800" dirty="0"/>
              <a:t>to new opportunities, ideas and ways of thinking</a:t>
            </a:r>
            <a:endParaRPr lang="en-GB" sz="2800" dirty="0"/>
          </a:p>
          <a:p>
            <a:pPr lvl="0"/>
            <a:r>
              <a:rPr lang="en-US" sz="2800" dirty="0"/>
              <a:t>Desire to engage with others</a:t>
            </a:r>
            <a:endParaRPr lang="en-GB" sz="2800" dirty="0"/>
          </a:p>
          <a:p>
            <a:pPr lvl="0"/>
            <a:r>
              <a:rPr lang="en-US" sz="2800" dirty="0"/>
              <a:t>Self-awareness about identity and culture, and sensitivity and respect for differences</a:t>
            </a:r>
            <a:endParaRPr lang="en-GB" sz="2800" dirty="0"/>
          </a:p>
          <a:p>
            <a:pPr lvl="0"/>
            <a:r>
              <a:rPr lang="en-US" sz="2800" dirty="0"/>
              <a:t>Valuing multiple perspectives</a:t>
            </a:r>
            <a:endParaRPr lang="en-GB" sz="2800" dirty="0"/>
          </a:p>
          <a:p>
            <a:pPr lvl="0"/>
            <a:r>
              <a:rPr lang="en-US" sz="2800" dirty="0"/>
              <a:t>Comfort with ambiguity and unfamiliar situations</a:t>
            </a:r>
            <a:endParaRPr lang="en-GB" sz="2800" dirty="0"/>
          </a:p>
          <a:p>
            <a:pPr lvl="0"/>
            <a:r>
              <a:rPr lang="en-US" sz="2800" dirty="0"/>
              <a:t>Reflection on context and meaning of our lives in relationship to something bigger</a:t>
            </a:r>
            <a:endParaRPr lang="en-GB" sz="2800" dirty="0"/>
          </a:p>
          <a:p>
            <a:pPr lvl="0"/>
            <a:r>
              <a:rPr lang="en-US" sz="2800" dirty="0"/>
              <a:t>Questions prevailing assumptions</a:t>
            </a:r>
            <a:endParaRPr lang="en-GB" sz="2800" dirty="0"/>
          </a:p>
          <a:p>
            <a:pPr lvl="0"/>
            <a:r>
              <a:rPr lang="en-US" sz="2800" dirty="0"/>
              <a:t>Adaptability and the ability to be cognitively nimble</a:t>
            </a:r>
            <a:endParaRPr lang="en-GB" sz="2800" dirty="0"/>
          </a:p>
          <a:p>
            <a:pPr lvl="0"/>
            <a:r>
              <a:rPr lang="en-US" sz="2800" dirty="0"/>
              <a:t>Empathy</a:t>
            </a:r>
            <a:endParaRPr lang="en-GB" sz="2800" dirty="0"/>
          </a:p>
          <a:p>
            <a:pPr lvl="0"/>
            <a:r>
              <a:rPr lang="en-US" sz="2800" dirty="0"/>
              <a:t>Humility</a:t>
            </a:r>
            <a:endParaRPr lang="en-GB" sz="2800" dirty="0"/>
          </a:p>
          <a:p>
            <a:endParaRPr lang="en-US" dirty="0"/>
          </a:p>
        </p:txBody>
      </p:sp>
      <p:pic>
        <p:nvPicPr>
          <p:cNvPr id="4" name="Picture 3"/>
          <p:cNvPicPr>
            <a:picLocks noChangeAspect="1"/>
          </p:cNvPicPr>
          <p:nvPr/>
        </p:nvPicPr>
        <p:blipFill>
          <a:blip r:embed="rId2"/>
          <a:stretch>
            <a:fillRect/>
          </a:stretch>
        </p:blipFill>
        <p:spPr>
          <a:xfrm>
            <a:off x="10192488" y="179636"/>
            <a:ext cx="1393212" cy="835927"/>
          </a:xfrm>
          <a:prstGeom prst="rect">
            <a:avLst/>
          </a:prstGeom>
        </p:spPr>
      </p:pic>
    </p:spTree>
    <p:extLst>
      <p:ext uri="{BB962C8B-B14F-4D97-AF65-F5344CB8AC3E}">
        <p14:creationId xmlns:p14="http://schemas.microsoft.com/office/powerpoint/2010/main" val="662142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2526"/>
            <a:ext cx="9905998" cy="1309874"/>
          </a:xfrm>
        </p:spPr>
        <p:txBody>
          <a:bodyPr>
            <a:normAutofit fontScale="90000"/>
          </a:bodyPr>
          <a:lstStyle/>
          <a:p>
            <a:pPr algn="ctr"/>
            <a:r>
              <a:rPr lang="en-US" dirty="0" smtClean="0">
                <a:solidFill>
                  <a:srgbClr val="FFFF00"/>
                </a:solidFill>
              </a:rPr>
              <a:t/>
            </a:r>
            <a:br>
              <a:rPr lang="en-US" dirty="0" smtClean="0">
                <a:solidFill>
                  <a:srgbClr val="FFFF00"/>
                </a:solidFill>
              </a:rPr>
            </a:br>
            <a:r>
              <a:rPr lang="en-US" sz="4400" b="1" dirty="0" err="1" smtClean="0">
                <a:solidFill>
                  <a:srgbClr val="FFFF00"/>
                </a:solidFill>
              </a:rPr>
              <a:t>Behaviours</a:t>
            </a:r>
            <a:r>
              <a:rPr lang="en-GB" sz="4000" dirty="0">
                <a:solidFill>
                  <a:srgbClr val="FFFF00"/>
                </a:solidFill>
              </a:rPr>
              <a:t/>
            </a:r>
            <a:br>
              <a:rPr lang="en-GB" sz="4000" dirty="0">
                <a:solidFill>
                  <a:srgbClr val="FFFF00"/>
                </a:solidFill>
              </a:rPr>
            </a:br>
            <a:endParaRPr lang="en-US" sz="4000" dirty="0">
              <a:solidFill>
                <a:srgbClr val="FFFF00"/>
              </a:solidFill>
            </a:endParaRPr>
          </a:p>
        </p:txBody>
      </p:sp>
      <p:sp>
        <p:nvSpPr>
          <p:cNvPr id="3" name="Content Placeholder 2"/>
          <p:cNvSpPr>
            <a:spLocks noGrp="1"/>
          </p:cNvSpPr>
          <p:nvPr>
            <p:ph idx="1"/>
          </p:nvPr>
        </p:nvSpPr>
        <p:spPr>
          <a:xfrm>
            <a:off x="1141412" y="1797538"/>
            <a:ext cx="9905999" cy="4908062"/>
          </a:xfrm>
        </p:spPr>
        <p:txBody>
          <a:bodyPr>
            <a:normAutofit/>
          </a:bodyPr>
          <a:lstStyle/>
          <a:p>
            <a:pPr lvl="0"/>
            <a:r>
              <a:rPr lang="en-US" dirty="0" smtClean="0"/>
              <a:t>Seeks </a:t>
            </a:r>
            <a:r>
              <a:rPr lang="en-US" dirty="0"/>
              <a:t>out and applies an understanding of different perspectives to problem solving and decision making</a:t>
            </a:r>
            <a:endParaRPr lang="en-GB" dirty="0"/>
          </a:p>
          <a:p>
            <a:pPr lvl="0"/>
            <a:r>
              <a:rPr lang="en-US" dirty="0"/>
              <a:t>Forms opinions based on exploration and evidence</a:t>
            </a:r>
            <a:endParaRPr lang="en-GB" dirty="0"/>
          </a:p>
          <a:p>
            <a:pPr lvl="0"/>
            <a:r>
              <a:rPr lang="en-US" dirty="0"/>
              <a:t>Commits to the process of continuous learning and reflection</a:t>
            </a:r>
            <a:endParaRPr lang="en-GB" dirty="0"/>
          </a:p>
          <a:p>
            <a:pPr lvl="0"/>
            <a:r>
              <a:rPr lang="en-US" dirty="0"/>
              <a:t>Adopts shared responsibility and takes cooperative action</a:t>
            </a:r>
            <a:endParaRPr lang="en-GB" dirty="0"/>
          </a:p>
          <a:p>
            <a:pPr lvl="0"/>
            <a:r>
              <a:rPr lang="en-US" dirty="0"/>
              <a:t>Shares knowledge and encourages discourse</a:t>
            </a:r>
            <a:endParaRPr lang="en-GB" dirty="0"/>
          </a:p>
          <a:p>
            <a:pPr lvl="0"/>
            <a:r>
              <a:rPr lang="en-US" dirty="0"/>
              <a:t>Translates ideas, concerns, and findings into appropriate and responsible individual or collaborative actions to improve conditions</a:t>
            </a:r>
            <a:endParaRPr lang="en-GB" dirty="0"/>
          </a:p>
          <a:p>
            <a:r>
              <a:rPr lang="en-US" dirty="0"/>
              <a:t>Approaches thinking and problem solving collaboratively</a:t>
            </a:r>
            <a:r>
              <a:rPr lang="en-GB" dirty="0"/>
              <a:t> </a:t>
            </a:r>
            <a:endParaRPr lang="en-US" dirty="0"/>
          </a:p>
        </p:txBody>
      </p:sp>
      <p:pic>
        <p:nvPicPr>
          <p:cNvPr id="4" name="Picture 3"/>
          <p:cNvPicPr>
            <a:picLocks noChangeAspect="1"/>
          </p:cNvPicPr>
          <p:nvPr/>
        </p:nvPicPr>
        <p:blipFill>
          <a:blip r:embed="rId2"/>
          <a:stretch>
            <a:fillRect/>
          </a:stretch>
        </p:blipFill>
        <p:spPr>
          <a:xfrm>
            <a:off x="10192488" y="179636"/>
            <a:ext cx="1393212" cy="835927"/>
          </a:xfrm>
          <a:prstGeom prst="rect">
            <a:avLst/>
          </a:prstGeom>
        </p:spPr>
      </p:pic>
    </p:spTree>
    <p:extLst>
      <p:ext uri="{BB962C8B-B14F-4D97-AF65-F5344CB8AC3E}">
        <p14:creationId xmlns:p14="http://schemas.microsoft.com/office/powerpoint/2010/main" val="381544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FFFF00"/>
                </a:solidFill>
              </a:rPr>
              <a:t>Competences for </a:t>
            </a:r>
            <a:r>
              <a:rPr lang="en-US" b="1" dirty="0" smtClean="0">
                <a:solidFill>
                  <a:srgbClr val="FFFF00"/>
                </a:solidFill>
              </a:rPr>
              <a:t>adult </a:t>
            </a:r>
            <a:r>
              <a:rPr lang="en-US" b="1" dirty="0">
                <a:solidFill>
                  <a:srgbClr val="FFFF00"/>
                </a:solidFill>
              </a:rPr>
              <a:t>e</a:t>
            </a:r>
            <a:r>
              <a:rPr lang="en-US" b="1" dirty="0" smtClean="0">
                <a:solidFill>
                  <a:srgbClr val="FFFF00"/>
                </a:solidFill>
              </a:rPr>
              <a:t>ducators </a:t>
            </a:r>
            <a:r>
              <a:rPr lang="en-US" b="1" dirty="0">
                <a:solidFill>
                  <a:srgbClr val="FFFF00"/>
                </a:solidFill>
              </a:rPr>
              <a:t>in the Age of </a:t>
            </a:r>
            <a:r>
              <a:rPr lang="en-US" b="1" dirty="0" smtClean="0">
                <a:solidFill>
                  <a:srgbClr val="FFFF00"/>
                </a:solidFill>
              </a:rPr>
              <a:t>Globalisation</a:t>
            </a:r>
            <a:endParaRPr lang="en-US" b="1" dirty="0">
              <a:solidFill>
                <a:srgbClr val="FFFF00"/>
              </a:solidFill>
            </a:endParaRPr>
          </a:p>
        </p:txBody>
      </p:sp>
      <p:sp>
        <p:nvSpPr>
          <p:cNvPr id="3" name="Content Placeholder 2"/>
          <p:cNvSpPr>
            <a:spLocks noGrp="1"/>
          </p:cNvSpPr>
          <p:nvPr>
            <p:ph idx="1"/>
          </p:nvPr>
        </p:nvSpPr>
        <p:spPr>
          <a:xfrm>
            <a:off x="1141412" y="2430585"/>
            <a:ext cx="9905999" cy="3107255"/>
          </a:xfrm>
        </p:spPr>
        <p:txBody>
          <a:bodyPr>
            <a:normAutofit/>
          </a:bodyPr>
          <a:lstStyle/>
          <a:p>
            <a:pPr marL="0" indent="0" algn="ctr">
              <a:buNone/>
            </a:pPr>
            <a:r>
              <a:rPr lang="en-US" sz="2800" b="1" dirty="0" smtClean="0"/>
              <a:t>Dr. </a:t>
            </a:r>
            <a:r>
              <a:rPr lang="en-US" sz="2800" b="1" dirty="0"/>
              <a:t>B</a:t>
            </a:r>
            <a:r>
              <a:rPr lang="en-US" sz="2800" b="1" dirty="0" smtClean="0"/>
              <a:t>en Charles</a:t>
            </a:r>
          </a:p>
          <a:p>
            <a:pPr marL="0" indent="0" algn="ctr">
              <a:buNone/>
            </a:pPr>
            <a:r>
              <a:rPr lang="en-US" sz="2800" b="1" dirty="0" smtClean="0"/>
              <a:t>Executive </a:t>
            </a:r>
            <a:r>
              <a:rPr lang="en-US" sz="2800" b="1" dirty="0" smtClean="0"/>
              <a:t>Director </a:t>
            </a:r>
          </a:p>
          <a:p>
            <a:pPr marL="0" indent="0" algn="ctr">
              <a:buNone/>
            </a:pPr>
            <a:endParaRPr lang="en-US" sz="2800" b="1" dirty="0" smtClean="0"/>
          </a:p>
          <a:p>
            <a:pPr marL="0" indent="0" algn="ctr">
              <a:buNone/>
            </a:pPr>
            <a:r>
              <a:rPr lang="en-US" sz="2800" b="1" dirty="0" smtClean="0"/>
              <a:t>Global </a:t>
            </a:r>
            <a:r>
              <a:rPr lang="en-US" sz="2800" b="1" dirty="0" smtClean="0"/>
              <a:t>Learning and Skills Partnership, UK</a:t>
            </a:r>
          </a:p>
        </p:txBody>
      </p:sp>
      <p:pic>
        <p:nvPicPr>
          <p:cNvPr id="4" name="Picture 3"/>
          <p:cNvPicPr>
            <a:picLocks noChangeAspect="1"/>
          </p:cNvPicPr>
          <p:nvPr/>
        </p:nvPicPr>
        <p:blipFill>
          <a:blip r:embed="rId2"/>
          <a:stretch>
            <a:fillRect/>
          </a:stretch>
        </p:blipFill>
        <p:spPr>
          <a:xfrm>
            <a:off x="11080144" y="0"/>
            <a:ext cx="1111855" cy="667113"/>
          </a:xfrm>
          <a:prstGeom prst="rect">
            <a:avLst/>
          </a:prstGeom>
        </p:spPr>
      </p:pic>
    </p:spTree>
    <p:extLst>
      <p:ext uri="{BB962C8B-B14F-4D97-AF65-F5344CB8AC3E}">
        <p14:creationId xmlns:p14="http://schemas.microsoft.com/office/powerpoint/2010/main" val="1699281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2713"/>
            <a:ext cx="9905998" cy="1222795"/>
          </a:xfrm>
        </p:spPr>
        <p:txBody>
          <a:bodyPr/>
          <a:lstStyle/>
          <a:p>
            <a:pPr algn="ctr"/>
            <a:r>
              <a:rPr lang="en-US" sz="3600" b="1" dirty="0" smtClean="0">
                <a:solidFill>
                  <a:srgbClr val="FFFF00"/>
                </a:solidFill>
              </a:rPr>
              <a:t>Who </a:t>
            </a:r>
            <a:r>
              <a:rPr lang="en-US" sz="3600" b="1" dirty="0" smtClean="0">
                <a:solidFill>
                  <a:srgbClr val="FFFF00"/>
                </a:solidFill>
              </a:rPr>
              <a:t>should </a:t>
            </a:r>
            <a:r>
              <a:rPr lang="en-US" sz="3600" b="1" dirty="0" smtClean="0">
                <a:solidFill>
                  <a:srgbClr val="FFFF00"/>
                </a:solidFill>
              </a:rPr>
              <a:t>be </a:t>
            </a:r>
            <a:r>
              <a:rPr lang="en-US" sz="3600" b="1" dirty="0">
                <a:solidFill>
                  <a:srgbClr val="FFFF00"/>
                </a:solidFill>
              </a:rPr>
              <a:t>g</a:t>
            </a:r>
            <a:r>
              <a:rPr lang="en-US" sz="3600" b="1" dirty="0" smtClean="0">
                <a:solidFill>
                  <a:srgbClr val="FFFF00"/>
                </a:solidFill>
              </a:rPr>
              <a:t>lobally </a:t>
            </a:r>
            <a:r>
              <a:rPr lang="en-US" sz="3600" b="1" dirty="0">
                <a:solidFill>
                  <a:srgbClr val="FFFF00"/>
                </a:solidFill>
              </a:rPr>
              <a:t>c</a:t>
            </a:r>
            <a:r>
              <a:rPr lang="en-US" sz="3600" b="1" dirty="0" smtClean="0">
                <a:solidFill>
                  <a:srgbClr val="FFFF00"/>
                </a:solidFill>
              </a:rPr>
              <a:t>ompetent</a:t>
            </a:r>
            <a:r>
              <a:rPr lang="en-US" sz="3600" dirty="0" smtClean="0">
                <a:solidFill>
                  <a:srgbClr val="FFFF00"/>
                </a:solidFill>
              </a:rPr>
              <a:t>?</a:t>
            </a:r>
            <a:endParaRPr lang="en-US" sz="3600" dirty="0">
              <a:solidFill>
                <a:srgbClr val="FFFF00"/>
              </a:solidFill>
            </a:endParaRPr>
          </a:p>
        </p:txBody>
      </p:sp>
      <p:sp>
        <p:nvSpPr>
          <p:cNvPr id="3" name="Content Placeholder 2"/>
          <p:cNvSpPr>
            <a:spLocks noGrp="1"/>
          </p:cNvSpPr>
          <p:nvPr>
            <p:ph idx="1"/>
          </p:nvPr>
        </p:nvSpPr>
        <p:spPr>
          <a:xfrm>
            <a:off x="1141412" y="1875692"/>
            <a:ext cx="9905999" cy="4572000"/>
          </a:xfrm>
        </p:spPr>
        <p:txBody>
          <a:bodyPr>
            <a:noAutofit/>
          </a:bodyPr>
          <a:lstStyle/>
          <a:p>
            <a:pPr marL="0" indent="0">
              <a:buNone/>
            </a:pPr>
            <a:r>
              <a:rPr lang="en-US" sz="2800" dirty="0" smtClean="0"/>
              <a:t>All those involved in adult education need to be globally </a:t>
            </a:r>
            <a:r>
              <a:rPr lang="en-US" sz="2800" dirty="0" smtClean="0"/>
              <a:t>competent - </a:t>
            </a:r>
            <a:r>
              <a:rPr lang="en-US" sz="2800" dirty="0" smtClean="0"/>
              <a:t>i.e. the whole organisation:</a:t>
            </a:r>
          </a:p>
          <a:p>
            <a:r>
              <a:rPr lang="en-US" sz="2800" dirty="0" smtClean="0"/>
              <a:t>Policymakers</a:t>
            </a:r>
          </a:p>
          <a:p>
            <a:r>
              <a:rPr lang="en-US" sz="2800" dirty="0" smtClean="0"/>
              <a:t>Elected officials</a:t>
            </a:r>
          </a:p>
          <a:p>
            <a:r>
              <a:rPr lang="en-US" sz="2800" dirty="0" smtClean="0"/>
              <a:t>Institutional </a:t>
            </a:r>
            <a:r>
              <a:rPr lang="en-US" sz="2800" dirty="0" smtClean="0"/>
              <a:t>managers</a:t>
            </a:r>
            <a:endParaRPr lang="en-US" sz="2800" dirty="0" smtClean="0"/>
          </a:p>
          <a:p>
            <a:r>
              <a:rPr lang="en-US" sz="2800" dirty="0" smtClean="0"/>
              <a:t>Practitioners – teaching and non teaching staff</a:t>
            </a:r>
          </a:p>
          <a:p>
            <a:r>
              <a:rPr lang="en-US" sz="2800" dirty="0" smtClean="0"/>
              <a:t>Adult learners</a:t>
            </a:r>
          </a:p>
        </p:txBody>
      </p:sp>
      <p:pic>
        <p:nvPicPr>
          <p:cNvPr id="4" name="Picture 3"/>
          <p:cNvPicPr>
            <a:picLocks noChangeAspect="1"/>
          </p:cNvPicPr>
          <p:nvPr/>
        </p:nvPicPr>
        <p:blipFill>
          <a:blip r:embed="rId2"/>
          <a:stretch>
            <a:fillRect/>
          </a:stretch>
        </p:blipFill>
        <p:spPr>
          <a:xfrm>
            <a:off x="10192488" y="179636"/>
            <a:ext cx="1393212" cy="835927"/>
          </a:xfrm>
          <a:prstGeom prst="rect">
            <a:avLst/>
          </a:prstGeom>
        </p:spPr>
      </p:pic>
    </p:spTree>
    <p:extLst>
      <p:ext uri="{BB962C8B-B14F-4D97-AF65-F5344CB8AC3E}">
        <p14:creationId xmlns:p14="http://schemas.microsoft.com/office/powerpoint/2010/main" val="4023520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233" y="79468"/>
            <a:ext cx="10149417" cy="1358563"/>
          </a:xfrm>
        </p:spPr>
        <p:txBody>
          <a:bodyPr/>
          <a:lstStyle/>
          <a:p>
            <a:pPr algn="ctr"/>
            <a:r>
              <a:rPr lang="en-US" sz="4400" b="1" dirty="0" smtClean="0">
                <a:solidFill>
                  <a:srgbClr val="FFFF00"/>
                </a:solidFill>
              </a:rPr>
              <a:t>The </a:t>
            </a:r>
            <a:r>
              <a:rPr lang="en-US" sz="4400" b="1" dirty="0" smtClean="0">
                <a:solidFill>
                  <a:srgbClr val="FFFF00"/>
                </a:solidFill>
              </a:rPr>
              <a:t>globally </a:t>
            </a:r>
            <a:r>
              <a:rPr lang="en-US" sz="4400" b="1" dirty="0">
                <a:solidFill>
                  <a:srgbClr val="FFFF00"/>
                </a:solidFill>
              </a:rPr>
              <a:t>c</a:t>
            </a:r>
            <a:r>
              <a:rPr lang="en-US" sz="4400" b="1" dirty="0" smtClean="0">
                <a:solidFill>
                  <a:srgbClr val="FFFF00"/>
                </a:solidFill>
              </a:rPr>
              <a:t>ompetent </a:t>
            </a:r>
            <a:r>
              <a:rPr lang="en-US" sz="4400" b="1" dirty="0">
                <a:solidFill>
                  <a:srgbClr val="FFFF00"/>
                </a:solidFill>
              </a:rPr>
              <a:t>i</a:t>
            </a:r>
            <a:r>
              <a:rPr lang="en-US" sz="4400" b="1" dirty="0" smtClean="0">
                <a:solidFill>
                  <a:srgbClr val="FFFF00"/>
                </a:solidFill>
              </a:rPr>
              <a:t>ndividual</a:t>
            </a:r>
            <a:endParaRPr lang="en-US" sz="4400" b="1" dirty="0">
              <a:solidFill>
                <a:srgbClr val="FFFF00"/>
              </a:solidFill>
            </a:endParaRPr>
          </a:p>
        </p:txBody>
      </p:sp>
      <p:sp>
        <p:nvSpPr>
          <p:cNvPr id="3" name="Content Placeholder 2"/>
          <p:cNvSpPr>
            <a:spLocks noGrp="1"/>
          </p:cNvSpPr>
          <p:nvPr>
            <p:ph idx="1"/>
          </p:nvPr>
        </p:nvSpPr>
        <p:spPr>
          <a:xfrm>
            <a:off x="1020233" y="2289908"/>
            <a:ext cx="10149419" cy="4134338"/>
          </a:xfrm>
        </p:spPr>
        <p:txBody>
          <a:bodyPr/>
          <a:lstStyle/>
          <a:p>
            <a:pPr marL="0" indent="0">
              <a:buNone/>
            </a:pPr>
            <a:r>
              <a:rPr lang="en-US" sz="2800" dirty="0"/>
              <a:t>Globally competent individuals possess and apply the following qualities, characteristics, and abilities to learning about and engaging with globally significant issues. Educators that aspire to help students become globally competent must both develop these attributes in themselves and find ways to foster them in students.</a:t>
            </a:r>
            <a:endParaRPr lang="en-GB" sz="2800" dirty="0"/>
          </a:p>
          <a:p>
            <a:endParaRPr lang="en-US" dirty="0"/>
          </a:p>
        </p:txBody>
      </p:sp>
      <p:pic>
        <p:nvPicPr>
          <p:cNvPr id="4" name="Picture 3"/>
          <p:cNvPicPr>
            <a:picLocks noChangeAspect="1"/>
          </p:cNvPicPr>
          <p:nvPr/>
        </p:nvPicPr>
        <p:blipFill>
          <a:blip r:embed="rId2"/>
          <a:stretch>
            <a:fillRect/>
          </a:stretch>
        </p:blipFill>
        <p:spPr>
          <a:xfrm>
            <a:off x="11092092" y="115337"/>
            <a:ext cx="839252" cy="503551"/>
          </a:xfrm>
          <a:prstGeom prst="rect">
            <a:avLst/>
          </a:prstGeom>
        </p:spPr>
      </p:pic>
    </p:spTree>
    <p:extLst>
      <p:ext uri="{BB962C8B-B14F-4D97-AF65-F5344CB8AC3E}">
        <p14:creationId xmlns:p14="http://schemas.microsoft.com/office/powerpoint/2010/main" val="2248224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1354"/>
            <a:ext cx="9905998" cy="1148861"/>
          </a:xfrm>
        </p:spPr>
        <p:txBody>
          <a:bodyPr/>
          <a:lstStyle/>
          <a:p>
            <a:pPr algn="ctr"/>
            <a:r>
              <a:rPr lang="en-US" sz="3600" b="1" dirty="0" smtClean="0">
                <a:solidFill>
                  <a:srgbClr val="FFFF00"/>
                </a:solidFill>
              </a:rPr>
              <a:t>The globally competent educator</a:t>
            </a:r>
            <a:endParaRPr lang="en-US" sz="3600" b="1" dirty="0">
              <a:solidFill>
                <a:srgbClr val="FFFF00"/>
              </a:solidFill>
            </a:endParaRPr>
          </a:p>
        </p:txBody>
      </p:sp>
      <p:sp>
        <p:nvSpPr>
          <p:cNvPr id="3" name="Content Placeholder 2"/>
          <p:cNvSpPr>
            <a:spLocks noGrp="1"/>
          </p:cNvSpPr>
          <p:nvPr>
            <p:ph idx="1"/>
          </p:nvPr>
        </p:nvSpPr>
        <p:spPr>
          <a:xfrm>
            <a:off x="1141412" y="2016368"/>
            <a:ext cx="9905999" cy="4564185"/>
          </a:xfrm>
        </p:spPr>
        <p:txBody>
          <a:bodyPr>
            <a:normAutofit fontScale="92500"/>
          </a:bodyPr>
          <a:lstStyle/>
          <a:p>
            <a:pPr marL="0" indent="0">
              <a:buNone/>
            </a:pPr>
            <a:r>
              <a:rPr lang="en-US" sz="2800" dirty="0" smtClean="0"/>
              <a:t>The globally competent educator possesses a </a:t>
            </a:r>
            <a:r>
              <a:rPr lang="en-US" sz="2800" dirty="0"/>
              <a:t>set of essential knowledge, critical dispositions, and performances that help foster development of learners' global competence.  A </a:t>
            </a:r>
            <a:r>
              <a:rPr lang="en-US" sz="2800" dirty="0" smtClean="0"/>
              <a:t>global </a:t>
            </a:r>
            <a:r>
              <a:rPr lang="en-US" sz="2800" dirty="0" smtClean="0"/>
              <a:t>educator  </a:t>
            </a:r>
            <a:r>
              <a:rPr lang="en-US" sz="2800" dirty="0"/>
              <a:t>has knowledge of the world, critical global issues, their local impact, and the cultural backgrounds of learners; manifests intercultural sensitivity and acceptance of difference; incorporates this knowledge and sensitivity into </a:t>
            </a:r>
            <a:r>
              <a:rPr lang="en-US" sz="2800" dirty="0" smtClean="0"/>
              <a:t>their </a:t>
            </a:r>
            <a:r>
              <a:rPr lang="en-US" sz="2800" dirty="0" smtClean="0"/>
              <a:t>teaching, and develops </a:t>
            </a:r>
            <a:r>
              <a:rPr lang="en-US" sz="2800" dirty="0"/>
              <a:t>the skills to foster these dispositions, knowledge, and performances in learners. </a:t>
            </a:r>
            <a:endParaRPr lang="en-US" sz="2800" dirty="0" smtClean="0"/>
          </a:p>
          <a:p>
            <a:pPr marL="0" indent="0">
              <a:buNone/>
            </a:pPr>
            <a:r>
              <a:rPr lang="en-US" sz="2800" i="1" dirty="0" smtClean="0"/>
              <a:t>Adapted </a:t>
            </a:r>
            <a:r>
              <a:rPr lang="en-US" sz="2800" i="1" dirty="0" smtClean="0"/>
              <a:t>from </a:t>
            </a:r>
            <a:r>
              <a:rPr lang="en-US" sz="2800" i="1" dirty="0"/>
              <a:t>© NAFSA: Association of International Educators, 2015.</a:t>
            </a:r>
            <a:endParaRPr lang="en-US" sz="2800" dirty="0" smtClean="0"/>
          </a:p>
        </p:txBody>
      </p:sp>
      <p:pic>
        <p:nvPicPr>
          <p:cNvPr id="4" name="Picture 3"/>
          <p:cNvPicPr>
            <a:picLocks noChangeAspect="1"/>
          </p:cNvPicPr>
          <p:nvPr/>
        </p:nvPicPr>
        <p:blipFill>
          <a:blip r:embed="rId2"/>
          <a:stretch>
            <a:fillRect/>
          </a:stretch>
        </p:blipFill>
        <p:spPr>
          <a:xfrm>
            <a:off x="10843585" y="0"/>
            <a:ext cx="1133312" cy="679987"/>
          </a:xfrm>
          <a:prstGeom prst="rect">
            <a:avLst/>
          </a:prstGeom>
        </p:spPr>
      </p:pic>
    </p:spTree>
    <p:extLst>
      <p:ext uri="{BB962C8B-B14F-4D97-AF65-F5344CB8AC3E}">
        <p14:creationId xmlns:p14="http://schemas.microsoft.com/office/powerpoint/2010/main" val="3195821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233" y="79468"/>
            <a:ext cx="10149417" cy="850563"/>
          </a:xfrm>
        </p:spPr>
        <p:txBody>
          <a:bodyPr/>
          <a:lstStyle/>
          <a:p>
            <a:pPr algn="ctr"/>
            <a:r>
              <a:rPr lang="en-GB" sz="3200" b="1" dirty="0">
                <a:solidFill>
                  <a:srgbClr val="FFFF00"/>
                </a:solidFill>
              </a:rPr>
              <a:t>I</a:t>
            </a:r>
            <a:r>
              <a:rPr lang="en-GB" sz="3200" b="1" dirty="0" smtClean="0">
                <a:solidFill>
                  <a:srgbClr val="FFFF00"/>
                </a:solidFill>
              </a:rPr>
              <a:t>mplications and challenges for adult education</a:t>
            </a:r>
            <a:endParaRPr lang="en-US" sz="3200" dirty="0"/>
          </a:p>
        </p:txBody>
      </p:sp>
      <p:sp>
        <p:nvSpPr>
          <p:cNvPr id="3" name="Content Placeholder 2"/>
          <p:cNvSpPr>
            <a:spLocks noGrp="1"/>
          </p:cNvSpPr>
          <p:nvPr>
            <p:ph idx="1"/>
          </p:nvPr>
        </p:nvSpPr>
        <p:spPr>
          <a:xfrm>
            <a:off x="1020233" y="1258276"/>
            <a:ext cx="10149419" cy="5165969"/>
          </a:xfrm>
        </p:spPr>
        <p:txBody>
          <a:bodyPr>
            <a:normAutofit fontScale="77500" lnSpcReduction="20000"/>
          </a:bodyPr>
          <a:lstStyle/>
          <a:p>
            <a:r>
              <a:rPr lang="en-US" dirty="0" smtClean="0"/>
              <a:t>Policy and national strategy and coordination</a:t>
            </a:r>
          </a:p>
          <a:p>
            <a:r>
              <a:rPr lang="en-US" dirty="0"/>
              <a:t>Institutional level – </a:t>
            </a:r>
            <a:r>
              <a:rPr lang="en-US" dirty="0" smtClean="0"/>
              <a:t>strategic planning</a:t>
            </a:r>
            <a:r>
              <a:rPr lang="en-US" dirty="0"/>
              <a:t>, </a:t>
            </a:r>
            <a:r>
              <a:rPr lang="en-US" dirty="0" smtClean="0"/>
              <a:t>vision and mission</a:t>
            </a:r>
            <a:endParaRPr lang="en-US" dirty="0"/>
          </a:p>
          <a:p>
            <a:r>
              <a:rPr lang="en-US" dirty="0" smtClean="0"/>
              <a:t>Curriculum</a:t>
            </a:r>
          </a:p>
          <a:p>
            <a:r>
              <a:rPr lang="en-US" dirty="0" smtClean="0"/>
              <a:t>Preparation of adult educators – in service, </a:t>
            </a:r>
            <a:r>
              <a:rPr lang="en-US" dirty="0" smtClean="0"/>
              <a:t>pre-service</a:t>
            </a:r>
            <a:endParaRPr lang="en-US" dirty="0" smtClean="0"/>
          </a:p>
          <a:p>
            <a:r>
              <a:rPr lang="en-US" dirty="0" smtClean="0"/>
              <a:t>Opportunities to develop the required competences: global knowledge, skills, behaviours, attitudes, values and pedagogy including</a:t>
            </a:r>
          </a:p>
          <a:p>
            <a:r>
              <a:rPr lang="en-US" dirty="0" smtClean="0"/>
              <a:t>The role of initial teacher training in preparing globally competent adult educators</a:t>
            </a:r>
          </a:p>
          <a:p>
            <a:r>
              <a:rPr lang="en-GB" dirty="0" smtClean="0"/>
              <a:t>Adult </a:t>
            </a:r>
            <a:r>
              <a:rPr lang="en-GB" dirty="0"/>
              <a:t>Educators – competence in providing an education fit for purpose in meeting the needs of all learners from diverse cultures, races and </a:t>
            </a:r>
            <a:r>
              <a:rPr lang="en-GB" dirty="0" smtClean="0"/>
              <a:t>religion</a:t>
            </a:r>
            <a:endParaRPr lang="en-GB" dirty="0"/>
          </a:p>
          <a:p>
            <a:r>
              <a:rPr lang="en-GB" dirty="0" smtClean="0"/>
              <a:t>Providing </a:t>
            </a:r>
            <a:r>
              <a:rPr lang="en-GB" dirty="0"/>
              <a:t>a ‘safe space’ to discuss global </a:t>
            </a:r>
            <a:r>
              <a:rPr lang="en-GB" dirty="0" smtClean="0"/>
              <a:t>phenomena (</a:t>
            </a:r>
            <a:r>
              <a:rPr lang="en-GB" dirty="0"/>
              <a:t>adult educators and adult learners) </a:t>
            </a:r>
          </a:p>
          <a:p>
            <a:r>
              <a:rPr lang="en-US" dirty="0" smtClean="0"/>
              <a:t>The imperative of ensuring that people have the competence to operate effectively in an increasingly globalised world</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1076350" y="0"/>
            <a:ext cx="951105" cy="570663"/>
          </a:xfrm>
          <a:prstGeom prst="rect">
            <a:avLst/>
          </a:prstGeom>
        </p:spPr>
      </p:pic>
    </p:spTree>
    <p:extLst>
      <p:ext uri="{BB962C8B-B14F-4D97-AF65-F5344CB8AC3E}">
        <p14:creationId xmlns:p14="http://schemas.microsoft.com/office/powerpoint/2010/main" val="508842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90288"/>
            <a:ext cx="9905998" cy="594775"/>
          </a:xfrm>
        </p:spPr>
        <p:txBody>
          <a:bodyPr>
            <a:normAutofit/>
          </a:bodyPr>
          <a:lstStyle/>
          <a:p>
            <a:pPr algn="ctr"/>
            <a:r>
              <a:rPr lang="en-US" sz="3200" b="1" dirty="0" smtClean="0">
                <a:solidFill>
                  <a:srgbClr val="FFFF00"/>
                </a:solidFill>
              </a:rPr>
              <a:t>Implications and </a:t>
            </a:r>
            <a:r>
              <a:rPr lang="en-US" sz="3200" b="1" dirty="0">
                <a:solidFill>
                  <a:srgbClr val="FFFF00"/>
                </a:solidFill>
              </a:rPr>
              <a:t>c</a:t>
            </a:r>
            <a:r>
              <a:rPr lang="en-US" sz="3200" b="1" dirty="0" smtClean="0">
                <a:solidFill>
                  <a:srgbClr val="FFFF00"/>
                </a:solidFill>
              </a:rPr>
              <a:t>hallenges for adult education</a:t>
            </a:r>
            <a:endParaRPr lang="en-US" sz="3200" b="1" dirty="0">
              <a:solidFill>
                <a:srgbClr val="FFFF00"/>
              </a:solidFill>
            </a:endParaRPr>
          </a:p>
        </p:txBody>
      </p:sp>
      <p:sp>
        <p:nvSpPr>
          <p:cNvPr id="3" name="Content Placeholder 2"/>
          <p:cNvSpPr>
            <a:spLocks noGrp="1"/>
          </p:cNvSpPr>
          <p:nvPr>
            <p:ph idx="1"/>
          </p:nvPr>
        </p:nvSpPr>
        <p:spPr>
          <a:xfrm>
            <a:off x="1141412" y="1836615"/>
            <a:ext cx="10362834" cy="4713950"/>
          </a:xfrm>
        </p:spPr>
        <p:txBody>
          <a:bodyPr>
            <a:normAutofit/>
          </a:bodyPr>
          <a:lstStyle/>
          <a:p>
            <a:r>
              <a:rPr lang="en-US" dirty="0" smtClean="0"/>
              <a:t>Confusion about terminology</a:t>
            </a:r>
          </a:p>
          <a:p>
            <a:r>
              <a:rPr lang="en-US" dirty="0" smtClean="0"/>
              <a:t>Educators are overwhelmed </a:t>
            </a:r>
            <a:r>
              <a:rPr lang="en-US" dirty="0" smtClean="0"/>
              <a:t>by </a:t>
            </a:r>
            <a:r>
              <a:rPr lang="en-US" dirty="0" smtClean="0"/>
              <a:t>the enormity of the global perspective</a:t>
            </a:r>
          </a:p>
          <a:p>
            <a:r>
              <a:rPr lang="en-US" dirty="0" smtClean="0"/>
              <a:t>A lack of experience and expertise in reflecting the global perspective in adult learning</a:t>
            </a:r>
          </a:p>
          <a:p>
            <a:r>
              <a:rPr lang="en-US" dirty="0" smtClean="0"/>
              <a:t>Recognition and accreditation of such learning</a:t>
            </a:r>
          </a:p>
          <a:p>
            <a:r>
              <a:rPr lang="en-US" dirty="0" smtClean="0"/>
              <a:t>Acceptance of the overall goal and purpose of global learning</a:t>
            </a:r>
            <a:endParaRPr lang="en-US" dirty="0"/>
          </a:p>
        </p:txBody>
      </p:sp>
      <p:pic>
        <p:nvPicPr>
          <p:cNvPr id="4" name="Picture 3"/>
          <p:cNvPicPr>
            <a:picLocks noChangeAspect="1"/>
          </p:cNvPicPr>
          <p:nvPr/>
        </p:nvPicPr>
        <p:blipFill>
          <a:blip r:embed="rId2"/>
          <a:stretch>
            <a:fillRect/>
          </a:stretch>
        </p:blipFill>
        <p:spPr>
          <a:xfrm>
            <a:off x="10625884" y="179636"/>
            <a:ext cx="959815" cy="575889"/>
          </a:xfrm>
          <a:prstGeom prst="rect">
            <a:avLst/>
          </a:prstGeom>
        </p:spPr>
      </p:pic>
    </p:spTree>
    <p:extLst>
      <p:ext uri="{BB962C8B-B14F-4D97-AF65-F5344CB8AC3E}">
        <p14:creationId xmlns:p14="http://schemas.microsoft.com/office/powerpoint/2010/main" val="3325277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5425"/>
            <a:ext cx="9905998" cy="691225"/>
          </a:xfrm>
        </p:spPr>
        <p:txBody>
          <a:bodyPr>
            <a:normAutofit/>
          </a:bodyPr>
          <a:lstStyle/>
          <a:p>
            <a:pPr algn="ctr"/>
            <a:r>
              <a:rPr lang="en-US" sz="3200" b="1" dirty="0">
                <a:solidFill>
                  <a:srgbClr val="FFFF00"/>
                </a:solidFill>
              </a:rPr>
              <a:t>P</a:t>
            </a:r>
            <a:r>
              <a:rPr lang="en-US" sz="3200" b="1" dirty="0" smtClean="0">
                <a:solidFill>
                  <a:srgbClr val="FFFF00"/>
                </a:solidFill>
              </a:rPr>
              <a:t>reparing globally competent adult educators</a:t>
            </a:r>
            <a:endParaRPr lang="en-US" sz="3200" b="1" dirty="0">
              <a:solidFill>
                <a:srgbClr val="FFFF00"/>
              </a:solidFill>
            </a:endParaRPr>
          </a:p>
        </p:txBody>
      </p:sp>
      <p:sp>
        <p:nvSpPr>
          <p:cNvPr id="3" name="Content Placeholder 2"/>
          <p:cNvSpPr>
            <a:spLocks noGrp="1"/>
          </p:cNvSpPr>
          <p:nvPr>
            <p:ph idx="1"/>
          </p:nvPr>
        </p:nvSpPr>
        <p:spPr>
          <a:xfrm>
            <a:off x="1141412" y="1766277"/>
            <a:ext cx="9905999" cy="4719988"/>
          </a:xfrm>
        </p:spPr>
        <p:txBody>
          <a:bodyPr>
            <a:normAutofit/>
          </a:bodyPr>
          <a:lstStyle/>
          <a:p>
            <a:r>
              <a:rPr lang="en-US" smtClean="0"/>
              <a:t>A  </a:t>
            </a:r>
            <a:r>
              <a:rPr lang="en-US" smtClean="0"/>
              <a:t>strategic </a:t>
            </a:r>
            <a:r>
              <a:rPr lang="en-US" dirty="0" smtClean="0"/>
              <a:t>approach at  </a:t>
            </a:r>
            <a:r>
              <a:rPr lang="en-US" dirty="0" smtClean="0"/>
              <a:t>national  </a:t>
            </a:r>
            <a:r>
              <a:rPr lang="en-US" dirty="0" smtClean="0"/>
              <a:t>level – policy, coordination, implementation, pedagogy and resources</a:t>
            </a:r>
          </a:p>
          <a:p>
            <a:r>
              <a:rPr lang="en-US" dirty="0" smtClean="0"/>
              <a:t>At institutional </a:t>
            </a:r>
            <a:r>
              <a:rPr lang="en-US" dirty="0" smtClean="0"/>
              <a:t>level - </a:t>
            </a:r>
            <a:r>
              <a:rPr lang="en-US" dirty="0" smtClean="0"/>
              <a:t>support at all levels within the organisation, especially </a:t>
            </a:r>
            <a:r>
              <a:rPr lang="en-US" dirty="0" smtClean="0"/>
              <a:t>senior </a:t>
            </a:r>
            <a:r>
              <a:rPr lang="en-US" dirty="0" smtClean="0"/>
              <a:t>management support </a:t>
            </a:r>
          </a:p>
          <a:p>
            <a:r>
              <a:rPr lang="en-US" dirty="0" smtClean="0"/>
              <a:t>Global learning to be reflected in strategic plans including vision and mission statements</a:t>
            </a:r>
          </a:p>
          <a:p>
            <a:r>
              <a:rPr lang="en-US" dirty="0" smtClean="0"/>
              <a:t>Providing learning opportunities to improve subject knowledge and the pedagogy of global </a:t>
            </a:r>
            <a:r>
              <a:rPr lang="en-US" dirty="0" smtClean="0"/>
              <a:t>learning</a:t>
            </a:r>
            <a:endParaRPr lang="en-US" dirty="0" smtClean="0"/>
          </a:p>
          <a:p>
            <a:r>
              <a:rPr lang="en-US" dirty="0" smtClean="0"/>
              <a:t>Global education be included in initial teacher training </a:t>
            </a: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11052580" y="67112"/>
            <a:ext cx="991300" cy="594780"/>
          </a:xfrm>
          <a:prstGeom prst="rect">
            <a:avLst/>
          </a:prstGeom>
        </p:spPr>
      </p:pic>
    </p:spTree>
    <p:extLst>
      <p:ext uri="{BB962C8B-B14F-4D97-AF65-F5344CB8AC3E}">
        <p14:creationId xmlns:p14="http://schemas.microsoft.com/office/powerpoint/2010/main" val="1277112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C</a:t>
            </a:r>
            <a:r>
              <a:rPr lang="en-US" b="1" dirty="0" smtClean="0">
                <a:solidFill>
                  <a:srgbClr val="FFFF00"/>
                </a:solidFill>
              </a:rPr>
              <a:t>hallenge to adult educators</a:t>
            </a:r>
            <a:endParaRPr lang="en-US" b="1" dirty="0">
              <a:solidFill>
                <a:srgbClr val="FFFF00"/>
              </a:solidFill>
            </a:endParaRPr>
          </a:p>
        </p:txBody>
      </p:sp>
      <p:sp>
        <p:nvSpPr>
          <p:cNvPr id="3" name="Content Placeholder 2"/>
          <p:cNvSpPr>
            <a:spLocks noGrp="1"/>
          </p:cNvSpPr>
          <p:nvPr>
            <p:ph idx="1"/>
          </p:nvPr>
        </p:nvSpPr>
        <p:spPr>
          <a:xfrm>
            <a:off x="1020233" y="2070846"/>
            <a:ext cx="10149419" cy="2899739"/>
          </a:xfrm>
        </p:spPr>
        <p:txBody>
          <a:bodyPr>
            <a:normAutofit/>
          </a:bodyPr>
          <a:lstStyle/>
          <a:p>
            <a:pPr marL="0" indent="0" algn="ctr">
              <a:buNone/>
            </a:pPr>
            <a:endParaRPr lang="en-US" sz="2800" b="1" dirty="0" smtClean="0"/>
          </a:p>
          <a:p>
            <a:pPr marL="0" indent="0" algn="ctr">
              <a:buNone/>
            </a:pPr>
            <a:endParaRPr lang="en-US" sz="2800" b="1" dirty="0" smtClean="0"/>
          </a:p>
          <a:p>
            <a:pPr marL="0" indent="0" algn="ctr">
              <a:buNone/>
            </a:pPr>
            <a:r>
              <a:rPr lang="en-US" sz="2800" b="1" dirty="0"/>
              <a:t>D</a:t>
            </a:r>
            <a:r>
              <a:rPr lang="en-US" sz="2800" b="1" dirty="0" smtClean="0"/>
              <a:t>evelop globally competent educational </a:t>
            </a:r>
          </a:p>
          <a:p>
            <a:pPr marL="0" indent="0" algn="ctr">
              <a:buNone/>
            </a:pPr>
            <a:r>
              <a:rPr lang="en-US" sz="2800" b="1" dirty="0" smtClean="0"/>
              <a:t>institution of adult education</a:t>
            </a:r>
            <a:endParaRPr lang="en-US" sz="2800" b="1" dirty="0"/>
          </a:p>
        </p:txBody>
      </p:sp>
    </p:spTree>
    <p:extLst>
      <p:ext uri="{BB962C8B-B14F-4D97-AF65-F5344CB8AC3E}">
        <p14:creationId xmlns:p14="http://schemas.microsoft.com/office/powerpoint/2010/main" val="2449177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49045"/>
            <a:ext cx="9905998" cy="4876801"/>
          </a:xfrm>
        </p:spPr>
        <p:txBody>
          <a:bodyPr/>
          <a:lstStyle/>
          <a:p>
            <a:pPr algn="ctr"/>
            <a:r>
              <a:rPr lang="en-GB" dirty="0" smtClean="0">
                <a:solidFill>
                  <a:srgbClr val="FFFF00"/>
                </a:solidFill>
              </a:rPr>
              <a:t/>
            </a:r>
            <a:br>
              <a:rPr lang="en-GB" dirty="0" smtClean="0">
                <a:solidFill>
                  <a:srgbClr val="FFFF00"/>
                </a:solidFill>
              </a:rPr>
            </a:br>
            <a:r>
              <a:rPr lang="en-GB" dirty="0" smtClean="0">
                <a:solidFill>
                  <a:srgbClr val="FFFF00"/>
                </a:solidFill>
              </a:rPr>
              <a:t>Thank </a:t>
            </a:r>
            <a:r>
              <a:rPr lang="en-GB" dirty="0" smtClean="0">
                <a:solidFill>
                  <a:srgbClr val="FFFF00"/>
                </a:solidFill>
              </a:rPr>
              <a:t>You!</a:t>
            </a:r>
            <a:br>
              <a:rPr lang="en-GB" dirty="0" smtClean="0">
                <a:solidFill>
                  <a:srgbClr val="FFFF00"/>
                </a:solidFill>
              </a:rPr>
            </a:br>
            <a:r>
              <a:rPr lang="en-GB" dirty="0">
                <a:solidFill>
                  <a:srgbClr val="FFFF00"/>
                </a:solidFill>
              </a:rPr>
              <a:t/>
            </a:r>
            <a:br>
              <a:rPr lang="en-GB" dirty="0">
                <a:solidFill>
                  <a:srgbClr val="FFFF00"/>
                </a:solidFill>
              </a:rPr>
            </a:br>
            <a:r>
              <a:rPr lang="en-GB" dirty="0" smtClean="0">
                <a:solidFill>
                  <a:srgbClr val="FFFF00"/>
                </a:solidFill>
              </a:rPr>
              <a:t/>
            </a:r>
            <a:br>
              <a:rPr lang="en-GB" dirty="0" smtClean="0">
                <a:solidFill>
                  <a:srgbClr val="FFFF00"/>
                </a:solidFill>
              </a:rPr>
            </a:br>
            <a:r>
              <a:rPr lang="en-GB" dirty="0">
                <a:solidFill>
                  <a:srgbClr val="FFFF00"/>
                </a:solidFill>
              </a:rPr>
              <a:t/>
            </a:r>
            <a:br>
              <a:rPr lang="en-GB" dirty="0">
                <a:solidFill>
                  <a:srgbClr val="FFFF00"/>
                </a:solidFill>
              </a:rPr>
            </a:br>
            <a:r>
              <a:rPr lang="en-GB" dirty="0" smtClean="0">
                <a:solidFill>
                  <a:srgbClr val="FFFF00"/>
                </a:solidFill>
              </a:rPr>
              <a:t/>
            </a:r>
            <a:br>
              <a:rPr lang="en-GB" dirty="0" smtClean="0">
                <a:solidFill>
                  <a:srgbClr val="FFFF00"/>
                </a:solidFill>
              </a:rPr>
            </a:br>
            <a:r>
              <a:rPr lang="en-GB" sz="2400" dirty="0" smtClean="0">
                <a:solidFill>
                  <a:srgbClr val="FFFF00"/>
                </a:solidFill>
              </a:rPr>
              <a:t>www.global-learning-skills-partnership.org</a:t>
            </a:r>
            <a:endParaRPr lang="en-GB" sz="2400" dirty="0">
              <a:solidFill>
                <a:srgbClr val="FFFF00"/>
              </a:solidFill>
            </a:endParaRPr>
          </a:p>
        </p:txBody>
      </p:sp>
      <p:pic>
        <p:nvPicPr>
          <p:cNvPr id="3" name="Picture 2"/>
          <p:cNvPicPr>
            <a:picLocks noChangeAspect="1"/>
          </p:cNvPicPr>
          <p:nvPr/>
        </p:nvPicPr>
        <p:blipFill>
          <a:blip r:embed="rId2"/>
          <a:stretch>
            <a:fillRect/>
          </a:stretch>
        </p:blipFill>
        <p:spPr>
          <a:xfrm>
            <a:off x="10122456" y="0"/>
            <a:ext cx="1905000" cy="1143000"/>
          </a:xfrm>
          <a:prstGeom prst="rect">
            <a:avLst/>
          </a:prstGeom>
        </p:spPr>
      </p:pic>
    </p:spTree>
    <p:extLst>
      <p:ext uri="{BB962C8B-B14F-4D97-AF65-F5344CB8AC3E}">
        <p14:creationId xmlns:p14="http://schemas.microsoft.com/office/powerpoint/2010/main" val="612208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451" y="305425"/>
            <a:ext cx="9905998" cy="1031006"/>
          </a:xfrm>
        </p:spPr>
        <p:txBody>
          <a:bodyPr>
            <a:noAutofit/>
          </a:bodyPr>
          <a:lstStyle/>
          <a:p>
            <a:pPr algn="ctr"/>
            <a:r>
              <a:rPr lang="en-US" sz="2800" b="1" dirty="0">
                <a:solidFill>
                  <a:srgbClr val="FFFF00"/>
                </a:solidFill>
              </a:rPr>
              <a:t>Social, </a:t>
            </a:r>
            <a:r>
              <a:rPr lang="en-US" sz="2800" b="1" dirty="0" smtClean="0">
                <a:solidFill>
                  <a:srgbClr val="FFFF00"/>
                </a:solidFill>
              </a:rPr>
              <a:t>economic</a:t>
            </a:r>
            <a:r>
              <a:rPr lang="en-US" sz="2800" b="1" dirty="0">
                <a:solidFill>
                  <a:srgbClr val="FFFF00"/>
                </a:solidFill>
              </a:rPr>
              <a:t>, </a:t>
            </a:r>
            <a:r>
              <a:rPr lang="en-US" sz="2800" b="1" dirty="0" smtClean="0">
                <a:solidFill>
                  <a:srgbClr val="FFFF00"/>
                </a:solidFill>
              </a:rPr>
              <a:t>political </a:t>
            </a:r>
            <a:r>
              <a:rPr lang="en-US" sz="2800" b="1" dirty="0">
                <a:solidFill>
                  <a:srgbClr val="FFFF00"/>
                </a:solidFill>
              </a:rPr>
              <a:t>and </a:t>
            </a:r>
            <a:r>
              <a:rPr lang="en-US" sz="2800" b="1" dirty="0">
                <a:solidFill>
                  <a:srgbClr val="FFFF00"/>
                </a:solidFill>
              </a:rPr>
              <a:t>e</a:t>
            </a:r>
            <a:r>
              <a:rPr lang="en-US" sz="2800" b="1" dirty="0" smtClean="0">
                <a:solidFill>
                  <a:srgbClr val="FFFF00"/>
                </a:solidFill>
              </a:rPr>
              <a:t>nvironmental </a:t>
            </a:r>
            <a:r>
              <a:rPr lang="en-US" sz="2800" b="1" dirty="0">
                <a:solidFill>
                  <a:srgbClr val="FFFF00"/>
                </a:solidFill>
              </a:rPr>
              <a:t>c</a:t>
            </a:r>
            <a:r>
              <a:rPr lang="en-US" sz="2800" b="1" dirty="0" smtClean="0">
                <a:solidFill>
                  <a:srgbClr val="FFFF00"/>
                </a:solidFill>
              </a:rPr>
              <a:t>ontexts </a:t>
            </a:r>
            <a:endParaRPr lang="en-GB" sz="2800" b="1" dirty="0">
              <a:solidFill>
                <a:srgbClr val="FFFF00"/>
              </a:solidFill>
            </a:endParaRPr>
          </a:p>
        </p:txBody>
      </p:sp>
      <p:sp>
        <p:nvSpPr>
          <p:cNvPr id="3" name="Content Placeholder 2"/>
          <p:cNvSpPr>
            <a:spLocks noGrp="1"/>
          </p:cNvSpPr>
          <p:nvPr>
            <p:ph idx="1"/>
          </p:nvPr>
        </p:nvSpPr>
        <p:spPr>
          <a:xfrm>
            <a:off x="1150615" y="1774091"/>
            <a:ext cx="9905999" cy="4776473"/>
          </a:xfrm>
        </p:spPr>
        <p:txBody>
          <a:bodyPr>
            <a:normAutofit/>
          </a:bodyPr>
          <a:lstStyle/>
          <a:p>
            <a:r>
              <a:rPr lang="en-GB" sz="2800" b="1" dirty="0" smtClean="0"/>
              <a:t>Globalisation: </a:t>
            </a:r>
            <a:r>
              <a:rPr lang="en-GB" sz="2800" b="1" dirty="0" smtClean="0"/>
              <a:t>interdependence </a:t>
            </a:r>
            <a:r>
              <a:rPr lang="en-GB" sz="2800" b="1" dirty="0" smtClean="0"/>
              <a:t>and interconnectedness</a:t>
            </a:r>
          </a:p>
          <a:p>
            <a:r>
              <a:rPr lang="en-GB" sz="2800" b="1" dirty="0" smtClean="0"/>
              <a:t>International conflicts</a:t>
            </a:r>
          </a:p>
          <a:p>
            <a:r>
              <a:rPr lang="en-GB" sz="2800" b="1" dirty="0" smtClean="0"/>
              <a:t>Refugee </a:t>
            </a:r>
            <a:r>
              <a:rPr lang="en-GB" sz="2800" b="1" dirty="0" smtClean="0"/>
              <a:t>crisis</a:t>
            </a:r>
            <a:endParaRPr lang="en-GB" sz="2800" b="1" dirty="0" smtClean="0"/>
          </a:p>
          <a:p>
            <a:r>
              <a:rPr lang="en-GB" sz="2800" b="1" dirty="0" smtClean="0"/>
              <a:t>Migration</a:t>
            </a:r>
          </a:p>
          <a:p>
            <a:r>
              <a:rPr lang="en-GB" sz="2800" b="1" dirty="0" smtClean="0"/>
              <a:t>Terrorism</a:t>
            </a:r>
          </a:p>
          <a:p>
            <a:r>
              <a:rPr lang="en-GB" sz="2800" b="1" dirty="0" smtClean="0"/>
              <a:t>BREXIT</a:t>
            </a:r>
            <a:endParaRPr lang="en-GB" b="1" dirty="0" smtClean="0"/>
          </a:p>
        </p:txBody>
      </p:sp>
      <p:pic>
        <p:nvPicPr>
          <p:cNvPr id="4" name="Picture 3"/>
          <p:cNvPicPr>
            <a:picLocks noChangeAspect="1"/>
          </p:cNvPicPr>
          <p:nvPr/>
        </p:nvPicPr>
        <p:blipFill>
          <a:blip r:embed="rId2"/>
          <a:stretch>
            <a:fillRect/>
          </a:stretch>
        </p:blipFill>
        <p:spPr>
          <a:xfrm>
            <a:off x="10907891" y="70489"/>
            <a:ext cx="1036268" cy="621761"/>
          </a:xfrm>
          <a:prstGeom prst="rect">
            <a:avLst/>
          </a:prstGeom>
        </p:spPr>
      </p:pic>
    </p:spTree>
    <p:extLst>
      <p:ext uri="{BB962C8B-B14F-4D97-AF65-F5344CB8AC3E}">
        <p14:creationId xmlns:p14="http://schemas.microsoft.com/office/powerpoint/2010/main" val="4255873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53651"/>
            <a:ext cx="9905998" cy="943703"/>
          </a:xfrm>
        </p:spPr>
        <p:txBody>
          <a:bodyPr>
            <a:noAutofit/>
          </a:bodyPr>
          <a:lstStyle/>
          <a:p>
            <a:pPr algn="ctr"/>
            <a:r>
              <a:rPr lang="en-US" sz="3200" b="1" dirty="0" smtClean="0">
                <a:solidFill>
                  <a:srgbClr val="FFFF00"/>
                </a:solidFill>
              </a:rPr>
              <a:t>Social, </a:t>
            </a:r>
            <a:r>
              <a:rPr lang="en-US" sz="3200" b="1" dirty="0" smtClean="0">
                <a:solidFill>
                  <a:srgbClr val="FFFF00"/>
                </a:solidFill>
              </a:rPr>
              <a:t>economic</a:t>
            </a:r>
            <a:r>
              <a:rPr lang="en-US" sz="3200" b="1" dirty="0" smtClean="0">
                <a:solidFill>
                  <a:srgbClr val="FFFF00"/>
                </a:solidFill>
              </a:rPr>
              <a:t>, </a:t>
            </a:r>
            <a:r>
              <a:rPr lang="en-US" sz="3200" b="1" dirty="0" smtClean="0">
                <a:solidFill>
                  <a:srgbClr val="FFFF00"/>
                </a:solidFill>
              </a:rPr>
              <a:t>political </a:t>
            </a:r>
            <a:r>
              <a:rPr lang="en-US" sz="3200" b="1" dirty="0" smtClean="0">
                <a:solidFill>
                  <a:srgbClr val="FFFF00"/>
                </a:solidFill>
              </a:rPr>
              <a:t>and </a:t>
            </a:r>
            <a:r>
              <a:rPr lang="en-US" sz="3200" b="1" dirty="0" smtClean="0">
                <a:solidFill>
                  <a:srgbClr val="FFFF00"/>
                </a:solidFill>
              </a:rPr>
              <a:t>environmental </a:t>
            </a:r>
            <a:r>
              <a:rPr lang="en-US" sz="3200" b="1" dirty="0">
                <a:solidFill>
                  <a:srgbClr val="FFFF00"/>
                </a:solidFill>
              </a:rPr>
              <a:t>c</a:t>
            </a:r>
            <a:r>
              <a:rPr lang="en-US" sz="3200" b="1" dirty="0" smtClean="0">
                <a:solidFill>
                  <a:srgbClr val="FFFF00"/>
                </a:solidFill>
              </a:rPr>
              <a:t>ontexts</a:t>
            </a:r>
            <a:endParaRPr lang="en-US" sz="3200" b="1" dirty="0">
              <a:solidFill>
                <a:srgbClr val="FFFF00"/>
              </a:solidFill>
            </a:endParaRPr>
          </a:p>
        </p:txBody>
      </p:sp>
      <p:sp>
        <p:nvSpPr>
          <p:cNvPr id="3" name="Content Placeholder 2"/>
          <p:cNvSpPr>
            <a:spLocks noGrp="1"/>
          </p:cNvSpPr>
          <p:nvPr>
            <p:ph idx="1"/>
          </p:nvPr>
        </p:nvSpPr>
        <p:spPr>
          <a:xfrm>
            <a:off x="1141412" y="2032000"/>
            <a:ext cx="9905999" cy="4446228"/>
          </a:xfrm>
        </p:spPr>
        <p:txBody>
          <a:bodyPr>
            <a:normAutofit/>
          </a:bodyPr>
          <a:lstStyle/>
          <a:p>
            <a:r>
              <a:rPr lang="en-GB" sz="2800" b="1" dirty="0" smtClean="0"/>
              <a:t>Xenophobia and </a:t>
            </a:r>
            <a:r>
              <a:rPr lang="en-GB" sz="2800" b="1" dirty="0" smtClean="0"/>
              <a:t>racism</a:t>
            </a:r>
            <a:endParaRPr lang="en-GB" sz="2800" b="1" dirty="0" smtClean="0"/>
          </a:p>
          <a:p>
            <a:r>
              <a:rPr lang="en-GB" sz="2800" b="1" dirty="0" smtClean="0"/>
              <a:t>Human </a:t>
            </a:r>
            <a:r>
              <a:rPr lang="en-GB" sz="2800" b="1" dirty="0"/>
              <a:t>r</a:t>
            </a:r>
            <a:r>
              <a:rPr lang="en-GB" sz="2800" b="1" dirty="0" smtClean="0"/>
              <a:t>ights </a:t>
            </a:r>
            <a:r>
              <a:rPr lang="en-GB" sz="2800" b="1" dirty="0"/>
              <a:t>v</a:t>
            </a:r>
            <a:r>
              <a:rPr lang="en-GB" sz="2800" b="1" dirty="0" smtClean="0"/>
              <a:t>iolations </a:t>
            </a:r>
            <a:endParaRPr lang="en-GB" sz="2800" b="1" dirty="0"/>
          </a:p>
          <a:p>
            <a:r>
              <a:rPr lang="en-GB" sz="2800" b="1" dirty="0"/>
              <a:t>Social </a:t>
            </a:r>
            <a:r>
              <a:rPr lang="en-GB" sz="2800" b="1" dirty="0"/>
              <a:t>i</a:t>
            </a:r>
            <a:r>
              <a:rPr lang="en-GB" sz="2800" b="1" dirty="0" smtClean="0"/>
              <a:t>njustice</a:t>
            </a:r>
            <a:endParaRPr lang="en-GB" sz="2800" b="1" dirty="0" smtClean="0"/>
          </a:p>
          <a:p>
            <a:r>
              <a:rPr lang="en-GB" sz="2800" b="1" dirty="0" smtClean="0"/>
              <a:t>Slavery </a:t>
            </a:r>
            <a:r>
              <a:rPr lang="en-GB" sz="2800" b="1" dirty="0"/>
              <a:t>(modern)</a:t>
            </a:r>
          </a:p>
          <a:p>
            <a:r>
              <a:rPr lang="en-GB" sz="2800" b="1" dirty="0" smtClean="0"/>
              <a:t>The </a:t>
            </a:r>
            <a:r>
              <a:rPr lang="en-GB" sz="2800" b="1" dirty="0" smtClean="0"/>
              <a:t>imperative </a:t>
            </a:r>
            <a:r>
              <a:rPr lang="en-GB" sz="2800" b="1" dirty="0" smtClean="0"/>
              <a:t>of </a:t>
            </a:r>
            <a:r>
              <a:rPr lang="en-GB" sz="2800" b="1" dirty="0" smtClean="0"/>
              <a:t>sustainable </a:t>
            </a:r>
            <a:r>
              <a:rPr lang="en-GB" sz="2800" b="1" dirty="0"/>
              <a:t>d</a:t>
            </a:r>
            <a:r>
              <a:rPr lang="en-GB" sz="2800" b="1" dirty="0" smtClean="0"/>
              <a:t>evelopment</a:t>
            </a:r>
            <a:endParaRPr lang="en-GB" sz="2800" b="1" dirty="0" smtClean="0"/>
          </a:p>
          <a:p>
            <a:pPr marL="0" indent="0">
              <a:buNone/>
            </a:pPr>
            <a:endParaRPr lang="en-US" sz="2800" b="1" dirty="0"/>
          </a:p>
        </p:txBody>
      </p:sp>
      <p:pic>
        <p:nvPicPr>
          <p:cNvPr id="5" name="Picture 4"/>
          <p:cNvPicPr>
            <a:picLocks noChangeAspect="1"/>
          </p:cNvPicPr>
          <p:nvPr/>
        </p:nvPicPr>
        <p:blipFill>
          <a:blip r:embed="rId2"/>
          <a:stretch>
            <a:fillRect/>
          </a:stretch>
        </p:blipFill>
        <p:spPr>
          <a:xfrm>
            <a:off x="11075714" y="78527"/>
            <a:ext cx="940789" cy="564473"/>
          </a:xfrm>
          <a:prstGeom prst="rect">
            <a:avLst/>
          </a:prstGeom>
        </p:spPr>
      </p:pic>
    </p:spTree>
    <p:extLst>
      <p:ext uri="{BB962C8B-B14F-4D97-AF65-F5344CB8AC3E}">
        <p14:creationId xmlns:p14="http://schemas.microsoft.com/office/powerpoint/2010/main" val="1345452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4864"/>
            <a:ext cx="9905998" cy="771599"/>
          </a:xfrm>
        </p:spPr>
        <p:txBody>
          <a:bodyPr>
            <a:normAutofit/>
          </a:bodyPr>
          <a:lstStyle/>
          <a:p>
            <a:pPr algn="ctr"/>
            <a:r>
              <a:rPr lang="en-US" sz="2800" b="1" dirty="0" smtClean="0">
                <a:solidFill>
                  <a:srgbClr val="FFFF00"/>
                </a:solidFill>
              </a:rPr>
              <a:t>Some </a:t>
            </a:r>
            <a:r>
              <a:rPr lang="en-US" sz="2800" b="1" dirty="0" smtClean="0">
                <a:solidFill>
                  <a:srgbClr val="FFFF00"/>
                </a:solidFill>
              </a:rPr>
              <a:t>social </a:t>
            </a:r>
            <a:r>
              <a:rPr lang="en-US" sz="2800" b="1" dirty="0">
                <a:solidFill>
                  <a:srgbClr val="FFFF00"/>
                </a:solidFill>
              </a:rPr>
              <a:t>c</a:t>
            </a:r>
            <a:r>
              <a:rPr lang="en-US" sz="2800" b="1" dirty="0" smtClean="0">
                <a:solidFill>
                  <a:srgbClr val="FFFF00"/>
                </a:solidFill>
              </a:rPr>
              <a:t>hanges </a:t>
            </a:r>
            <a:r>
              <a:rPr lang="en-US" sz="2800" b="1" dirty="0">
                <a:solidFill>
                  <a:srgbClr val="FFFF00"/>
                </a:solidFill>
              </a:rPr>
              <a:t>i</a:t>
            </a:r>
            <a:r>
              <a:rPr lang="en-US" sz="2800" b="1" dirty="0" smtClean="0">
                <a:solidFill>
                  <a:srgbClr val="FFFF00"/>
                </a:solidFill>
              </a:rPr>
              <a:t>mpacting </a:t>
            </a:r>
            <a:r>
              <a:rPr lang="en-US" sz="2800" b="1" dirty="0">
                <a:solidFill>
                  <a:srgbClr val="FFFF00"/>
                </a:solidFill>
              </a:rPr>
              <a:t>A</a:t>
            </a:r>
            <a:r>
              <a:rPr lang="en-US" sz="2800" b="1" dirty="0" smtClean="0">
                <a:solidFill>
                  <a:srgbClr val="FFFF00"/>
                </a:solidFill>
              </a:rPr>
              <a:t>dult Education</a:t>
            </a:r>
            <a:endParaRPr lang="en-US" sz="2800" b="1" dirty="0">
              <a:solidFill>
                <a:srgbClr val="FFFF00"/>
              </a:solidFill>
            </a:endParaRPr>
          </a:p>
        </p:txBody>
      </p:sp>
      <p:sp>
        <p:nvSpPr>
          <p:cNvPr id="3" name="Content Placeholder 2"/>
          <p:cNvSpPr>
            <a:spLocks noGrp="1"/>
          </p:cNvSpPr>
          <p:nvPr>
            <p:ph idx="1"/>
          </p:nvPr>
        </p:nvSpPr>
        <p:spPr>
          <a:xfrm>
            <a:off x="1141412" y="1148862"/>
            <a:ext cx="9905999" cy="5329366"/>
          </a:xfrm>
        </p:spPr>
        <p:txBody>
          <a:bodyPr>
            <a:normAutofit fontScale="92500" lnSpcReduction="10000"/>
          </a:bodyPr>
          <a:lstStyle/>
          <a:p>
            <a:r>
              <a:rPr lang="en-GB" b="1" dirty="0"/>
              <a:t>Changing global </a:t>
            </a:r>
            <a:r>
              <a:rPr lang="en-GB" b="1" dirty="0" smtClean="0"/>
              <a:t>population</a:t>
            </a:r>
          </a:p>
          <a:p>
            <a:r>
              <a:rPr lang="en-GB" b="1" dirty="0" smtClean="0"/>
              <a:t>Population changes in Europe – greater diversity in terms of race, ethnicity and culture</a:t>
            </a:r>
          </a:p>
          <a:p>
            <a:r>
              <a:rPr lang="en-GB" b="1" dirty="0"/>
              <a:t>Aging population in Europe and people living longer</a:t>
            </a:r>
          </a:p>
          <a:p>
            <a:r>
              <a:rPr lang="en-GB" b="1" dirty="0" smtClean="0"/>
              <a:t>Convergence of lifestyles, especially among the youth</a:t>
            </a:r>
          </a:p>
          <a:p>
            <a:r>
              <a:rPr lang="en-GB" b="1" dirty="0" smtClean="0"/>
              <a:t>Expectations and lifestyles </a:t>
            </a:r>
            <a:r>
              <a:rPr lang="en-GB" b="1" dirty="0" smtClean="0"/>
              <a:t>of </a:t>
            </a:r>
            <a:r>
              <a:rPr lang="en-GB" b="1" dirty="0" err="1" smtClean="0"/>
              <a:t>millennials</a:t>
            </a:r>
            <a:endParaRPr lang="en-GB" b="1" dirty="0" smtClean="0"/>
          </a:p>
          <a:p>
            <a:r>
              <a:rPr lang="en-GB" b="1" dirty="0" smtClean="0"/>
              <a:t>Rising inequality </a:t>
            </a:r>
          </a:p>
          <a:p>
            <a:r>
              <a:rPr lang="en-GB" b="1" dirty="0" smtClean="0"/>
              <a:t>Rise of populism</a:t>
            </a:r>
          </a:p>
          <a:p>
            <a:r>
              <a:rPr lang="en-GB" b="1" dirty="0" smtClean="0"/>
              <a:t>Multiculturalism, integration and inclusion</a:t>
            </a:r>
          </a:p>
          <a:p>
            <a:r>
              <a:rPr lang="en-GB" b="1" dirty="0" smtClean="0"/>
              <a:t>The impact of technology and social media</a:t>
            </a:r>
            <a:endParaRPr lang="en-US" b="1" dirty="0"/>
          </a:p>
        </p:txBody>
      </p:sp>
      <p:pic>
        <p:nvPicPr>
          <p:cNvPr id="4" name="Picture 3"/>
          <p:cNvPicPr>
            <a:picLocks noChangeAspect="1"/>
          </p:cNvPicPr>
          <p:nvPr/>
        </p:nvPicPr>
        <p:blipFill>
          <a:blip r:embed="rId2"/>
          <a:stretch>
            <a:fillRect/>
          </a:stretch>
        </p:blipFill>
        <p:spPr>
          <a:xfrm>
            <a:off x="10518720" y="179637"/>
            <a:ext cx="1066980" cy="640188"/>
          </a:xfrm>
          <a:prstGeom prst="rect">
            <a:avLst/>
          </a:prstGeom>
        </p:spPr>
      </p:pic>
    </p:spTree>
    <p:extLst>
      <p:ext uri="{BB962C8B-B14F-4D97-AF65-F5344CB8AC3E}">
        <p14:creationId xmlns:p14="http://schemas.microsoft.com/office/powerpoint/2010/main" val="4177995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1689"/>
            <a:ext cx="9905998" cy="1021634"/>
          </a:xfrm>
        </p:spPr>
        <p:txBody>
          <a:bodyPr>
            <a:normAutofit/>
          </a:bodyPr>
          <a:lstStyle/>
          <a:p>
            <a:pPr algn="ctr"/>
            <a:r>
              <a:rPr lang="en-US" sz="4400" b="1" dirty="0" smtClean="0">
                <a:solidFill>
                  <a:srgbClr val="FFFF00"/>
                </a:solidFill>
              </a:rPr>
              <a:t>Impact on the </a:t>
            </a:r>
            <a:r>
              <a:rPr lang="en-US" sz="4400" b="1" dirty="0" smtClean="0">
                <a:solidFill>
                  <a:srgbClr val="FFFF00"/>
                </a:solidFill>
              </a:rPr>
              <a:t>adult </a:t>
            </a:r>
            <a:r>
              <a:rPr lang="en-US" sz="4400" b="1" dirty="0" smtClean="0">
                <a:solidFill>
                  <a:srgbClr val="FFFF00"/>
                </a:solidFill>
              </a:rPr>
              <a:t>educator</a:t>
            </a:r>
            <a:endParaRPr lang="en-US" sz="4400" b="1" dirty="0">
              <a:solidFill>
                <a:srgbClr val="FFFF00"/>
              </a:solidFill>
            </a:endParaRPr>
          </a:p>
        </p:txBody>
      </p:sp>
      <p:sp>
        <p:nvSpPr>
          <p:cNvPr id="3" name="Content Placeholder 2"/>
          <p:cNvSpPr>
            <a:spLocks noGrp="1"/>
          </p:cNvSpPr>
          <p:nvPr>
            <p:ph idx="1"/>
          </p:nvPr>
        </p:nvSpPr>
        <p:spPr>
          <a:xfrm>
            <a:off x="1141412" y="1820984"/>
            <a:ext cx="9905999" cy="4704861"/>
          </a:xfrm>
        </p:spPr>
        <p:txBody>
          <a:bodyPr>
            <a:normAutofit fontScale="92500"/>
          </a:bodyPr>
          <a:lstStyle/>
          <a:p>
            <a:r>
              <a:rPr lang="en-GB" dirty="0" smtClean="0">
                <a:effectLst/>
              </a:rPr>
              <a:t>Facing </a:t>
            </a:r>
            <a:r>
              <a:rPr lang="en-GB" dirty="0">
                <a:effectLst/>
              </a:rPr>
              <a:t>unprecedented challenges and opportunities, citizens (young people and adults) requires new capacities in terms of knowledge, skills, and attitudes to navigate the increasingly globalised and complex </a:t>
            </a:r>
            <a:r>
              <a:rPr lang="en-GB" dirty="0" smtClean="0">
                <a:effectLst/>
              </a:rPr>
              <a:t>world</a:t>
            </a:r>
          </a:p>
          <a:p>
            <a:r>
              <a:rPr lang="en-GB" dirty="0" smtClean="0">
                <a:effectLst/>
              </a:rPr>
              <a:t>As </a:t>
            </a:r>
            <a:r>
              <a:rPr lang="en-GB" dirty="0" smtClean="0"/>
              <a:t> </a:t>
            </a:r>
            <a:r>
              <a:rPr lang="en-GB" dirty="0">
                <a:solidFill>
                  <a:srgbClr val="FFFF00"/>
                </a:solidFill>
              </a:rPr>
              <a:t>our</a:t>
            </a:r>
            <a:r>
              <a:rPr lang="en-GB" dirty="0"/>
              <a:t> world becomes increasingly </a:t>
            </a:r>
            <a:r>
              <a:rPr lang="en-GB" dirty="0">
                <a:solidFill>
                  <a:srgbClr val="FFFF00"/>
                </a:solidFill>
              </a:rPr>
              <a:t>interconnected</a:t>
            </a:r>
            <a:r>
              <a:rPr lang="en-GB" dirty="0"/>
              <a:t> and </a:t>
            </a:r>
            <a:r>
              <a:rPr lang="en-GB" dirty="0">
                <a:solidFill>
                  <a:srgbClr val="FFFF00"/>
                </a:solidFill>
              </a:rPr>
              <a:t>interdependent</a:t>
            </a:r>
            <a:r>
              <a:rPr lang="en-GB" dirty="0"/>
              <a:t>, </a:t>
            </a:r>
            <a:r>
              <a:rPr lang="en-GB" dirty="0" smtClean="0"/>
              <a:t>citizens need to develop the </a:t>
            </a:r>
            <a:r>
              <a:rPr lang="en-GB" dirty="0"/>
              <a:t>attitudes, knowledge, </a:t>
            </a:r>
            <a:r>
              <a:rPr lang="en-GB" dirty="0" smtClean="0"/>
              <a:t>skills, </a:t>
            </a:r>
            <a:r>
              <a:rPr lang="en-GB" dirty="0" smtClean="0"/>
              <a:t>and exercise appropriate behaviour to </a:t>
            </a:r>
            <a:r>
              <a:rPr lang="en-GB" dirty="0"/>
              <a:t>live and work in a global </a:t>
            </a:r>
            <a:r>
              <a:rPr lang="en-GB" dirty="0" smtClean="0"/>
              <a:t>society</a:t>
            </a:r>
            <a:endParaRPr lang="en-GB" dirty="0" smtClean="0"/>
          </a:p>
          <a:p>
            <a:r>
              <a:rPr lang="en-GB" dirty="0" smtClean="0"/>
              <a:t>Learning at all levels should reflect the global perspective, so there is a need for adult educators to develop </a:t>
            </a:r>
            <a:r>
              <a:rPr lang="en-GB" dirty="0" smtClean="0">
                <a:solidFill>
                  <a:srgbClr val="FFFF00"/>
                </a:solidFill>
              </a:rPr>
              <a:t>global competencies </a:t>
            </a:r>
            <a:r>
              <a:rPr lang="en-GB" dirty="0" smtClean="0"/>
              <a:t>in themselves and their learners </a:t>
            </a:r>
          </a:p>
          <a:p>
            <a:r>
              <a:rPr lang="en-US" b="1" dirty="0">
                <a:solidFill>
                  <a:srgbClr val="FFFF00"/>
                </a:solidFill>
              </a:rPr>
              <a:t>Globally competent adult learners need globally competent </a:t>
            </a:r>
            <a:r>
              <a:rPr lang="en-US" b="1" dirty="0" smtClean="0">
                <a:solidFill>
                  <a:srgbClr val="FFFF00"/>
                </a:solidFill>
              </a:rPr>
              <a:t>adult educators</a:t>
            </a:r>
            <a:endParaRPr lang="en-US" b="1" dirty="0">
              <a:solidFill>
                <a:srgbClr val="FFFF00"/>
              </a:solidFill>
            </a:endParaRPr>
          </a:p>
          <a:p>
            <a:endParaRPr lang="en-GB" b="1" dirty="0" smtClean="0">
              <a:solidFill>
                <a:srgbClr val="FFFF00"/>
              </a:solidFill>
            </a:endParaRPr>
          </a:p>
          <a:p>
            <a:endParaRPr lang="en-US" dirty="0"/>
          </a:p>
        </p:txBody>
      </p:sp>
      <p:pic>
        <p:nvPicPr>
          <p:cNvPr id="5" name="Picture 4"/>
          <p:cNvPicPr>
            <a:picLocks noChangeAspect="1"/>
          </p:cNvPicPr>
          <p:nvPr/>
        </p:nvPicPr>
        <p:blipFill>
          <a:blip r:embed="rId2"/>
          <a:stretch>
            <a:fillRect/>
          </a:stretch>
        </p:blipFill>
        <p:spPr>
          <a:xfrm>
            <a:off x="10104050" y="0"/>
            <a:ext cx="1905000" cy="1143000"/>
          </a:xfrm>
          <a:prstGeom prst="rect">
            <a:avLst/>
          </a:prstGeom>
        </p:spPr>
      </p:pic>
    </p:spTree>
    <p:extLst>
      <p:ext uri="{BB962C8B-B14F-4D97-AF65-F5344CB8AC3E}">
        <p14:creationId xmlns:p14="http://schemas.microsoft.com/office/powerpoint/2010/main" val="3336918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71938"/>
            <a:ext cx="9905998" cy="1636500"/>
          </a:xfrm>
        </p:spPr>
        <p:txBody>
          <a:bodyPr/>
          <a:lstStyle/>
          <a:p>
            <a:pPr algn="ctr"/>
            <a:r>
              <a:rPr lang="en-US" b="1" dirty="0" smtClean="0">
                <a:solidFill>
                  <a:srgbClr val="FFFF00"/>
                </a:solidFill>
              </a:rPr>
              <a:t>Global </a:t>
            </a:r>
            <a:r>
              <a:rPr lang="en-US" b="1" dirty="0">
                <a:solidFill>
                  <a:srgbClr val="FFFF00"/>
                </a:solidFill>
              </a:rPr>
              <a:t>E</a:t>
            </a:r>
            <a:r>
              <a:rPr lang="en-US" b="1" dirty="0" smtClean="0">
                <a:solidFill>
                  <a:srgbClr val="FFFF00"/>
                </a:solidFill>
              </a:rPr>
              <a:t>ducation</a:t>
            </a:r>
            <a:endParaRPr lang="en-US" b="1" dirty="0">
              <a:solidFill>
                <a:srgbClr val="FFFF00"/>
              </a:solidFill>
            </a:endParaRPr>
          </a:p>
        </p:txBody>
      </p:sp>
      <p:sp>
        <p:nvSpPr>
          <p:cNvPr id="3" name="Content Placeholder 2"/>
          <p:cNvSpPr>
            <a:spLocks noGrp="1"/>
          </p:cNvSpPr>
          <p:nvPr>
            <p:ph idx="1"/>
          </p:nvPr>
        </p:nvSpPr>
        <p:spPr>
          <a:xfrm>
            <a:off x="1141412" y="2258645"/>
            <a:ext cx="9905999" cy="4048370"/>
          </a:xfrm>
        </p:spPr>
        <p:txBody>
          <a:bodyPr>
            <a:normAutofit/>
          </a:bodyPr>
          <a:lstStyle/>
          <a:p>
            <a:r>
              <a:rPr lang="en-US" sz="2800" dirty="0" smtClean="0"/>
              <a:t>The goal of global education is to </a:t>
            </a:r>
            <a:r>
              <a:rPr lang="en-US" sz="2800" dirty="0" smtClean="0"/>
              <a:t>bring about </a:t>
            </a:r>
            <a:r>
              <a:rPr lang="en-US" sz="2800" dirty="0"/>
              <a:t>a more knowledgeable generation that is better equipped to deal, communicate, understand, and </a:t>
            </a:r>
            <a:r>
              <a:rPr lang="en-US" sz="2800" dirty="0" smtClean="0"/>
              <a:t>address the global challenges </a:t>
            </a:r>
            <a:r>
              <a:rPr lang="en-US" sz="2800" dirty="0" smtClean="0"/>
              <a:t>to achieve a </a:t>
            </a:r>
            <a:r>
              <a:rPr lang="en-US" sz="2800" dirty="0" smtClean="0"/>
              <a:t>more sustainable </a:t>
            </a:r>
            <a:r>
              <a:rPr lang="en-US" sz="2800" dirty="0" smtClean="0"/>
              <a:t>world</a:t>
            </a:r>
            <a:endParaRPr lang="en-US" sz="2800" dirty="0" smtClean="0"/>
          </a:p>
          <a:p>
            <a:r>
              <a:rPr lang="en-US" sz="2800" dirty="0" smtClean="0"/>
              <a:t>It is also about critical engagement with the issues and </a:t>
            </a:r>
            <a:r>
              <a:rPr lang="en-US" sz="2800" dirty="0" smtClean="0"/>
              <a:t>effect changes </a:t>
            </a:r>
            <a:r>
              <a:rPr lang="en-US" sz="2800" dirty="0" smtClean="0"/>
              <a:t>locally, nationally and </a:t>
            </a:r>
            <a:r>
              <a:rPr lang="en-US" sz="2800" dirty="0" smtClean="0"/>
              <a:t>globally </a:t>
            </a:r>
            <a:endParaRPr lang="en-US" sz="2800" dirty="0"/>
          </a:p>
          <a:p>
            <a:pPr marL="0" indent="0">
              <a:buNone/>
            </a:pPr>
            <a:endParaRPr lang="en-US" i="1" dirty="0"/>
          </a:p>
        </p:txBody>
      </p:sp>
      <p:pic>
        <p:nvPicPr>
          <p:cNvPr id="4" name="Picture 3"/>
          <p:cNvPicPr>
            <a:picLocks noChangeAspect="1"/>
          </p:cNvPicPr>
          <p:nvPr/>
        </p:nvPicPr>
        <p:blipFill>
          <a:blip r:embed="rId2"/>
          <a:stretch>
            <a:fillRect/>
          </a:stretch>
        </p:blipFill>
        <p:spPr>
          <a:xfrm>
            <a:off x="10104050" y="0"/>
            <a:ext cx="1905000" cy="1143000"/>
          </a:xfrm>
          <a:prstGeom prst="rect">
            <a:avLst/>
          </a:prstGeom>
        </p:spPr>
      </p:pic>
    </p:spTree>
    <p:extLst>
      <p:ext uri="{BB962C8B-B14F-4D97-AF65-F5344CB8AC3E}">
        <p14:creationId xmlns:p14="http://schemas.microsoft.com/office/powerpoint/2010/main" val="2638677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828" y="176826"/>
            <a:ext cx="9905998" cy="851976"/>
          </a:xfrm>
        </p:spPr>
        <p:txBody>
          <a:bodyPr/>
          <a:lstStyle/>
          <a:p>
            <a:pPr algn="ctr"/>
            <a:r>
              <a:rPr lang="en-US" sz="4400" b="1" dirty="0" smtClean="0">
                <a:solidFill>
                  <a:srgbClr val="FFFF00"/>
                </a:solidFill>
              </a:rPr>
              <a:t>Global Education in Europe </a:t>
            </a:r>
            <a:endParaRPr lang="en-US" sz="4400" b="1" dirty="0">
              <a:solidFill>
                <a:srgbClr val="FFFF00"/>
              </a:solidFill>
            </a:endParaRPr>
          </a:p>
        </p:txBody>
      </p:sp>
      <p:sp>
        <p:nvSpPr>
          <p:cNvPr id="3" name="Content Placeholder 2"/>
          <p:cNvSpPr>
            <a:spLocks noGrp="1"/>
          </p:cNvSpPr>
          <p:nvPr>
            <p:ph idx="1"/>
          </p:nvPr>
        </p:nvSpPr>
        <p:spPr>
          <a:xfrm>
            <a:off x="1141412" y="1875691"/>
            <a:ext cx="9905999" cy="4736123"/>
          </a:xfrm>
        </p:spPr>
        <p:txBody>
          <a:bodyPr>
            <a:normAutofit fontScale="92500" lnSpcReduction="10000"/>
          </a:bodyPr>
          <a:lstStyle/>
          <a:p>
            <a:r>
              <a:rPr lang="en-US" sz="2800" dirty="0" smtClean="0"/>
              <a:t>Terminologies:  global education, education for sustainable development, education for global citizenship, education for sustainable development and global </a:t>
            </a:r>
            <a:r>
              <a:rPr lang="en-US" sz="2800" dirty="0" smtClean="0"/>
              <a:t>citizenship</a:t>
            </a:r>
            <a:endParaRPr lang="en-US" sz="2800" dirty="0" smtClean="0"/>
          </a:p>
          <a:p>
            <a:r>
              <a:rPr lang="en-US" sz="2800" dirty="0" smtClean="0"/>
              <a:t>Most countries have policies and strategies to promote global education – mandatory in some countries</a:t>
            </a:r>
          </a:p>
          <a:p>
            <a:r>
              <a:rPr lang="en-US" sz="2800" dirty="0" smtClean="0"/>
              <a:t>Key stakeholders  involved in promoting global education (the Commission, NGOs (national and international) and networks</a:t>
            </a:r>
          </a:p>
          <a:p>
            <a:r>
              <a:rPr lang="en-US" sz="2800" dirty="0" smtClean="0"/>
              <a:t>Current initiatives in global education focus on schools in the formal and compulsory  education sector, so there is an obvious gap in provision: </a:t>
            </a:r>
            <a:r>
              <a:rPr lang="en-US" sz="2800" dirty="0" smtClean="0">
                <a:solidFill>
                  <a:srgbClr val="FFFF00"/>
                </a:solidFill>
              </a:rPr>
              <a:t>the post compulsory sector </a:t>
            </a:r>
          </a:p>
        </p:txBody>
      </p:sp>
      <p:pic>
        <p:nvPicPr>
          <p:cNvPr id="4" name="Picture 3"/>
          <p:cNvPicPr>
            <a:picLocks noChangeAspect="1"/>
          </p:cNvPicPr>
          <p:nvPr/>
        </p:nvPicPr>
        <p:blipFill>
          <a:blip r:embed="rId2"/>
          <a:stretch>
            <a:fillRect/>
          </a:stretch>
        </p:blipFill>
        <p:spPr>
          <a:xfrm>
            <a:off x="10192488" y="179636"/>
            <a:ext cx="1393212" cy="835927"/>
          </a:xfrm>
          <a:prstGeom prst="rect">
            <a:avLst/>
          </a:prstGeom>
        </p:spPr>
      </p:pic>
    </p:spTree>
    <p:extLst>
      <p:ext uri="{BB962C8B-B14F-4D97-AF65-F5344CB8AC3E}">
        <p14:creationId xmlns:p14="http://schemas.microsoft.com/office/powerpoint/2010/main" val="3185973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85800"/>
            <a:ext cx="9905998" cy="675150"/>
          </a:xfrm>
        </p:spPr>
        <p:txBody>
          <a:bodyPr>
            <a:noAutofit/>
          </a:bodyPr>
          <a:lstStyle/>
          <a:p>
            <a:pPr algn="ctr"/>
            <a:r>
              <a:rPr lang="en-US" sz="3600" b="1" dirty="0" smtClean="0">
                <a:solidFill>
                  <a:srgbClr val="FFFF00"/>
                </a:solidFill>
              </a:rPr>
              <a:t>Adult Education and Global Learning</a:t>
            </a:r>
            <a:endParaRPr lang="en-US" sz="3600" b="1" dirty="0">
              <a:solidFill>
                <a:srgbClr val="FFFF00"/>
              </a:solidFill>
            </a:endParaRPr>
          </a:p>
        </p:txBody>
      </p:sp>
      <p:sp>
        <p:nvSpPr>
          <p:cNvPr id="3" name="Content Placeholder 2"/>
          <p:cNvSpPr>
            <a:spLocks noGrp="1"/>
          </p:cNvSpPr>
          <p:nvPr>
            <p:ph idx="1"/>
          </p:nvPr>
        </p:nvSpPr>
        <p:spPr>
          <a:xfrm>
            <a:off x="1141412" y="1961662"/>
            <a:ext cx="9905999" cy="4580865"/>
          </a:xfrm>
        </p:spPr>
        <p:txBody>
          <a:bodyPr>
            <a:normAutofit/>
          </a:bodyPr>
          <a:lstStyle/>
          <a:p>
            <a:r>
              <a:rPr lang="en-US" dirty="0" smtClean="0"/>
              <a:t>Current focus is schools (</a:t>
            </a:r>
            <a:r>
              <a:rPr lang="en-US" dirty="0" smtClean="0">
                <a:solidFill>
                  <a:srgbClr val="FFFF00"/>
                </a:solidFill>
              </a:rPr>
              <a:t>quite rightly</a:t>
            </a:r>
            <a:r>
              <a:rPr lang="en-US" dirty="0" smtClean="0"/>
              <a:t>), </a:t>
            </a:r>
            <a:r>
              <a:rPr lang="en-US" dirty="0" smtClean="0"/>
              <a:t>however,</a:t>
            </a:r>
            <a:endParaRPr lang="en-US" dirty="0" smtClean="0"/>
          </a:p>
          <a:p>
            <a:r>
              <a:rPr lang="en-US" dirty="0" smtClean="0"/>
              <a:t>Adult education is well placed to reflect the global perspective in learning, and the adult educator has a crucial role to play in the process</a:t>
            </a:r>
          </a:p>
          <a:p>
            <a:r>
              <a:rPr lang="en-US" dirty="0" smtClean="0"/>
              <a:t>Adults, as citizens also have an immediate need to be globally competent</a:t>
            </a:r>
          </a:p>
          <a:p>
            <a:r>
              <a:rPr lang="en-US" dirty="0" smtClean="0"/>
              <a:t>We cannot wait until the current generation of students become adults and leaders to address these issues</a:t>
            </a:r>
          </a:p>
          <a:p>
            <a:r>
              <a:rPr lang="en-US" dirty="0" smtClean="0"/>
              <a:t>Addressing </a:t>
            </a:r>
            <a:r>
              <a:rPr lang="en-US" dirty="0"/>
              <a:t>global issues requires intergenerational perspectives</a:t>
            </a:r>
          </a:p>
          <a:p>
            <a:endParaRPr lang="en-US" dirty="0"/>
          </a:p>
        </p:txBody>
      </p:sp>
      <p:pic>
        <p:nvPicPr>
          <p:cNvPr id="4" name="Picture 3"/>
          <p:cNvPicPr>
            <a:picLocks noChangeAspect="1"/>
          </p:cNvPicPr>
          <p:nvPr/>
        </p:nvPicPr>
        <p:blipFill>
          <a:blip r:embed="rId2"/>
          <a:stretch>
            <a:fillRect/>
          </a:stretch>
        </p:blipFill>
        <p:spPr>
          <a:xfrm>
            <a:off x="10192488" y="179636"/>
            <a:ext cx="1393212" cy="835927"/>
          </a:xfrm>
          <a:prstGeom prst="rect">
            <a:avLst/>
          </a:prstGeom>
        </p:spPr>
      </p:pic>
    </p:spTree>
    <p:extLst>
      <p:ext uri="{BB962C8B-B14F-4D97-AF65-F5344CB8AC3E}">
        <p14:creationId xmlns:p14="http://schemas.microsoft.com/office/powerpoint/2010/main" val="410110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Habitat.thmx</Template>
  <TotalTime>1538</TotalTime>
  <Words>1459</Words>
  <Application>Microsoft Office PowerPoint</Application>
  <PresentationFormat>Custom</PresentationFormat>
  <Paragraphs>155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Habitat</vt:lpstr>
      <vt:lpstr>Adult Educator in the Winds of Social Change</vt:lpstr>
      <vt:lpstr>Competences for adult educators in the Age of Globalisation</vt:lpstr>
      <vt:lpstr>Social, economic, political and environmental contexts </vt:lpstr>
      <vt:lpstr>Social, economic, political and environmental contexts</vt:lpstr>
      <vt:lpstr>Some social changes impacting Adult Education</vt:lpstr>
      <vt:lpstr>Impact on the adult educator</vt:lpstr>
      <vt:lpstr>Global Education</vt:lpstr>
      <vt:lpstr>Global Education in Europe </vt:lpstr>
      <vt:lpstr>Adult Education and Global Learning</vt:lpstr>
      <vt:lpstr>Key actors in Global Learning</vt:lpstr>
      <vt:lpstr>Adult Education and Global Learning</vt:lpstr>
      <vt:lpstr>Meaning of Competence</vt:lpstr>
      <vt:lpstr>Global competence and the Adult Educator </vt:lpstr>
      <vt:lpstr>Which global competences? </vt:lpstr>
      <vt:lpstr>The Dimensions of global Competency</vt:lpstr>
      <vt:lpstr>Knowledge</vt:lpstr>
      <vt:lpstr>Skills</vt:lpstr>
      <vt:lpstr>Attitudes &amp; Values </vt:lpstr>
      <vt:lpstr> Behaviours </vt:lpstr>
      <vt:lpstr>Who should be globally competent?</vt:lpstr>
      <vt:lpstr>The globally competent individual</vt:lpstr>
      <vt:lpstr>The globally competent educator</vt:lpstr>
      <vt:lpstr>Implications and challenges for adult education</vt:lpstr>
      <vt:lpstr>Implications and challenges for adult education</vt:lpstr>
      <vt:lpstr>Preparing globally competent adult educators</vt:lpstr>
      <vt:lpstr>Challenge to adult educators</vt:lpstr>
      <vt:lpstr> Thank You!     www.global-learning-skills-partnership.org</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Learning &amp; Skills partnership</dc:title>
  <dc:creator>Charles</dc:creator>
  <cp:lastModifiedBy>Ben Charles</cp:lastModifiedBy>
  <cp:revision>140</cp:revision>
  <cp:lastPrinted>2017-09-12T19:13:18Z</cp:lastPrinted>
  <dcterms:created xsi:type="dcterms:W3CDTF">2013-11-09T06:43:58Z</dcterms:created>
  <dcterms:modified xsi:type="dcterms:W3CDTF">2017-09-19T10:27:36Z</dcterms:modified>
</cp:coreProperties>
</file>