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9" r:id="rId2"/>
    <p:sldMasterId id="2147483776" r:id="rId3"/>
    <p:sldMasterId id="2147483793" r:id="rId4"/>
    <p:sldMasterId id="2147483802" r:id="rId5"/>
    <p:sldMasterId id="2147483811" r:id="rId6"/>
  </p:sldMasterIdLst>
  <p:notesMasterIdLst>
    <p:notesMasterId r:id="rId28"/>
  </p:notesMasterIdLst>
  <p:handoutMasterIdLst>
    <p:handoutMasterId r:id="rId29"/>
  </p:handoutMasterIdLst>
  <p:sldIdLst>
    <p:sldId id="340" r:id="rId7"/>
    <p:sldId id="351" r:id="rId8"/>
    <p:sldId id="367" r:id="rId9"/>
    <p:sldId id="368" r:id="rId10"/>
    <p:sldId id="376" r:id="rId11"/>
    <p:sldId id="383" r:id="rId12"/>
    <p:sldId id="374" r:id="rId13"/>
    <p:sldId id="371" r:id="rId14"/>
    <p:sldId id="384" r:id="rId15"/>
    <p:sldId id="352" r:id="rId16"/>
    <p:sldId id="369" r:id="rId17"/>
    <p:sldId id="382" r:id="rId18"/>
    <p:sldId id="385" r:id="rId19"/>
    <p:sldId id="375" r:id="rId20"/>
    <p:sldId id="373" r:id="rId21"/>
    <p:sldId id="377" r:id="rId22"/>
    <p:sldId id="378" r:id="rId23"/>
    <p:sldId id="366" r:id="rId24"/>
    <p:sldId id="349" r:id="rId25"/>
    <p:sldId id="344" r:id="rId26"/>
    <p:sldId id="356" r:id="rId27"/>
  </p:sldIdLst>
  <p:sldSz cx="10163175" cy="7621588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rethems" initials="m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94"/>
    <a:srgbClr val="EFCB8F"/>
    <a:srgbClr val="A2CEE4"/>
    <a:srgbClr val="7F91B7"/>
    <a:srgbClr val="889F90"/>
    <a:srgbClr val="DD9415"/>
    <a:srgbClr val="054479"/>
    <a:srgbClr val="2B5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7" autoAdjust="0"/>
    <p:restoredTop sz="66216" autoAdjust="0"/>
  </p:normalViewPr>
  <p:slideViewPr>
    <p:cSldViewPr snapToGrid="0" snapToObjects="1">
      <p:cViewPr varScale="1">
        <p:scale>
          <a:sx n="65" d="100"/>
          <a:sy n="65" d="100"/>
        </p:scale>
        <p:origin x="-1332" y="-96"/>
      </p:cViewPr>
      <p:guideLst>
        <p:guide orient="horz" pos="2400"/>
        <p:guide pos="3201"/>
      </p:guideLst>
    </p:cSldViewPr>
  </p:slideViewPr>
  <p:outlineViewPr>
    <p:cViewPr>
      <p:scale>
        <a:sx n="33" d="100"/>
        <a:sy n="33" d="100"/>
      </p:scale>
      <p:origin x="0" y="30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51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28" y="0"/>
            <a:ext cx="2946351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9"/>
            <a:ext cx="2946351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28" y="9428959"/>
            <a:ext cx="2946351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0369D1-900B-4C70-A463-48B212DC2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5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51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28" y="0"/>
            <a:ext cx="2946351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8" y="4715273"/>
            <a:ext cx="5437821" cy="44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959"/>
            <a:ext cx="2946351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28" y="9428959"/>
            <a:ext cx="2946351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8FD565-26C4-48E2-8C3C-BE1F697226F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250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E635D18-1B31-4CB4-A6D7-C13CDA461972}" type="slidenum">
              <a:rPr lang="nb-NO" sz="1200">
                <a:solidFill>
                  <a:prstClr val="black"/>
                </a:solidFill>
              </a:rPr>
              <a:pPr eaLnBrk="1" hangingPunct="1"/>
              <a:t>1</a:t>
            </a:fld>
            <a:endParaRPr lang="nb-NO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FD565-26C4-48E2-8C3C-BE1F697226F9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722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FD565-26C4-48E2-8C3C-BE1F697226F9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2884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FD565-26C4-48E2-8C3C-BE1F697226F9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40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FD565-26C4-48E2-8C3C-BE1F697226F9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51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Arial" charset="0"/>
              </a:rPr>
              <a:t>“Literacy is much more than an educational priority – it is the ultimate investment in the future and the first step towards all the new forms of literacy required in the twenty-first century. We wish to see a century where every child is able to read and to use this skill to gain autonomy. “ Irina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Arial" charset="0"/>
              </a:rPr>
              <a:t>Bokova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Arial" charset="0"/>
              </a:rPr>
              <a:t>, UNESCO Director General 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Arial" charset="0"/>
            </a:endParaRP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Arial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FD565-26C4-48E2-8C3C-BE1F697226F9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46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Definitions</a:t>
            </a:r>
            <a:r>
              <a:rPr lang="nb-NO" baseline="0" dirty="0" smtClean="0"/>
              <a:t> f</a:t>
            </a:r>
            <a:r>
              <a:rPr lang="nb-NO" dirty="0" smtClean="0"/>
              <a:t>rom: Council </a:t>
            </a:r>
            <a:r>
              <a:rPr lang="nb-NO" dirty="0" err="1" smtClean="0"/>
              <a:t>conclusions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Literacy</a:t>
            </a:r>
            <a:r>
              <a:rPr lang="nb-NO" dirty="0" smtClean="0"/>
              <a:t>, November 2012</a:t>
            </a:r>
          </a:p>
          <a:p>
            <a:endParaRPr lang="nb-NO" dirty="0" smtClean="0"/>
          </a:p>
          <a:p>
            <a:r>
              <a:rPr lang="nb-NO" dirty="0" smtClean="0"/>
              <a:t>http://ec.europa.eu/education/literacy/</a:t>
            </a:r>
          </a:p>
          <a:p>
            <a:endParaRPr lang="en-US" dirty="0" smtClean="0"/>
          </a:p>
          <a:p>
            <a:r>
              <a:rPr lang="en-US" dirty="0" smtClean="0">
                <a:effectLst/>
              </a:rPr>
              <a:t>Some 75 million adults across Europe suffer from low qualification levels and, contrary to popular belief, a large number of those are not migrants but are native-born. Data is lacking on the exact number of this group who have literacy </a:t>
            </a:r>
            <a:r>
              <a:rPr lang="en-US" dirty="0" err="1" smtClean="0">
                <a:effectLst/>
              </a:rPr>
              <a:t>problems.</a:t>
            </a:r>
            <a:r>
              <a:rPr lang="en-US" dirty="0" err="1" smtClean="0"/>
              <a:t>adults</a:t>
            </a:r>
            <a:r>
              <a:rPr lang="en-US" dirty="0" smtClean="0"/>
              <a:t> with literacy problems to tackle them and discover the power of the written word.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FD565-26C4-48E2-8C3C-BE1F697226F9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91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FD565-26C4-48E2-8C3C-BE1F697226F9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788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FD565-26C4-48E2-8C3C-BE1F697226F9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FD565-26C4-48E2-8C3C-BE1F697226F9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89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FD565-26C4-48E2-8C3C-BE1F697226F9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45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Teacher training </a:t>
            </a:r>
          </a:p>
          <a:p>
            <a:endParaRPr lang="en-US" dirty="0" smtClean="0"/>
          </a:p>
          <a:p>
            <a:r>
              <a:rPr lang="en-US" dirty="0" smtClean="0"/>
              <a:t>A model was developed in close cooperation with pedagogical experts from training seminars, and in 2009/2010, the model was implemented as a pilot in cooperation with teacher training institutes at universities and university colleges. The 30-credit training course comprises theoretical aspects as well as facilitating for learning, and is provided over two terms as a distance learning course. The current course is running throughout the autumn term of 2010 and the spring term of 2011.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In addition to this, </a:t>
            </a:r>
            <a:r>
              <a:rPr lang="en-US" dirty="0" err="1" smtClean="0"/>
              <a:t>Vox</a:t>
            </a:r>
            <a:r>
              <a:rPr lang="en-US" dirty="0" smtClean="0"/>
              <a:t> </a:t>
            </a:r>
            <a:r>
              <a:rPr lang="en-US" dirty="0" err="1" smtClean="0"/>
              <a:t>organises</a:t>
            </a:r>
            <a:r>
              <a:rPr lang="en-US" dirty="0" smtClean="0"/>
              <a:t> annual series of one-day seminars for professional development, aimed at training providers in the practical application of the competence goals, and covering a wide range of methodological topics. 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nb-NO" dirty="0" smtClean="0"/>
          </a:p>
        </p:txBody>
      </p:sp>
      <p:sp>
        <p:nvSpPr>
          <p:cNvPr id="399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12F09-8B4C-435A-980D-014471ED82B5}" type="slidenum">
              <a:rPr lang="nb-NO" smtClean="0"/>
              <a:pPr/>
              <a:t>16</a:t>
            </a:fld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ttelsidebakgru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158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logo_byline_187_gra_ENG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1950"/>
            <a:ext cx="363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0050" y="1725613"/>
            <a:ext cx="5408613" cy="1149350"/>
          </a:xfrm>
        </p:spPr>
        <p:txBody>
          <a:bodyPr/>
          <a:lstStyle>
            <a:lvl1pPr>
              <a:lnSpc>
                <a:spcPts val="4200"/>
              </a:lnSpc>
              <a:defRPr sz="4000" b="0">
                <a:solidFill>
                  <a:srgbClr val="A401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0050" y="2900363"/>
            <a:ext cx="5408613" cy="46196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85858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408863" y="6299200"/>
            <a:ext cx="2209800" cy="877888"/>
          </a:xfrm>
        </p:spPr>
        <p:txBody>
          <a:bodyPr anchor="b"/>
          <a:lstStyle>
            <a:lvl1pPr algn="r">
              <a:lnSpc>
                <a:spcPts val="1300"/>
              </a:lnSpc>
              <a:defRPr b="1">
                <a:solidFill>
                  <a:srgbClr val="858585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F3AEB25F-9038-4983-9BE6-A28994505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50125" y="1423988"/>
            <a:ext cx="2270125" cy="46926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9750" y="1423988"/>
            <a:ext cx="6657975" cy="46926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6A0FD0B9-52A9-47EB-B291-04F918BAF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4CF10B61-1DC5-440D-80A5-1D7C57570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504A4D16-157B-442A-81DB-2915CC809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539750" y="7392988"/>
            <a:ext cx="6502400" cy="1682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7042150" y="7392988"/>
            <a:ext cx="2578100" cy="168275"/>
          </a:xfrm>
        </p:spPr>
        <p:txBody>
          <a:bodyPr/>
          <a:lstStyle>
            <a:lvl1pPr>
              <a:defRPr/>
            </a:lvl1pPr>
          </a:lstStyle>
          <a:p>
            <a:fld id="{6B251088-3DBD-4C66-9E52-12353211950F}" type="datetime1">
              <a:rPr lang="en-US"/>
              <a:pPr/>
              <a:t>5/23/2014</a:t>
            </a:fld>
            <a:r>
              <a:rPr lang="en-US"/>
              <a:t> • Page </a:t>
            </a:r>
            <a:fld id="{14FE0AFC-EFB1-454A-8A40-E98BB2702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4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ttelsidebakgru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158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logo_byline_187_gra_ENG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1950"/>
            <a:ext cx="363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0050" y="1725613"/>
            <a:ext cx="5408613" cy="1149350"/>
          </a:xfrm>
        </p:spPr>
        <p:txBody>
          <a:bodyPr/>
          <a:lstStyle>
            <a:lvl1pPr>
              <a:lnSpc>
                <a:spcPts val="4200"/>
              </a:lnSpc>
              <a:defRPr sz="4000" b="0">
                <a:solidFill>
                  <a:srgbClr val="A401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0050" y="2900363"/>
            <a:ext cx="5408613" cy="46196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85858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408863" y="6299200"/>
            <a:ext cx="2209800" cy="877888"/>
          </a:xfrm>
        </p:spPr>
        <p:txBody>
          <a:bodyPr anchor="b"/>
          <a:lstStyle>
            <a:lvl1pPr algn="r">
              <a:lnSpc>
                <a:spcPts val="1300"/>
              </a:lnSpc>
              <a:defRPr b="1">
                <a:solidFill>
                  <a:srgbClr val="858585"/>
                </a:solidFill>
              </a:defRPr>
            </a:lvl1pPr>
          </a:lstStyle>
          <a:p>
            <a:r>
              <a:rPr lang="en-US" smtClean="0"/>
              <a:t>Graciela Sbertoli / Vox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EA53034A-0C86-4C4B-991F-39BF9CA5D1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8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3275" y="4897438"/>
            <a:ext cx="8637588" cy="15144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03275" y="3230563"/>
            <a:ext cx="8637588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76028C7B-7DD5-4F3F-BCB2-FC8305BB6F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80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F3E383A4-8469-4527-881C-3A85DE7FAF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2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7175" cy="1270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9103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91038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62550" y="1706563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62550" y="2417763"/>
            <a:ext cx="4492625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7995106F-C8AF-4B23-AB45-E22F8D0558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6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CBE9EF8F-9A95-498F-8BDB-558B08418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CB4E5482-40B5-4C90-87A8-613BACAC13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4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2895A16E-054B-4277-B29C-385A7285AE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30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73513" y="303213"/>
            <a:ext cx="5681662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FB73E0EC-5102-4D13-922F-2BC50EA69E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66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92313" y="5335588"/>
            <a:ext cx="6097587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097587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92313" y="5964238"/>
            <a:ext cx="6097587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FC6AD549-C0FE-421C-9268-13A6A6AE61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55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AA04C405-B57B-4E76-AA03-21F68FD6D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91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50125" y="1423988"/>
            <a:ext cx="2270125" cy="46926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9750" y="1423988"/>
            <a:ext cx="6657975" cy="46926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84D31997-77CC-48CE-AC23-F4732295CA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9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5C808590-E4CB-4E48-A453-FEE7B5D6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66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2D456AD8-BB67-4AB2-AFAF-B350799E6F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5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0D7C969B-2B3A-4AD5-9480-EAC0387A6C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3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CF4AF0D7-244B-4F36-A36F-6B35F75E4D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2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3275" y="4897438"/>
            <a:ext cx="8637588" cy="15144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03275" y="3230563"/>
            <a:ext cx="8637588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013AA6BA-2465-4C76-8679-F1DAFDF96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tel, utklipp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utklipp 2"/>
          <p:cNvSpPr>
            <a:spLocks noGrp="1"/>
          </p:cNvSpPr>
          <p:nvPr>
            <p:ph type="clipArt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D54C4A6E-3F61-4DFE-806A-1EFFEBE9D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56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ttelsidebakgru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158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logo_byline_187_gra_ENG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1950"/>
            <a:ext cx="363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0050" y="1725613"/>
            <a:ext cx="5408613" cy="1149350"/>
          </a:xfrm>
        </p:spPr>
        <p:txBody>
          <a:bodyPr/>
          <a:lstStyle>
            <a:lvl1pPr>
              <a:lnSpc>
                <a:spcPts val="4200"/>
              </a:lnSpc>
              <a:defRPr sz="4000" b="0">
                <a:solidFill>
                  <a:srgbClr val="A401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0050" y="2900363"/>
            <a:ext cx="5408613" cy="46196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85858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408863" y="6299200"/>
            <a:ext cx="2209800" cy="877888"/>
          </a:xfrm>
        </p:spPr>
        <p:txBody>
          <a:bodyPr anchor="b"/>
          <a:lstStyle>
            <a:lvl1pPr algn="r">
              <a:lnSpc>
                <a:spcPts val="1300"/>
              </a:lnSpc>
              <a:defRPr b="1">
                <a:solidFill>
                  <a:srgbClr val="858585"/>
                </a:solidFill>
              </a:defRPr>
            </a:lvl1pPr>
          </a:lstStyle>
          <a:p>
            <a:r>
              <a:rPr lang="en-US" smtClean="0"/>
              <a:t>Graciela Sbertoli / Vox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61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EA53034A-0C86-4C4B-991F-39BF9CA5D1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14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3275" y="4897438"/>
            <a:ext cx="8637588" cy="15144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03275" y="3230563"/>
            <a:ext cx="8637588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76028C7B-7DD5-4F3F-BCB2-FC8305BB6F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55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F3E383A4-8469-4527-881C-3A85DE7FAF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61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7175" cy="1270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9103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91038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62550" y="1706563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62550" y="2417763"/>
            <a:ext cx="4492625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7995106F-C8AF-4B23-AB45-E22F8D0558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3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CB4E5482-40B5-4C90-87A8-613BACAC13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82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2895A16E-054B-4277-B29C-385A7285AE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37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73513" y="303213"/>
            <a:ext cx="5681662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FB73E0EC-5102-4D13-922F-2BC50EA69E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64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92313" y="5335588"/>
            <a:ext cx="6097587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097587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92313" y="5964238"/>
            <a:ext cx="6097587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FC6AD549-C0FE-421C-9268-13A6A6AE61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5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DF53C86F-7250-4295-B9BC-DC566F3A1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AA04C405-B57B-4E76-AA03-21F68FD6D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93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50125" y="1423988"/>
            <a:ext cx="2270125" cy="46926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9750" y="1423988"/>
            <a:ext cx="6657975" cy="46926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84D31997-77CC-48CE-AC23-F4732295CA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20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5C808590-E4CB-4E48-A453-FEE7B5D6D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40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2D456AD8-BB67-4AB2-AFAF-B350799E6F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7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0D7C969B-2B3A-4AD5-9480-EAC0387A6C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30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CF4AF0D7-244B-4F36-A36F-6B35F75E4D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89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tel, utklipp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utklipp 2"/>
          <p:cNvSpPr>
            <a:spLocks noGrp="1"/>
          </p:cNvSpPr>
          <p:nvPr>
            <p:ph type="clipArt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F642-32A2-44B2-88B2-7B11DD6A7472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D54C4A6E-3F61-4DFE-806A-1EFFEBE9D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72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ittelsidebakgru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158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logo_byline_187_gra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8775"/>
            <a:ext cx="363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0050" y="1725613"/>
            <a:ext cx="5408613" cy="1149350"/>
          </a:xfrm>
        </p:spPr>
        <p:txBody>
          <a:bodyPr/>
          <a:lstStyle>
            <a:lvl1pPr>
              <a:lnSpc>
                <a:spcPts val="4200"/>
              </a:lnSpc>
              <a:defRPr sz="4000" b="0">
                <a:solidFill>
                  <a:srgbClr val="A40128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0050" y="2900363"/>
            <a:ext cx="5408613" cy="46196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08863" y="6299200"/>
            <a:ext cx="2209800" cy="877888"/>
          </a:xfrm>
        </p:spPr>
        <p:txBody>
          <a:bodyPr anchor="b"/>
          <a:lstStyle>
            <a:lvl1pPr marL="0" indent="0" algn="r">
              <a:buNone/>
              <a:defRPr lang="en-US" sz="1100" b="1" kern="1200" dirty="0" smtClean="0">
                <a:solidFill>
                  <a:schemeClr val="bg2"/>
                </a:solidFill>
                <a:latin typeface="+mj-lt"/>
                <a:ea typeface="+mn-ea"/>
                <a:cs typeface="Arial" charset="0"/>
              </a:defRPr>
            </a:lvl1pPr>
            <a:lvl2pPr marL="0" indent="0" algn="r">
              <a:buNone/>
              <a:defRPr lang="en-US" sz="1100" b="1" kern="1200" dirty="0" smtClean="0">
                <a:solidFill>
                  <a:srgbClr val="858585"/>
                </a:solidFill>
                <a:latin typeface="+mj-lt"/>
                <a:ea typeface="+mn-ea"/>
                <a:cs typeface="Arial" charset="0"/>
              </a:defRPr>
            </a:lvl2pPr>
            <a:lvl3pPr marL="0" indent="0" algn="r">
              <a:buNone/>
              <a:defRPr lang="en-US" sz="1100" b="1" kern="1200" dirty="0" smtClean="0">
                <a:solidFill>
                  <a:srgbClr val="858585"/>
                </a:solidFill>
                <a:latin typeface="+mj-lt"/>
                <a:ea typeface="+mn-ea"/>
                <a:cs typeface="Arial" charset="0"/>
              </a:defRPr>
            </a:lvl3pPr>
            <a:lvl4pPr marL="0" indent="0" algn="r">
              <a:buNone/>
              <a:defRPr lang="en-US" sz="1100" b="1" kern="1200" dirty="0" smtClean="0">
                <a:solidFill>
                  <a:srgbClr val="858585"/>
                </a:solidFill>
                <a:latin typeface="+mj-lt"/>
                <a:ea typeface="+mn-ea"/>
                <a:cs typeface="Arial" charset="0"/>
              </a:defRPr>
            </a:lvl4pPr>
            <a:lvl5pPr marL="0" indent="0" algn="r">
              <a:buNone/>
              <a:defRPr lang="nb-NO" sz="1100" b="1" kern="1200" dirty="0">
                <a:solidFill>
                  <a:srgbClr val="858585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727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58040908-1415-438B-A381-7211267378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96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23989"/>
            <a:ext cx="9080500" cy="4692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D345AD70-9D3D-47AF-86DB-1D293C736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0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7175" cy="1270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9103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91038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62550" y="1706563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62550" y="2417763"/>
            <a:ext cx="4492625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408034A7-EE73-4DF3-968A-C6F509B75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51837" cy="3922713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1586" y="2193925"/>
            <a:ext cx="4448663" cy="3922713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E59F8AEC-019A-47CB-A3FC-228428E24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31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1423988"/>
            <a:ext cx="9080500" cy="5651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193926"/>
            <a:ext cx="4451837" cy="444078"/>
          </a:xfrm>
        </p:spPr>
        <p:txBody>
          <a:bodyPr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739224"/>
            <a:ext cx="4451837" cy="3377415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1587" y="2193926"/>
            <a:ext cx="4448664" cy="444078"/>
          </a:xfrm>
        </p:spPr>
        <p:txBody>
          <a:bodyPr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1586" y="2739225"/>
            <a:ext cx="4448665" cy="3377414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C0612CDE-572B-46CA-B156-56F6204B3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13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934109B8-2073-4762-BC43-13496718E2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90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7AF83B13-656E-4C82-B1A6-38986D0B0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39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3281363" cy="75277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113" y="1423988"/>
            <a:ext cx="5619137" cy="4692651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2356758"/>
            <a:ext cx="3281363" cy="3759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709669E9-C42D-4820-A675-85AD635CA5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87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ittelsidebakgru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158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logo_byline_187_gra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8775"/>
            <a:ext cx="363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0050" y="1725613"/>
            <a:ext cx="5408613" cy="1149350"/>
          </a:xfrm>
        </p:spPr>
        <p:txBody>
          <a:bodyPr/>
          <a:lstStyle>
            <a:lvl1pPr>
              <a:lnSpc>
                <a:spcPts val="4200"/>
              </a:lnSpc>
              <a:defRPr sz="4000" b="0">
                <a:solidFill>
                  <a:srgbClr val="A40128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0050" y="2900363"/>
            <a:ext cx="5408613" cy="46196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08863" y="6299200"/>
            <a:ext cx="2209800" cy="877888"/>
          </a:xfrm>
        </p:spPr>
        <p:txBody>
          <a:bodyPr anchor="b"/>
          <a:lstStyle>
            <a:lvl1pPr marL="0" indent="0" algn="r">
              <a:buNone/>
              <a:defRPr lang="en-US" sz="1100" b="1" kern="1200" dirty="0" smtClean="0">
                <a:solidFill>
                  <a:schemeClr val="bg2"/>
                </a:solidFill>
                <a:latin typeface="+mj-lt"/>
                <a:ea typeface="+mn-ea"/>
                <a:cs typeface="Arial" charset="0"/>
              </a:defRPr>
            </a:lvl1pPr>
            <a:lvl2pPr marL="0" indent="0" algn="r">
              <a:buNone/>
              <a:defRPr lang="en-US" sz="1100" b="1" kern="1200" dirty="0" smtClean="0">
                <a:solidFill>
                  <a:srgbClr val="858585"/>
                </a:solidFill>
                <a:latin typeface="+mj-lt"/>
                <a:ea typeface="+mn-ea"/>
                <a:cs typeface="Arial" charset="0"/>
              </a:defRPr>
            </a:lvl2pPr>
            <a:lvl3pPr marL="0" indent="0" algn="r">
              <a:buNone/>
              <a:defRPr lang="en-US" sz="1100" b="1" kern="1200" dirty="0" smtClean="0">
                <a:solidFill>
                  <a:srgbClr val="858585"/>
                </a:solidFill>
                <a:latin typeface="+mj-lt"/>
                <a:ea typeface="+mn-ea"/>
                <a:cs typeface="Arial" charset="0"/>
              </a:defRPr>
            </a:lvl3pPr>
            <a:lvl4pPr marL="0" indent="0" algn="r">
              <a:buNone/>
              <a:defRPr lang="en-US" sz="1100" b="1" kern="1200" dirty="0" smtClean="0">
                <a:solidFill>
                  <a:srgbClr val="858585"/>
                </a:solidFill>
                <a:latin typeface="+mj-lt"/>
                <a:ea typeface="+mn-ea"/>
                <a:cs typeface="Arial" charset="0"/>
              </a:defRPr>
            </a:lvl4pPr>
            <a:lvl5pPr marL="0" indent="0" algn="r">
              <a:buNone/>
              <a:defRPr lang="nb-NO" sz="1100" b="1" kern="1200" dirty="0">
                <a:solidFill>
                  <a:srgbClr val="858585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826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58040908-1415-438B-A381-7211267378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72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23989"/>
            <a:ext cx="9080500" cy="4692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D345AD70-9D3D-47AF-86DB-1D293C736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0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51837" cy="3922713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1586" y="2193925"/>
            <a:ext cx="4448663" cy="3922713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E59F8AEC-019A-47CB-A3FC-228428E24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95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1423988"/>
            <a:ext cx="9080500" cy="5651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193926"/>
            <a:ext cx="4451837" cy="444078"/>
          </a:xfrm>
        </p:spPr>
        <p:txBody>
          <a:bodyPr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739224"/>
            <a:ext cx="4451837" cy="3377415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1587" y="2193926"/>
            <a:ext cx="4448664" cy="444078"/>
          </a:xfrm>
        </p:spPr>
        <p:txBody>
          <a:bodyPr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1586" y="2739225"/>
            <a:ext cx="4448665" cy="3377414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C0612CDE-572B-46CA-B156-56F6204B3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8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60C1BE45-89A6-461B-BDB7-E8551AFE4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934109B8-2073-4762-BC43-13496718E2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47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7AF83B13-656E-4C82-B1A6-38986D0B0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59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3281363" cy="75277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113" y="1423988"/>
            <a:ext cx="5619137" cy="4692651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2356758"/>
            <a:ext cx="3281363" cy="3759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709669E9-C42D-4820-A675-85AD635CA5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71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ttelsidebakgru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158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logo_byline_187_gra_ENG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1950"/>
            <a:ext cx="363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0050" y="1725613"/>
            <a:ext cx="5408613" cy="1149350"/>
          </a:xfrm>
        </p:spPr>
        <p:txBody>
          <a:bodyPr/>
          <a:lstStyle>
            <a:lvl1pPr>
              <a:lnSpc>
                <a:spcPts val="4200"/>
              </a:lnSpc>
              <a:defRPr sz="4000" b="0">
                <a:solidFill>
                  <a:srgbClr val="A401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0050" y="2900363"/>
            <a:ext cx="5408613" cy="46196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85858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408863" y="6299200"/>
            <a:ext cx="2209800" cy="877888"/>
          </a:xfrm>
        </p:spPr>
        <p:txBody>
          <a:bodyPr anchor="b"/>
          <a:lstStyle>
            <a:lvl1pPr algn="r">
              <a:lnSpc>
                <a:spcPts val="1300"/>
              </a:lnSpc>
              <a:defRPr b="1">
                <a:solidFill>
                  <a:srgbClr val="858585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44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CBE9EF8F-9A95-498F-8BDB-558B08418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593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3275" y="4897438"/>
            <a:ext cx="8637588" cy="15144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03275" y="3230563"/>
            <a:ext cx="8637588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013AA6BA-2465-4C76-8679-F1DAFDF969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287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DF53C86F-7250-4295-B9BC-DC566F3A13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303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7175" cy="1270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9103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91038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62550" y="1706563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62550" y="2417763"/>
            <a:ext cx="4492625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408034A7-EE73-4DF3-968A-C6F509B753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71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60C1BE45-89A6-461B-BDB7-E8551AFE4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861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717BE92C-19FE-40B7-8F5F-75C2F7A30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7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717BE92C-19FE-40B7-8F5F-75C2F7A30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73513" y="303213"/>
            <a:ext cx="5681662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773B85B4-7CFD-42DC-987C-08BEF8362E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7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92313" y="5335588"/>
            <a:ext cx="6097587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097587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92313" y="5964238"/>
            <a:ext cx="6097587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91D60D7F-C954-4401-8DF8-34659F13FB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40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F3AEB25F-9038-4983-9BE6-A289945058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099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50125" y="1423988"/>
            <a:ext cx="2270125" cy="46926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9750" y="1423988"/>
            <a:ext cx="6657975" cy="46926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6A0FD0B9-52A9-47EB-B291-04F918BAF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727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4CF10B61-1DC5-440D-80A5-1D7C57570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521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504A4D16-157B-442A-81DB-2915CC809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04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96643-2DF0-4750-AA95-2652254B44C5}" type="datetime1">
              <a:rPr lang="en-US">
                <a:solidFill>
                  <a:srgbClr val="000000"/>
                </a:solidFill>
              </a:rPr>
              <a:pPr/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36B5ED93-397F-4109-93C0-F09A2400A4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1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73513" y="303213"/>
            <a:ext cx="5681662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773B85B4-7CFD-42DC-987C-08BEF836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92313" y="5335588"/>
            <a:ext cx="6097587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097587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92313" y="5964238"/>
            <a:ext cx="6097587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91D60D7F-C954-4401-8DF8-34659F13F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innholdsside_bakgrunn"/>
          <p:cNvPicPr>
            <a:picLocks noChangeAspect="1" noChangeArrowheads="1"/>
          </p:cNvPicPr>
          <p:nvPr/>
        </p:nvPicPr>
        <p:blipFill>
          <a:blip r:embed="rId16" cstate="print"/>
          <a:srcRect l="78"/>
          <a:stretch>
            <a:fillRect/>
          </a:stretch>
        </p:blipFill>
        <p:spPr bwMode="auto">
          <a:xfrm>
            <a:off x="0" y="5853113"/>
            <a:ext cx="101584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23988"/>
            <a:ext cx="90805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93925"/>
            <a:ext cx="90805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7392988"/>
            <a:ext cx="6502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7392988"/>
            <a:ext cx="2578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/>
            </a:lvl1pPr>
          </a:lstStyle>
          <a:p>
            <a:pPr>
              <a:defRPr/>
            </a:pPr>
            <a:fld id="{9FEBCF9A-C75B-464A-8C1B-44A7787B9B62}" type="datetime1">
              <a:rPr lang="en-US"/>
              <a:pPr>
                <a:defRPr/>
              </a:pPr>
              <a:t>5/23/2014</a:t>
            </a:fld>
            <a:r>
              <a:rPr lang="en-US"/>
              <a:t> • Page </a:t>
            </a:r>
            <a:fld id="{C9B4C602-554B-4FC1-A7B1-9FE1F4A25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dot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88" y="1060450"/>
            <a:ext cx="101584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0" descr="logo_byline_187_gra_ENG_RGB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9750" y="361950"/>
            <a:ext cx="363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827" r:id="rId14"/>
  </p:sldLayoutIdLst>
  <p:hf sldNum="0" hdr="0" dt="0"/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71463" indent="-27146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621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998538" indent="-179388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Font typeface="Verdana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362075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9263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1764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6336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0908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5480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nnholdsside_bakgrun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/>
          <a:stretch>
            <a:fillRect/>
          </a:stretch>
        </p:blipFill>
        <p:spPr bwMode="auto">
          <a:xfrm>
            <a:off x="0" y="5853113"/>
            <a:ext cx="101584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23988"/>
            <a:ext cx="90805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93925"/>
            <a:ext cx="90805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7392988"/>
            <a:ext cx="6502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7392988"/>
            <a:ext cx="2578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/>
            </a:lvl1pPr>
          </a:lstStyle>
          <a:p>
            <a:fld id="{CC4EF642-32A2-44B2-88B2-7B11DD6A7472}" type="datetime1">
              <a:rPr lang="en-US" smtClean="0">
                <a:solidFill>
                  <a:srgbClr val="000000"/>
                </a:solidFill>
              </a:rPr>
              <a:pPr/>
              <a:t>5/23/2014</a:t>
            </a:fld>
            <a:r>
              <a:rPr lang="en-US" smtClean="0">
                <a:solidFill>
                  <a:srgbClr val="000000"/>
                </a:solidFill>
              </a:rPr>
              <a:t> • Page </a:t>
            </a:r>
            <a:fld id="{A847CF81-F750-487C-8352-43C322DC65A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1" name="Picture 18" descr="dot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060450"/>
            <a:ext cx="1015841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0" descr="logo_byline_187_gra_ENG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1950"/>
            <a:ext cx="363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7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sldNum="0" hdr="0" dt="0"/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71463" indent="-27146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621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998538" indent="-179388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Font typeface="Verdana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362075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9263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1764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6336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0908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5480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nnholdsside_bakgrun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/>
          <a:stretch>
            <a:fillRect/>
          </a:stretch>
        </p:blipFill>
        <p:spPr bwMode="auto">
          <a:xfrm>
            <a:off x="0" y="5853113"/>
            <a:ext cx="101584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23988"/>
            <a:ext cx="90805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93925"/>
            <a:ext cx="90805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7392988"/>
            <a:ext cx="6502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7392988"/>
            <a:ext cx="2578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/>
            </a:lvl1pPr>
          </a:lstStyle>
          <a:p>
            <a:fld id="{CC4EF642-32A2-44B2-88B2-7B11DD6A7472}" type="datetime1">
              <a:rPr lang="en-US" smtClean="0">
                <a:solidFill>
                  <a:srgbClr val="000000"/>
                </a:solidFill>
              </a:rPr>
              <a:pPr/>
              <a:t>5/23/2014</a:t>
            </a:fld>
            <a:r>
              <a:rPr lang="en-US" smtClean="0">
                <a:solidFill>
                  <a:srgbClr val="000000"/>
                </a:solidFill>
              </a:rPr>
              <a:t> • Page </a:t>
            </a:r>
            <a:fld id="{A847CF81-F750-487C-8352-43C322DC65A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1" name="Picture 18" descr="dot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060450"/>
            <a:ext cx="1015841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0" descr="logo_byline_187_gra_ENG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1950"/>
            <a:ext cx="363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80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hf sldNum="0" hdr="0" dt="0"/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71463" indent="-27146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621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998538" indent="-179388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Font typeface="Verdana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362075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9263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1764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6336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0908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5480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nnholdsside_bakgrunn"/>
          <p:cNvPicPr>
            <a:picLocks noChangeAspect="1" noChangeArrowheads="1"/>
          </p:cNvPicPr>
          <p:nvPr/>
        </p:nvPicPr>
        <p:blipFill>
          <a:blip r:embed="rId10" cstate="print"/>
          <a:srcRect l="78"/>
          <a:stretch>
            <a:fillRect/>
          </a:stretch>
        </p:blipFill>
        <p:spPr bwMode="auto">
          <a:xfrm>
            <a:off x="0" y="5853113"/>
            <a:ext cx="101584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23988"/>
            <a:ext cx="90805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93925"/>
            <a:ext cx="90805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7408863"/>
            <a:ext cx="6502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7408863"/>
            <a:ext cx="2578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94C18206-EDB4-4C35-AF0E-84274FFC7C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8" descr="dot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8" y="1060450"/>
            <a:ext cx="101584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9" descr="logo_byline_187_gra_RG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750" y="358775"/>
            <a:ext cx="363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557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</p:sldLayoutIdLst>
  <p:hf sldNum="0" hdr="0" dt="0"/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71463" indent="-27146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621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998538" indent="-179388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362075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9263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1764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6336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0908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5480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nnholdsside_bakgrunn"/>
          <p:cNvPicPr>
            <a:picLocks noChangeAspect="1" noChangeArrowheads="1"/>
          </p:cNvPicPr>
          <p:nvPr/>
        </p:nvPicPr>
        <p:blipFill>
          <a:blip r:embed="rId10" cstate="print"/>
          <a:srcRect l="78"/>
          <a:stretch>
            <a:fillRect/>
          </a:stretch>
        </p:blipFill>
        <p:spPr bwMode="auto">
          <a:xfrm>
            <a:off x="0" y="5853113"/>
            <a:ext cx="101584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23988"/>
            <a:ext cx="90805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93925"/>
            <a:ext cx="90805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7408863"/>
            <a:ext cx="6502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7408863"/>
            <a:ext cx="2578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fld id="{74E3E22D-621E-43AA-BC7D-60BCA5BBAE9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94C18206-EDB4-4C35-AF0E-84274FFC7C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8" descr="dot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8" y="1060450"/>
            <a:ext cx="101584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9" descr="logo_byline_187_gra_RG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750" y="358775"/>
            <a:ext cx="363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0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</p:sldLayoutIdLst>
  <p:hf sldNum="0" hdr="0" dt="0"/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71463" indent="-27146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621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998538" indent="-179388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362075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9263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1764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6336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0908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5480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innholdsside_bakgrunn"/>
          <p:cNvPicPr>
            <a:picLocks noChangeAspect="1" noChangeArrowheads="1"/>
          </p:cNvPicPr>
          <p:nvPr/>
        </p:nvPicPr>
        <p:blipFill>
          <a:blip r:embed="rId16" cstate="print"/>
          <a:srcRect l="78"/>
          <a:stretch>
            <a:fillRect/>
          </a:stretch>
        </p:blipFill>
        <p:spPr bwMode="auto">
          <a:xfrm>
            <a:off x="0" y="5853113"/>
            <a:ext cx="101584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23988"/>
            <a:ext cx="90805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93925"/>
            <a:ext cx="90805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7392988"/>
            <a:ext cx="6502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7392988"/>
            <a:ext cx="2578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/>
            </a:lvl1pPr>
          </a:lstStyle>
          <a:p>
            <a:pPr>
              <a:defRPr/>
            </a:pPr>
            <a:fld id="{9FEBCF9A-C75B-464A-8C1B-44A7787B9B62}" type="datetime1">
              <a:rPr lang="en-US">
                <a:solidFill>
                  <a:srgbClr val="000000"/>
                </a:solidFill>
              </a:rPr>
              <a:pPr>
                <a:defRPr/>
              </a:pPr>
              <a:t>5/23/2014</a:t>
            </a:fld>
            <a:r>
              <a:rPr lang="en-US">
                <a:solidFill>
                  <a:srgbClr val="000000"/>
                </a:solidFill>
              </a:rPr>
              <a:t> • Page </a:t>
            </a:r>
            <a:fld id="{C9B4C602-554B-4FC1-A7B1-9FE1F4A25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18" descr="dot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88" y="1060450"/>
            <a:ext cx="101584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0" descr="logo_byline_187_gra_ENG_RGB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9750" y="361950"/>
            <a:ext cx="363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854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6" r:id="rId14"/>
  </p:sldLayoutIdLst>
  <p:hf sldNum="0" hdr="0" dt="0"/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71463" indent="-27146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6213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998538" indent="-179388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Font typeface="Verdana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362075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9263" indent="-177800" algn="l" defTabSz="1016000" rtl="0" eaLnBrk="0" fontAlgn="base" hangingPunct="0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1764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6336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0908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5480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frm=1&amp;source=images&amp;cd=&amp;cad=rja&amp;docid=gE70j0NYGX0v5M&amp;tbnid=NsNW68uoRKHuIM:&amp;ved=0CAUQjRw&amp;url=http://missionandculture.org/2012/10/16/hitting-a-moving-target/&amp;ei=kE1eUoLZH4LLtQak9YHADg&amp;bvm=bv.54176721,d.d2k&amp;psig=AFQjCNFU0bAmqDQ9IrWJ-47jvVPSWu1xjA&amp;ust=138199832792969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it.ly/skillsoutlook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ocument/35/0,3343,en_2649_201185_40277475_1_1_1_1,00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no/url?sa=i&amp;rct=j&amp;q=&amp;esrc=s&amp;frm=1&amp;source=images&amp;cd=&amp;cad=rja&amp;docid=OBlrx7R89ckTaM&amp;tbnid=p8TBQdlGuTwH_M:&amp;ved=0CAUQjRw&amp;url=http://qela.qc.ca/2013/09/piaac-survey-an-important-step-in-understanding-skills-needs/&amp;ei=2FheUvaKCobAtQaOw4Bw&amp;bvm=bv.54176721,d.d2k&amp;psig=AFQjCNHZlCFcRW3e5sHDF_ALhcMw1RoL5Q&amp;ust=1382001187441124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frm=1&amp;source=images&amp;cd=&amp;cad=rja&amp;docid=CyiohT9FSljXsM&amp;tbnid=q--lNwv3WjZeGM:&amp;ved=0CAUQjRw&amp;url=http://www.revenews.com/online-marketing/why-applying-best-practices-may-sabotage-your-social-media-goals/&amp;ei=_1FeUribN8bAtQborYGIBA&amp;bvm=bv.54176721,d.d2k&amp;psig=AFQjCNG9scaljiX9yQT8XA_XSG5e7bybsg&amp;ust=138199947054339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no/url?sa=i&amp;rct=j&amp;q=&amp;esrc=s&amp;frm=1&amp;source=images&amp;cd=&amp;cad=rja&amp;docid=H5KwiKElAngNRM&amp;tbnid=gNTghyDSVKUVJM:&amp;ved=0CAUQjRw&amp;url=http://www.123rf.com/photo_10015021_a-keyboard-with-a-red-key-reading-contact-representing-an-easy-method-to-get-in-touch-with-customer-.html&amp;ei=iVVeUuSwDtKGswbEyoEg&amp;bvm=bv.54176721,d.d2k&amp;psig=AFQjCNEcqB2ND0-eqCIF_uC-dx3l3UJiGg&amp;ust=138200037932447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imgres?imgurl=http://betterbio.files.wordpress.com/2012/11/fingers-writing.jpg?w=600&amp;imgrefurl=http://betterbio.wordpress.com/tag/science-club-for-girls/&amp;docid=e9G6kx5ttTBrHM&amp;tbnid=Di5s3OqdKMahqM&amp;w=600&amp;h=254&amp;ei=EEReUuHXGsbOswag0oGoDA&amp;ved=0CAQQxiAwAg&amp;iact=c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hyperlink" Target="http://www.google.no/url?sa=i&amp;rct=j&amp;q=&amp;esrc=s&amp;frm=1&amp;source=images&amp;cd=&amp;cad=rja&amp;docid=kaUri4qNPn4P3M&amp;tbnid=BF7QlR4aj91EDM:&amp;ved=0CAUQjRw&amp;url=http://www.referenceforbusiness.com/small/Op-Qu/Oral-Communication.html&amp;ei=7UVeUt2CCc_WsgaMmoDICA&amp;bvm=bv.54176721,d.d2k&amp;psig=AFQjCNE0B_ScrnwrkJGtTVRhVR9glFS3QA&amp;ust=1381996374843171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408863" y="6676951"/>
            <a:ext cx="2209800" cy="500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60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858585"/>
                </a:solidFill>
              </a:rPr>
              <a:t>Graciela Sbertoli / Vox</a:t>
            </a:r>
            <a:endParaRPr lang="en-US" sz="1100" dirty="0">
              <a:solidFill>
                <a:srgbClr val="858585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637" y="1733242"/>
            <a:ext cx="5534538" cy="2189829"/>
          </a:xfrm>
        </p:spPr>
        <p:txBody>
          <a:bodyPr/>
          <a:lstStyle/>
          <a:p>
            <a:r>
              <a:rPr lang="nb-NO" sz="3200" b="1" dirty="0" err="1"/>
              <a:t>Functional</a:t>
            </a:r>
            <a:r>
              <a:rPr lang="nb-NO" sz="3200" b="1" dirty="0"/>
              <a:t> </a:t>
            </a:r>
            <a:r>
              <a:rPr lang="nb-NO" sz="3200" b="1" dirty="0" err="1"/>
              <a:t>basic</a:t>
            </a:r>
            <a:r>
              <a:rPr lang="nb-NO" sz="3200" b="1" dirty="0"/>
              <a:t> skills </a:t>
            </a:r>
            <a:r>
              <a:rPr lang="nb-NO" sz="3200" b="1" dirty="0" smtClean="0"/>
              <a:t/>
            </a:r>
            <a:br>
              <a:rPr lang="nb-NO" sz="3200" b="1" dirty="0" smtClean="0"/>
            </a:br>
            <a:r>
              <a:rPr lang="nb-NO" sz="3200" b="1" dirty="0" smtClean="0"/>
              <a:t>for </a:t>
            </a:r>
            <a:r>
              <a:rPr lang="nb-NO" sz="3200" b="1" dirty="0" err="1"/>
              <a:t>the</a:t>
            </a:r>
            <a:r>
              <a:rPr lang="nb-NO" sz="3200" b="1" dirty="0"/>
              <a:t> </a:t>
            </a:r>
            <a:r>
              <a:rPr lang="nb-NO" sz="3200" b="1" dirty="0" err="1" smtClean="0"/>
              <a:t>21st</a:t>
            </a:r>
            <a:r>
              <a:rPr lang="nb-NO" sz="3200" b="1" dirty="0" smtClean="0"/>
              <a:t> </a:t>
            </a:r>
            <a:r>
              <a:rPr lang="nb-NO" sz="3200" b="1" dirty="0" err="1"/>
              <a:t>century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5898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moving</a:t>
            </a:r>
            <a:r>
              <a:rPr lang="nb-NO" dirty="0" smtClean="0"/>
              <a:t> target: </a:t>
            </a:r>
            <a:r>
              <a:rPr lang="nb-NO" dirty="0" err="1" smtClean="0"/>
              <a:t>increasing</a:t>
            </a:r>
            <a:r>
              <a:rPr lang="nb-NO" dirty="0" smtClean="0"/>
              <a:t> gaps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9435" y="2990337"/>
            <a:ext cx="6642715" cy="3734927"/>
          </a:xfrm>
        </p:spPr>
        <p:txBody>
          <a:bodyPr/>
          <a:lstStyle/>
          <a:p>
            <a:r>
              <a:rPr lang="nb-NO" dirty="0" err="1" smtClean="0"/>
              <a:t>Contextualised</a:t>
            </a:r>
            <a:r>
              <a:rPr lang="nb-NO" dirty="0" smtClean="0"/>
              <a:t> </a:t>
            </a:r>
            <a:r>
              <a:rPr lang="nb-NO" dirty="0" err="1" smtClean="0"/>
              <a:t>levels</a:t>
            </a:r>
            <a:endParaRPr lang="nb-NO" dirty="0" smtClean="0"/>
          </a:p>
          <a:p>
            <a:r>
              <a:rPr lang="nb-NO" dirty="0" smtClean="0"/>
              <a:t>Ever </a:t>
            </a:r>
            <a:r>
              <a:rPr lang="nb-NO" dirty="0" err="1" smtClean="0"/>
              <a:t>increasing</a:t>
            </a:r>
            <a:r>
              <a:rPr lang="nb-NO" dirty="0" smtClean="0"/>
              <a:t> </a:t>
            </a:r>
            <a:r>
              <a:rPr lang="nb-NO" dirty="0" err="1" smtClean="0"/>
              <a:t>demands</a:t>
            </a:r>
            <a:r>
              <a:rPr lang="nb-NO" dirty="0" smtClean="0"/>
              <a:t> as </a:t>
            </a:r>
            <a:r>
              <a:rPr lang="nb-NO" dirty="0" err="1" smtClean="0"/>
              <a:t>societies</a:t>
            </a:r>
            <a:r>
              <a:rPr lang="nb-NO" dirty="0" smtClean="0"/>
              <a:t> and </a:t>
            </a:r>
            <a:r>
              <a:rPr lang="nb-NO" dirty="0" err="1" smtClean="0"/>
              <a:t>economies</a:t>
            </a:r>
            <a:r>
              <a:rPr lang="nb-NO" dirty="0" smtClean="0"/>
              <a:t> </a:t>
            </a:r>
            <a:r>
              <a:rPr lang="nb-NO" dirty="0" err="1" smtClean="0"/>
              <a:t>develop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multiplication</a:t>
            </a:r>
            <a:r>
              <a:rPr lang="nb-NO" dirty="0" smtClean="0"/>
              <a:t> of </a:t>
            </a:r>
            <a:r>
              <a:rPr lang="nb-NO" dirty="0" err="1" smtClean="0"/>
              <a:t>literacies</a:t>
            </a:r>
            <a:endParaRPr lang="nb-NO" dirty="0" smtClean="0"/>
          </a:p>
          <a:p>
            <a:r>
              <a:rPr lang="nb-NO" dirty="0" err="1" smtClean="0"/>
              <a:t>Demographic</a:t>
            </a:r>
            <a:r>
              <a:rPr lang="nb-NO" dirty="0" smtClean="0"/>
              <a:t> </a:t>
            </a:r>
            <a:r>
              <a:rPr lang="nb-NO" dirty="0" err="1" smtClean="0"/>
              <a:t>changes</a:t>
            </a:r>
            <a:r>
              <a:rPr lang="nb-NO" dirty="0" smtClean="0"/>
              <a:t>: senior </a:t>
            </a:r>
            <a:r>
              <a:rPr lang="nb-NO" dirty="0" err="1" smtClean="0"/>
              <a:t>citizens</a:t>
            </a:r>
            <a:r>
              <a:rPr lang="nb-NO" dirty="0" smtClean="0"/>
              <a:t> and digital </a:t>
            </a:r>
            <a:r>
              <a:rPr lang="nb-NO" dirty="0" err="1" smtClean="0"/>
              <a:t>competence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erosion</a:t>
            </a:r>
            <a:r>
              <a:rPr lang="nb-NO" dirty="0" smtClean="0"/>
              <a:t> of </a:t>
            </a:r>
            <a:r>
              <a:rPr lang="nb-NO" dirty="0" err="1" smtClean="0"/>
              <a:t>literacy</a:t>
            </a:r>
            <a:endParaRPr lang="nb-NO" dirty="0" smtClean="0"/>
          </a:p>
          <a:p>
            <a:r>
              <a:rPr lang="nb-NO" dirty="0" err="1" smtClean="0"/>
              <a:t>Illiteracy</a:t>
            </a:r>
            <a:r>
              <a:rPr lang="nb-NO" dirty="0" smtClean="0"/>
              <a:t> as </a:t>
            </a:r>
            <a:r>
              <a:rPr lang="nb-NO" dirty="0" err="1" smtClean="0"/>
              <a:t>inheritance</a:t>
            </a:r>
            <a:endParaRPr lang="nb-NO" dirty="0" smtClean="0"/>
          </a:p>
          <a:p>
            <a:r>
              <a:rPr lang="nb-NO" dirty="0" smtClean="0"/>
              <a:t>Logic linear </a:t>
            </a:r>
            <a:r>
              <a:rPr lang="nb-NO" dirty="0" err="1" smtClean="0"/>
              <a:t>thinking</a:t>
            </a:r>
            <a:r>
              <a:rPr lang="nb-NO" dirty="0" smtClean="0"/>
              <a:t> and </a:t>
            </a:r>
            <a:r>
              <a:rPr lang="nb-NO" dirty="0" err="1" smtClean="0"/>
              <a:t>hypertext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pic>
        <p:nvPicPr>
          <p:cNvPr id="4098" name="Picture 2" descr="http://missionandculture.files.wordpress.com/2012/10/moving-target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34" y="4009667"/>
            <a:ext cx="2640063" cy="31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1002890" y="2109019"/>
            <a:ext cx="3524865" cy="2138516"/>
          </a:xfrm>
          <a:prstGeom prst="wedgeRoundRectCallout">
            <a:avLst>
              <a:gd name="adj1" fmla="val -54724"/>
              <a:gd name="adj2" fmla="val 111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Is </a:t>
            </a:r>
            <a:r>
              <a:rPr lang="nb-NO" sz="2800" b="1" dirty="0" err="1"/>
              <a:t>literacy</a:t>
            </a:r>
            <a:r>
              <a:rPr lang="nb-NO" sz="2800" b="1" dirty="0"/>
              <a:t> STILL an </a:t>
            </a:r>
            <a:r>
              <a:rPr lang="nb-NO" sz="2800" b="1" dirty="0" err="1"/>
              <a:t>issue</a:t>
            </a:r>
            <a:r>
              <a:rPr lang="nb-NO" sz="2800" b="1" dirty="0"/>
              <a:t> in Europe?</a:t>
            </a: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5220930" y="1238865"/>
            <a:ext cx="4719484" cy="3451122"/>
          </a:xfrm>
          <a:prstGeom prst="wedgeRoundRectCallout">
            <a:avLst>
              <a:gd name="adj1" fmla="val 38230"/>
              <a:gd name="adj2" fmla="val 1060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                         </a:t>
            </a:r>
            <a:r>
              <a:rPr lang="nb-NO" sz="3600" b="1" dirty="0" smtClean="0"/>
              <a:t>PIAAC</a:t>
            </a:r>
            <a:endParaRPr lang="nb-NO" sz="3600" b="1" dirty="0"/>
          </a:p>
        </p:txBody>
      </p:sp>
      <p:pic>
        <p:nvPicPr>
          <p:cNvPr id="1026" name="Picture 2" descr="OECD Skills Outlook 20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48" y="1315537"/>
            <a:ext cx="2300761" cy="30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ildeforklaring formet som en sky 7"/>
          <p:cNvSpPr/>
          <p:nvPr/>
        </p:nvSpPr>
        <p:spPr>
          <a:xfrm>
            <a:off x="2765322" y="4984955"/>
            <a:ext cx="4564626" cy="17845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 smtClean="0"/>
              <a:t>Thank</a:t>
            </a:r>
            <a:r>
              <a:rPr lang="nb-NO" b="1" dirty="0" smtClean="0"/>
              <a:t> God </a:t>
            </a:r>
            <a:r>
              <a:rPr lang="nb-NO" b="1" dirty="0" err="1" smtClean="0"/>
              <a:t>we’re</a:t>
            </a:r>
            <a:r>
              <a:rPr lang="nb-NO" b="1" dirty="0" smtClean="0"/>
              <a:t> over </a:t>
            </a:r>
            <a:r>
              <a:rPr lang="nb-NO" b="1" dirty="0" err="1" smtClean="0"/>
              <a:t>average</a:t>
            </a:r>
            <a:r>
              <a:rPr lang="nb-NO" b="1" dirty="0" smtClean="0"/>
              <a:t>…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6221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3" name="TekstSylinder 2"/>
          <p:cNvSpPr txBox="1"/>
          <p:nvPr/>
        </p:nvSpPr>
        <p:spPr>
          <a:xfrm>
            <a:off x="539751" y="1209368"/>
            <a:ext cx="562830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</a:t>
            </a:r>
            <a:r>
              <a:rPr lang="en-US" sz="2400" b="1" i="1" dirty="0" smtClean="0"/>
              <a:t>What </a:t>
            </a:r>
            <a:r>
              <a:rPr lang="en-US" sz="2400" b="1" i="1" dirty="0"/>
              <a:t>adults can do in literacy, numeracy and problem </a:t>
            </a:r>
            <a:r>
              <a:rPr lang="en-US" sz="2400" b="1" i="1" dirty="0" smtClean="0"/>
              <a:t>solving </a:t>
            </a:r>
            <a:r>
              <a:rPr lang="nb-NO" sz="2400" b="1" i="1" dirty="0" smtClean="0"/>
              <a:t>in </a:t>
            </a:r>
            <a:r>
              <a:rPr lang="nb-NO" sz="2400" b="1" i="1" dirty="0"/>
              <a:t>technology-</a:t>
            </a:r>
            <a:r>
              <a:rPr lang="nb-NO" sz="2400" b="1" i="1" dirty="0" err="1"/>
              <a:t>rich</a:t>
            </a:r>
            <a:r>
              <a:rPr lang="nb-NO" sz="2400" b="1" i="1" dirty="0"/>
              <a:t> </a:t>
            </a:r>
            <a:r>
              <a:rPr lang="nb-NO" sz="2400" b="1" i="1" dirty="0" err="1" smtClean="0"/>
              <a:t>environments</a:t>
            </a:r>
            <a:endParaRPr lang="nb-NO" sz="2400" b="1" i="1" dirty="0" smtClean="0"/>
          </a:p>
          <a:p>
            <a:endParaRPr lang="nb-NO" sz="2400" b="1" i="1" dirty="0"/>
          </a:p>
          <a:p>
            <a:r>
              <a:rPr lang="en-US" sz="2400" i="1" dirty="0" smtClean="0"/>
              <a:t>In </a:t>
            </a:r>
            <a:r>
              <a:rPr lang="en-US" sz="2400" i="1" dirty="0"/>
              <a:t>most countries, there are significant proportions of adults who score at lower levels of proficiency on the </a:t>
            </a:r>
            <a:r>
              <a:rPr lang="en-US" sz="2400" i="1" dirty="0" smtClean="0"/>
              <a:t>literacy and </a:t>
            </a:r>
            <a:r>
              <a:rPr lang="en-US" sz="2400" i="1" dirty="0"/>
              <a:t>numeracy scales. </a:t>
            </a:r>
            <a:endParaRPr lang="en-US" sz="2400" i="1" dirty="0" smtClean="0"/>
          </a:p>
          <a:p>
            <a:r>
              <a:rPr lang="en-US" sz="2400" i="1" dirty="0" smtClean="0"/>
              <a:t>Across </a:t>
            </a:r>
            <a:r>
              <a:rPr lang="en-US" sz="2400" i="1" dirty="0"/>
              <a:t>the countries involved in the study, between </a:t>
            </a:r>
            <a:r>
              <a:rPr lang="en-US" sz="2400" b="1" i="1" dirty="0">
                <a:solidFill>
                  <a:srgbClr val="C00000"/>
                </a:solidFill>
              </a:rPr>
              <a:t>4.9% </a:t>
            </a:r>
            <a:r>
              <a:rPr lang="en-US" sz="2400" i="1" dirty="0"/>
              <a:t>and 27.7% of adults are proficient </a:t>
            </a:r>
            <a:r>
              <a:rPr lang="en-US" sz="2400" i="1" dirty="0" smtClean="0"/>
              <a:t>at only </a:t>
            </a:r>
            <a:r>
              <a:rPr lang="en-US" sz="2400" i="1" dirty="0"/>
              <a:t>the lowest </a:t>
            </a:r>
            <a:r>
              <a:rPr lang="en-US" sz="2400" i="1" dirty="0" smtClean="0"/>
              <a:t>level </a:t>
            </a:r>
            <a:r>
              <a:rPr lang="en-US" sz="2400" i="1" dirty="0"/>
              <a:t>in literacy and </a:t>
            </a:r>
            <a:r>
              <a:rPr lang="en-US" sz="2400" b="1" i="1" dirty="0">
                <a:solidFill>
                  <a:srgbClr val="C00000"/>
                </a:solidFill>
              </a:rPr>
              <a:t>8.1%</a:t>
            </a:r>
            <a:r>
              <a:rPr lang="en-US" sz="2400" i="1" dirty="0"/>
              <a:t> to 31.7% are proficient at only the lowest </a:t>
            </a:r>
            <a:r>
              <a:rPr lang="en-US" sz="2400" i="1" dirty="0" smtClean="0"/>
              <a:t>level </a:t>
            </a:r>
            <a:r>
              <a:rPr lang="en-US" sz="2400" i="1" dirty="0"/>
              <a:t>in numeracy</a:t>
            </a:r>
            <a:r>
              <a:rPr lang="en-US" sz="2400" i="1" dirty="0" smtClean="0"/>
              <a:t>.”</a:t>
            </a:r>
            <a:endParaRPr lang="en-US" sz="2400" i="1" dirty="0"/>
          </a:p>
          <a:p>
            <a:endParaRPr lang="nb-NO" dirty="0"/>
          </a:p>
        </p:txBody>
      </p:sp>
      <p:pic>
        <p:nvPicPr>
          <p:cNvPr id="5124" name="Picture 4" descr="http://www.sfi.dk/files/Filer/Danskernes_kompetencer/PIAAC_gree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84" y="1308317"/>
            <a:ext cx="3060836" cy="30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qela.qc.ca/wordpress/wp-content/uploads/2013/08/OECD-logo-200-pixel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84" y="4675240"/>
            <a:ext cx="3124939" cy="110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3" name="TekstSylinder 2"/>
          <p:cNvSpPr txBox="1"/>
          <p:nvPr/>
        </p:nvSpPr>
        <p:spPr>
          <a:xfrm>
            <a:off x="1917290" y="3864078"/>
            <a:ext cx="7595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Only </a:t>
            </a:r>
            <a:r>
              <a:rPr lang="en-US" sz="2400" b="1" i="1" dirty="0">
                <a:solidFill>
                  <a:srgbClr val="C00000"/>
                </a:solidFill>
              </a:rPr>
              <a:t>between 2.9% and 8.8% of adults demonstrate the highest level of proficiency on the </a:t>
            </a:r>
            <a:r>
              <a:rPr lang="en-US" sz="2400" b="1" i="1" dirty="0" smtClean="0">
                <a:solidFill>
                  <a:srgbClr val="C00000"/>
                </a:solidFill>
              </a:rPr>
              <a:t>scale for problem </a:t>
            </a:r>
            <a:r>
              <a:rPr lang="en-US" sz="2400" b="1" i="1" dirty="0">
                <a:solidFill>
                  <a:srgbClr val="C00000"/>
                </a:solidFill>
              </a:rPr>
              <a:t>solving </a:t>
            </a:r>
            <a:r>
              <a:rPr lang="en-US" sz="2400" b="1" i="1" dirty="0" smtClean="0">
                <a:solidFill>
                  <a:srgbClr val="C00000"/>
                </a:solidFill>
              </a:rPr>
              <a:t>in </a:t>
            </a:r>
            <a:r>
              <a:rPr lang="nb-NO" sz="2400" b="1" i="1" dirty="0" smtClean="0">
                <a:solidFill>
                  <a:srgbClr val="C00000"/>
                </a:solidFill>
              </a:rPr>
              <a:t>technology-</a:t>
            </a:r>
            <a:r>
              <a:rPr lang="nb-NO" sz="2400" b="1" i="1" dirty="0" err="1" smtClean="0">
                <a:solidFill>
                  <a:srgbClr val="C00000"/>
                </a:solidFill>
              </a:rPr>
              <a:t>rich</a:t>
            </a:r>
            <a:r>
              <a:rPr lang="nb-NO" sz="2400" b="1" i="1" dirty="0" smtClean="0">
                <a:solidFill>
                  <a:srgbClr val="C00000"/>
                </a:solidFill>
              </a:rPr>
              <a:t> </a:t>
            </a:r>
            <a:r>
              <a:rPr lang="nb-NO" sz="2400" b="1" i="1" dirty="0" err="1" smtClean="0">
                <a:solidFill>
                  <a:srgbClr val="C00000"/>
                </a:solidFill>
              </a:rPr>
              <a:t>environments</a:t>
            </a:r>
            <a:r>
              <a:rPr lang="nb-NO" sz="2400" b="1" i="1" dirty="0" smtClean="0">
                <a:solidFill>
                  <a:srgbClr val="C00000"/>
                </a:solidFill>
              </a:rPr>
              <a:t>.</a:t>
            </a:r>
            <a:endParaRPr lang="nb-NO" i="1" dirty="0"/>
          </a:p>
        </p:txBody>
      </p:sp>
      <p:pic>
        <p:nvPicPr>
          <p:cNvPr id="7170" name="Picture 2" descr="Logo Pia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40" y="3167113"/>
            <a:ext cx="1181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Examples</a:t>
            </a:r>
            <a:r>
              <a:rPr lang="nb-NO" dirty="0" smtClean="0"/>
              <a:t> to </a:t>
            </a:r>
            <a:r>
              <a:rPr lang="nb-NO" dirty="0" err="1" smtClean="0"/>
              <a:t>follow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92266" y="2356157"/>
            <a:ext cx="5285863" cy="2968011"/>
          </a:xfrm>
        </p:spPr>
        <p:txBody>
          <a:bodyPr/>
          <a:lstStyle/>
          <a:p>
            <a:r>
              <a:rPr lang="nb-NO" dirty="0" smtClean="0"/>
              <a:t>Using </a:t>
            </a:r>
            <a:r>
              <a:rPr lang="nb-NO" dirty="0" err="1" smtClean="0"/>
              <a:t>the</a:t>
            </a:r>
            <a:r>
              <a:rPr lang="nb-NO" dirty="0" smtClean="0"/>
              <a:t> media for </a:t>
            </a:r>
            <a:r>
              <a:rPr lang="nb-NO" dirty="0" err="1" smtClean="0"/>
              <a:t>awareness</a:t>
            </a:r>
            <a:r>
              <a:rPr lang="nb-NO" dirty="0" smtClean="0"/>
              <a:t> </a:t>
            </a:r>
            <a:r>
              <a:rPr lang="nb-NO" dirty="0" err="1" smtClean="0"/>
              <a:t>raising</a:t>
            </a:r>
            <a:r>
              <a:rPr lang="nb-NO" dirty="0" smtClean="0"/>
              <a:t> and </a:t>
            </a:r>
            <a:r>
              <a:rPr lang="nb-NO" dirty="0" err="1" smtClean="0"/>
              <a:t>effective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 smtClean="0"/>
              <a:t>: </a:t>
            </a:r>
            <a:r>
              <a:rPr lang="nb-NO" dirty="0" err="1" smtClean="0"/>
              <a:t>Ireland</a:t>
            </a:r>
            <a:r>
              <a:rPr lang="nb-NO" dirty="0" smtClean="0"/>
              <a:t>, </a:t>
            </a:r>
            <a:r>
              <a:rPr lang="nb-NO" dirty="0" err="1" smtClean="0"/>
              <a:t>Scottland</a:t>
            </a:r>
            <a:r>
              <a:rPr lang="nb-NO" dirty="0" smtClean="0"/>
              <a:t>, England…</a:t>
            </a:r>
          </a:p>
          <a:p>
            <a:r>
              <a:rPr lang="nb-NO" dirty="0" smtClean="0"/>
              <a:t>Open Resources and web </a:t>
            </a:r>
            <a:r>
              <a:rPr lang="nb-NO" dirty="0" err="1" smtClean="0"/>
              <a:t>sites</a:t>
            </a:r>
            <a:r>
              <a:rPr lang="nb-NO" dirty="0" smtClean="0"/>
              <a:t>: Germany, Spain…</a:t>
            </a:r>
          </a:p>
          <a:p>
            <a:r>
              <a:rPr lang="nb-NO" dirty="0" err="1" smtClean="0"/>
              <a:t>Intergenerational</a:t>
            </a:r>
            <a:r>
              <a:rPr lang="nb-NO" dirty="0" smtClean="0"/>
              <a:t> </a:t>
            </a:r>
            <a:r>
              <a:rPr lang="nb-NO" dirty="0" err="1" smtClean="0"/>
              <a:t>learning</a:t>
            </a:r>
            <a:r>
              <a:rPr lang="nb-NO" dirty="0" smtClean="0"/>
              <a:t>: </a:t>
            </a:r>
            <a:r>
              <a:rPr lang="nb-NO" dirty="0" err="1" smtClean="0"/>
              <a:t>Turkey</a:t>
            </a:r>
            <a:endParaRPr lang="nb-NO" dirty="0" smtClean="0"/>
          </a:p>
          <a:p>
            <a:r>
              <a:rPr lang="nb-NO" dirty="0" smtClean="0"/>
              <a:t>Macro and </a:t>
            </a:r>
            <a:r>
              <a:rPr lang="nb-NO" dirty="0" err="1" smtClean="0"/>
              <a:t>micro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: France</a:t>
            </a:r>
          </a:p>
          <a:p>
            <a:r>
              <a:rPr lang="nb-NO" dirty="0" smtClean="0"/>
              <a:t>Beyond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classroom</a:t>
            </a:r>
            <a:r>
              <a:rPr lang="nb-NO" dirty="0" smtClean="0"/>
              <a:t>: England, Norway, </a:t>
            </a:r>
            <a:r>
              <a:rPr lang="nb-NO" dirty="0" err="1" smtClean="0"/>
              <a:t>Switzerland</a:t>
            </a:r>
            <a:r>
              <a:rPr lang="nb-NO" dirty="0" smtClean="0"/>
              <a:t>…</a:t>
            </a:r>
          </a:p>
          <a:p>
            <a:r>
              <a:rPr lang="nb-NO" dirty="0" err="1" smtClean="0"/>
              <a:t>Holistic</a:t>
            </a:r>
            <a:r>
              <a:rPr lang="nb-NO" dirty="0" smtClean="0"/>
              <a:t> policy </a:t>
            </a:r>
            <a:r>
              <a:rPr lang="nb-NO" dirty="0" err="1" smtClean="0"/>
              <a:t>approach</a:t>
            </a:r>
            <a:r>
              <a:rPr lang="nb-NO" dirty="0" smtClean="0"/>
              <a:t>: Portugal</a:t>
            </a:r>
          </a:p>
          <a:p>
            <a:r>
              <a:rPr lang="nb-NO" dirty="0" err="1" smtClean="0"/>
              <a:t>Efficient</a:t>
            </a:r>
            <a:r>
              <a:rPr lang="nb-NO" dirty="0" smtClean="0"/>
              <a:t> </a:t>
            </a:r>
            <a:r>
              <a:rPr lang="nb-NO" dirty="0" err="1" smtClean="0"/>
              <a:t>professional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of </a:t>
            </a:r>
            <a:r>
              <a:rPr lang="nb-NO" dirty="0" err="1" smtClean="0"/>
              <a:t>teachers</a:t>
            </a:r>
            <a:r>
              <a:rPr lang="nb-NO" dirty="0" smtClean="0"/>
              <a:t>: Slovenia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Graciela Sbertoli / Vox</a:t>
            </a:r>
            <a:endParaRPr lang="en-US"/>
          </a:p>
        </p:txBody>
      </p:sp>
      <p:pic>
        <p:nvPicPr>
          <p:cNvPr id="6146" name="Picture 2" descr="http://www.revenews.com/wp-content/uploads/2011/03/best-practice-bad-300x20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56" y="1201430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Literacy</a:t>
            </a:r>
            <a:r>
              <a:rPr lang="nb-NO" dirty="0" smtClean="0"/>
              <a:t> in Norway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171" y="2193925"/>
            <a:ext cx="6362494" cy="4428101"/>
          </a:xfrm>
        </p:spPr>
        <p:txBody>
          <a:bodyPr/>
          <a:lstStyle/>
          <a:p>
            <a:r>
              <a:rPr lang="nb-NO" dirty="0" smtClean="0"/>
              <a:t>Initial </a:t>
            </a:r>
            <a:r>
              <a:rPr lang="nb-NO" dirty="0" err="1" smtClean="0"/>
              <a:t>literacy</a:t>
            </a:r>
            <a:r>
              <a:rPr lang="nb-NO" dirty="0" smtClean="0"/>
              <a:t> for immigrants </a:t>
            </a:r>
          </a:p>
          <a:p>
            <a:r>
              <a:rPr lang="nb-NO" dirty="0" err="1" smtClean="0"/>
              <a:t>Included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statutory</a:t>
            </a:r>
            <a:r>
              <a:rPr lang="nb-NO" dirty="0" smtClean="0"/>
              <a:t> right to </a:t>
            </a:r>
            <a:r>
              <a:rPr lang="nb-NO" dirty="0" err="1" smtClean="0"/>
              <a:t>primary</a:t>
            </a:r>
            <a:r>
              <a:rPr lang="nb-NO" dirty="0" smtClean="0"/>
              <a:t>, and </a:t>
            </a:r>
            <a:r>
              <a:rPr lang="nb-NO" dirty="0" err="1" smtClean="0"/>
              <a:t>secondary</a:t>
            </a:r>
            <a:r>
              <a:rPr lang="nb-NO" dirty="0" smtClean="0"/>
              <a:t> </a:t>
            </a:r>
            <a:r>
              <a:rPr lang="nb-NO" dirty="0" err="1" smtClean="0"/>
              <a:t>education</a:t>
            </a:r>
            <a:r>
              <a:rPr lang="nb-NO" dirty="0" smtClean="0"/>
              <a:t> for all adults</a:t>
            </a:r>
          </a:p>
          <a:p>
            <a:r>
              <a:rPr lang="nb-NO" dirty="0" err="1" smtClean="0"/>
              <a:t>Included</a:t>
            </a:r>
            <a:r>
              <a:rPr lang="nb-NO" dirty="0" smtClean="0"/>
              <a:t> in </a:t>
            </a:r>
            <a:r>
              <a:rPr lang="nb-NO" dirty="0" err="1" smtClean="0"/>
              <a:t>courses</a:t>
            </a:r>
            <a:r>
              <a:rPr lang="nb-NO" dirty="0" smtClean="0"/>
              <a:t> given by </a:t>
            </a:r>
            <a:r>
              <a:rPr lang="nb-NO" dirty="0" err="1" smtClean="0"/>
              <a:t>employment</a:t>
            </a:r>
            <a:r>
              <a:rPr lang="nb-NO" dirty="0" smtClean="0"/>
              <a:t> services, «</a:t>
            </a:r>
            <a:r>
              <a:rPr lang="nb-NO" dirty="0" err="1" smtClean="0"/>
              <a:t>protected</a:t>
            </a:r>
            <a:r>
              <a:rPr lang="nb-NO" dirty="0" smtClean="0"/>
              <a:t> </a:t>
            </a:r>
            <a:r>
              <a:rPr lang="nb-NO" dirty="0" err="1" smtClean="0"/>
              <a:t>companies</a:t>
            </a:r>
            <a:r>
              <a:rPr lang="nb-NO" dirty="0" smtClean="0"/>
              <a:t>», and NGOs</a:t>
            </a:r>
          </a:p>
          <a:p>
            <a:r>
              <a:rPr lang="nb-NO" dirty="0" err="1" smtClean="0"/>
              <a:t>Included</a:t>
            </a:r>
            <a:r>
              <a:rPr lang="nb-NO" dirty="0" smtClean="0"/>
              <a:t> in prison </a:t>
            </a:r>
            <a:r>
              <a:rPr lang="nb-NO" dirty="0" err="1" smtClean="0"/>
              <a:t>education</a:t>
            </a:r>
            <a:endParaRPr lang="nb-NO" dirty="0" smtClean="0"/>
          </a:p>
          <a:p>
            <a:r>
              <a:rPr lang="nb-NO" b="1" dirty="0" smtClean="0"/>
              <a:t>The </a:t>
            </a:r>
            <a:r>
              <a:rPr lang="nb-NO" b="1" dirty="0" err="1" smtClean="0"/>
              <a:t>national</a:t>
            </a:r>
            <a:r>
              <a:rPr lang="nb-NO" b="1" dirty="0" smtClean="0"/>
              <a:t> Program for Basic </a:t>
            </a:r>
            <a:r>
              <a:rPr lang="nb-NO" b="1" dirty="0" err="1" smtClean="0"/>
              <a:t>Competence</a:t>
            </a:r>
            <a:r>
              <a:rPr lang="nb-NO" b="1" dirty="0" smtClean="0"/>
              <a:t> at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Work</a:t>
            </a:r>
            <a:r>
              <a:rPr lang="nb-NO" b="1" dirty="0" smtClean="0"/>
              <a:t> Place, BCWL</a:t>
            </a:r>
          </a:p>
          <a:p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: ROADMAP _ </a:t>
            </a:r>
            <a:r>
              <a:rPr lang="nb-NO" dirty="0" err="1" smtClean="0"/>
              <a:t>Towards</a:t>
            </a:r>
            <a:r>
              <a:rPr lang="nb-NO" dirty="0" smtClean="0"/>
              <a:t> a </a:t>
            </a:r>
            <a:r>
              <a:rPr lang="nb-NO" dirty="0" err="1" smtClean="0"/>
              <a:t>Quality</a:t>
            </a:r>
            <a:r>
              <a:rPr lang="nb-NO" dirty="0" smtClean="0"/>
              <a:t> Framework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Provision</a:t>
            </a:r>
            <a:r>
              <a:rPr lang="nb-NO" dirty="0" smtClean="0"/>
              <a:t> of Basic Skills Training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2392926"/>
            <a:ext cx="2819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0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Framework for Basic Skills for Adults</a:t>
            </a:r>
            <a:endParaRPr lang="nb-NO" dirty="0" smtClean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92513" y="2325688"/>
            <a:ext cx="6027737" cy="4670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 framework comprises:</a:t>
            </a:r>
          </a:p>
          <a:p>
            <a:pPr eaLnBrk="1" hangingPunct="1"/>
            <a:r>
              <a:rPr lang="en-US" dirty="0" smtClean="0"/>
              <a:t>competence goals in digital competence, numeracy, literacy and oral communication</a:t>
            </a:r>
          </a:p>
          <a:p>
            <a:pPr eaLnBrk="1" hangingPunct="1"/>
            <a:r>
              <a:rPr lang="en-US" dirty="0" smtClean="0"/>
              <a:t>guidelines for providers</a:t>
            </a:r>
          </a:p>
          <a:p>
            <a:pPr eaLnBrk="1" hangingPunct="1"/>
            <a:r>
              <a:rPr lang="en-US" dirty="0" smtClean="0"/>
              <a:t>mapping tools and tests</a:t>
            </a:r>
          </a:p>
          <a:p>
            <a:pPr eaLnBrk="1" hangingPunct="1"/>
            <a:r>
              <a:rPr lang="en-GB" dirty="0" smtClean="0"/>
              <a:t>teaching resources and </a:t>
            </a:r>
            <a:r>
              <a:rPr lang="en-US" dirty="0" smtClean="0"/>
              <a:t>didactic models</a:t>
            </a:r>
            <a:endParaRPr lang="nb-NO" dirty="0" smtClean="0"/>
          </a:p>
          <a:p>
            <a:pPr eaLnBrk="1" hangingPunct="1"/>
            <a:r>
              <a:rPr lang="en-US" dirty="0" smtClean="0"/>
              <a:t>a model for teacher training</a:t>
            </a:r>
          </a:p>
          <a:p>
            <a:pPr eaLnBrk="1" hangingPunct="1"/>
            <a:r>
              <a:rPr lang="en-US" dirty="0" smtClean="0"/>
              <a:t>tools to increase relevance of study programs (profiles)</a:t>
            </a:r>
          </a:p>
          <a:p>
            <a:pPr eaLnBrk="1" hangingPunct="1"/>
            <a:endParaRPr lang="nb-NO" sz="2900" dirty="0" smtClean="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2124075" y="1981200"/>
            <a:ext cx="68405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98538" lvl="2" indent="-179388" defTabSz="1016000">
              <a:spcBef>
                <a:spcPct val="20000"/>
              </a:spcBef>
              <a:buClr>
                <a:srgbClr val="A40128"/>
              </a:buClr>
              <a:buFont typeface="Arial" charset="0"/>
              <a:buChar char="–"/>
            </a:pPr>
            <a:endParaRPr lang="nb-NO" sz="1400"/>
          </a:p>
          <a:p>
            <a:pPr marL="271463" indent="-271463" defTabSz="1016000">
              <a:spcBef>
                <a:spcPct val="20000"/>
              </a:spcBef>
              <a:buClr>
                <a:srgbClr val="A40128"/>
              </a:buClr>
              <a:buFontTx/>
              <a:buChar char="•"/>
            </a:pPr>
            <a:endParaRPr lang="nb-NO" sz="1800"/>
          </a:p>
        </p:txBody>
      </p:sp>
      <p:pic>
        <p:nvPicPr>
          <p:cNvPr id="215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325688"/>
            <a:ext cx="2444750" cy="3657600"/>
          </a:xfrm>
          <a:noFill/>
        </p:spPr>
      </p:pic>
      <p:sp>
        <p:nvSpPr>
          <p:cNvPr id="6" name="Plassholder for bunn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Our </a:t>
            </a:r>
            <a:r>
              <a:rPr lang="nb-NO" dirty="0" err="1" smtClean="0"/>
              <a:t>issues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 smtClean="0"/>
              <a:t>Fragmented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assurance</a:t>
            </a:r>
            <a:endParaRPr lang="nb-NO" dirty="0" smtClean="0"/>
          </a:p>
          <a:p>
            <a:r>
              <a:rPr lang="nb-NO" dirty="0" err="1" smtClean="0"/>
              <a:t>Reaching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target </a:t>
            </a:r>
            <a:r>
              <a:rPr lang="nb-NO" dirty="0" err="1" smtClean="0"/>
              <a:t>group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role</a:t>
            </a:r>
            <a:r>
              <a:rPr lang="nb-NO" dirty="0" smtClean="0"/>
              <a:t> of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municipalities</a:t>
            </a:r>
            <a:endParaRPr lang="nb-NO" dirty="0" smtClean="0"/>
          </a:p>
          <a:p>
            <a:r>
              <a:rPr lang="nb-NO" dirty="0" smtClean="0"/>
              <a:t>Research, </a:t>
            </a:r>
            <a:r>
              <a:rPr lang="nb-NO" dirty="0" err="1" smtClean="0"/>
              <a:t>statistics</a:t>
            </a:r>
            <a:r>
              <a:rPr lang="nb-NO" dirty="0" smtClean="0"/>
              <a:t>, </a:t>
            </a:r>
            <a:r>
              <a:rPr lang="nb-NO" dirty="0" err="1" smtClean="0"/>
              <a:t>knowledge</a:t>
            </a:r>
            <a:r>
              <a:rPr lang="nb-NO" dirty="0" smtClean="0"/>
              <a:t> base…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pic>
        <p:nvPicPr>
          <p:cNvPr id="6" name="Picture 10" descr="istockphoto_11599974-half-full-glass-of-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275" y="1423988"/>
            <a:ext cx="33559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4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future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Increasing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for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r>
              <a:rPr lang="nb-NO" dirty="0" err="1" smtClean="0"/>
              <a:t>Synergy</a:t>
            </a:r>
            <a:r>
              <a:rPr lang="nb-NO" dirty="0" smtClean="0"/>
              <a:t> and </a:t>
            </a:r>
            <a:r>
              <a:rPr lang="nb-NO" dirty="0" err="1" smtClean="0"/>
              <a:t>cohesion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Professionalization</a:t>
            </a:r>
            <a:r>
              <a:rPr lang="nb-NO" dirty="0" smtClean="0"/>
              <a:t> of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Outreach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Documentation</a:t>
            </a:r>
            <a:r>
              <a:rPr lang="nb-NO" dirty="0" smtClean="0"/>
              <a:t> of </a:t>
            </a:r>
            <a:r>
              <a:rPr lang="nb-NO" dirty="0" err="1" smtClean="0"/>
              <a:t>effects</a:t>
            </a:r>
            <a:r>
              <a:rPr lang="nb-NO" dirty="0" smtClean="0"/>
              <a:t> and ROI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pic>
        <p:nvPicPr>
          <p:cNvPr id="5122" name="Picture 2" descr="http://media.crothall.com/global/gallery/img/2011-12_syner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72" y="1315695"/>
            <a:ext cx="4475478" cy="27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7559221" cy="565150"/>
          </a:xfrm>
        </p:spPr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European Basic Skills Network, EBSN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750" y="3040912"/>
            <a:ext cx="6094514" cy="3739329"/>
          </a:xfrm>
        </p:spPr>
        <p:txBody>
          <a:bodyPr/>
          <a:lstStyle/>
          <a:p>
            <a:r>
              <a:rPr lang="nb-NO" sz="2400" dirty="0" smtClean="0"/>
              <a:t>An </a:t>
            </a:r>
            <a:r>
              <a:rPr lang="nb-NO" sz="2400" dirty="0" err="1" smtClean="0"/>
              <a:t>independent</a:t>
            </a:r>
            <a:r>
              <a:rPr lang="nb-NO" sz="2400" dirty="0" smtClean="0"/>
              <a:t> policy </a:t>
            </a:r>
            <a:r>
              <a:rPr lang="nb-NO" sz="2400" dirty="0" err="1" smtClean="0"/>
              <a:t>network</a:t>
            </a:r>
            <a:r>
              <a:rPr lang="nb-NO" sz="2400" dirty="0" smtClean="0"/>
              <a:t> </a:t>
            </a:r>
            <a:r>
              <a:rPr lang="nb-NO" sz="2400" dirty="0" err="1" smtClean="0"/>
              <a:t>cooperating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European Commission</a:t>
            </a:r>
          </a:p>
          <a:p>
            <a:r>
              <a:rPr lang="nb-NO" sz="2400" dirty="0" smtClean="0"/>
              <a:t>A </a:t>
            </a:r>
            <a:r>
              <a:rPr lang="nb-NO" sz="2400" dirty="0" err="1" smtClean="0"/>
              <a:t>meeting</a:t>
            </a:r>
            <a:r>
              <a:rPr lang="nb-NO" sz="2400" dirty="0" smtClean="0"/>
              <a:t> </a:t>
            </a:r>
            <a:r>
              <a:rPr lang="nb-NO" sz="2400" dirty="0" err="1" smtClean="0"/>
              <a:t>place</a:t>
            </a:r>
            <a:r>
              <a:rPr lang="nb-NO" sz="2400" dirty="0" smtClean="0"/>
              <a:t> operating </a:t>
            </a:r>
            <a:r>
              <a:rPr lang="nb-NO" sz="2400" dirty="0" err="1" smtClean="0"/>
              <a:t>with</a:t>
            </a:r>
            <a:r>
              <a:rPr lang="nb-NO" sz="2400" dirty="0" smtClean="0"/>
              <a:t> a </a:t>
            </a:r>
            <a:r>
              <a:rPr lang="nb-NO" sz="2400" dirty="0" err="1" smtClean="0"/>
              <a:t>multi</a:t>
            </a:r>
            <a:r>
              <a:rPr lang="nb-NO" sz="2400" dirty="0"/>
              <a:t>-</a:t>
            </a:r>
            <a:r>
              <a:rPr lang="nb-NO" sz="2400" dirty="0" smtClean="0"/>
              <a:t>stakeholder </a:t>
            </a:r>
            <a:r>
              <a:rPr lang="nb-NO" sz="2400" dirty="0" err="1" smtClean="0"/>
              <a:t>approach</a:t>
            </a:r>
            <a:r>
              <a:rPr lang="nb-NO" sz="2400" dirty="0" smtClean="0"/>
              <a:t>, at policy maker and policy provider </a:t>
            </a:r>
            <a:r>
              <a:rPr lang="nb-NO" sz="2400" dirty="0" err="1" smtClean="0"/>
              <a:t>level</a:t>
            </a:r>
            <a:endParaRPr lang="nb-NO" sz="2400" dirty="0" smtClean="0"/>
          </a:p>
          <a:p>
            <a:endParaRPr lang="nb-NO" dirty="0" smtClean="0"/>
          </a:p>
          <a:p>
            <a:pPr>
              <a:buNone/>
            </a:pPr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pic>
        <p:nvPicPr>
          <p:cNvPr id="6" name="Bilde 5" descr="ebs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0" y="0"/>
            <a:ext cx="1905000" cy="1079500"/>
          </a:xfrm>
          <a:prstGeom prst="rect">
            <a:avLst/>
          </a:prstGeom>
        </p:spPr>
      </p:pic>
      <p:pic>
        <p:nvPicPr>
          <p:cNvPr id="1026" name="Picture 2" descr="http://www.iccwbo.org/uploadedImages/News_and_Media/Articles/2012/ICC-to-reinforce-the-value-of-a-multistakeholder-approach-to-public-policy-development-at-7th-IGF_sour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08" y="3339221"/>
            <a:ext cx="3438037" cy="25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Vox?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750" y="2193925"/>
            <a:ext cx="9080500" cy="4826307"/>
          </a:xfrm>
        </p:spPr>
        <p:txBody>
          <a:bodyPr/>
          <a:lstStyle/>
          <a:p>
            <a:pPr marL="457200" indent="-457200"/>
            <a:r>
              <a:rPr lang="nb-NO" dirty="0" err="1" smtClean="0"/>
              <a:t>Agency</a:t>
            </a:r>
            <a:r>
              <a:rPr lang="nb-NO" dirty="0" smtClean="0"/>
              <a:t> </a:t>
            </a:r>
            <a:r>
              <a:rPr lang="nb-NO" dirty="0" err="1" smtClean="0"/>
              <a:t>owned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Ministry</a:t>
            </a:r>
            <a:r>
              <a:rPr lang="nb-NO" dirty="0" smtClean="0"/>
              <a:t> of Education and Research</a:t>
            </a:r>
          </a:p>
          <a:p>
            <a:pPr marL="457200" indent="-457200"/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for </a:t>
            </a:r>
            <a:r>
              <a:rPr lang="nb-NO" dirty="0" err="1" smtClean="0"/>
              <a:t>other</a:t>
            </a:r>
            <a:r>
              <a:rPr lang="nb-NO" dirty="0" smtClean="0"/>
              <a:t> ministries</a:t>
            </a:r>
          </a:p>
          <a:p>
            <a:pPr marL="457200" indent="-457200"/>
            <a:r>
              <a:rPr lang="nb-NO" dirty="0" smtClean="0"/>
              <a:t>Knowledge </a:t>
            </a:r>
            <a:r>
              <a:rPr lang="nb-NO" dirty="0" err="1" smtClean="0"/>
              <a:t>providers</a:t>
            </a:r>
            <a:r>
              <a:rPr lang="nb-NO" dirty="0" smtClean="0"/>
              <a:t> &gt; policy </a:t>
            </a:r>
            <a:r>
              <a:rPr lang="nb-NO" dirty="0" err="1" smtClean="0"/>
              <a:t>providers</a:t>
            </a:r>
            <a:endParaRPr lang="nb-NO" dirty="0" smtClean="0"/>
          </a:p>
          <a:p>
            <a:pPr marL="457200" indent="-457200"/>
            <a:r>
              <a:rPr lang="nb-NO" dirty="0" err="1" smtClean="0"/>
              <a:t>Between</a:t>
            </a:r>
            <a:r>
              <a:rPr lang="nb-NO" dirty="0" smtClean="0"/>
              <a:t> policy makers and 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marL="457200" indent="-457200"/>
            <a:r>
              <a:rPr lang="nb-NO" dirty="0" err="1" smtClean="0"/>
              <a:t>Coordinating</a:t>
            </a:r>
            <a:r>
              <a:rPr lang="nb-NO" dirty="0" smtClean="0"/>
              <a:t> multiple stakeholders</a:t>
            </a:r>
          </a:p>
          <a:p>
            <a:pPr marL="457200" indent="-457200"/>
            <a:r>
              <a:rPr lang="nb-NO" dirty="0" smtClean="0"/>
              <a:t>Policy </a:t>
            </a:r>
            <a:r>
              <a:rPr lang="nb-NO" dirty="0" err="1" smtClean="0"/>
              <a:t>provision</a:t>
            </a:r>
            <a:r>
              <a:rPr lang="nb-NO" dirty="0" smtClean="0"/>
              <a:t>, </a:t>
            </a:r>
            <a:r>
              <a:rPr lang="nb-NO" dirty="0" err="1" smtClean="0"/>
              <a:t>research</a:t>
            </a:r>
            <a:r>
              <a:rPr lang="nb-NO" dirty="0" smtClean="0"/>
              <a:t>, </a:t>
            </a:r>
            <a:r>
              <a:rPr lang="nb-NO" dirty="0" err="1" smtClean="0"/>
              <a:t>national</a:t>
            </a:r>
            <a:r>
              <a:rPr lang="nb-NO" dirty="0" smtClean="0"/>
              <a:t> programs, </a:t>
            </a:r>
            <a:r>
              <a:rPr lang="nb-NO" dirty="0" err="1" smtClean="0"/>
              <a:t>career</a:t>
            </a:r>
            <a:r>
              <a:rPr lang="nb-NO" dirty="0" smtClean="0"/>
              <a:t> </a:t>
            </a:r>
            <a:r>
              <a:rPr lang="nb-NO" dirty="0" err="1" smtClean="0"/>
              <a:t>guidance</a:t>
            </a:r>
            <a:r>
              <a:rPr lang="nb-NO" dirty="0" smtClean="0"/>
              <a:t> and </a:t>
            </a:r>
            <a:r>
              <a:rPr lang="nb-NO" dirty="0" err="1" smtClean="0"/>
              <a:t>validation</a:t>
            </a:r>
            <a:r>
              <a:rPr lang="nb-NO" dirty="0" smtClean="0"/>
              <a:t>, </a:t>
            </a:r>
            <a:r>
              <a:rPr lang="nb-NO" dirty="0" err="1" smtClean="0"/>
              <a:t>basic</a:t>
            </a:r>
            <a:r>
              <a:rPr lang="nb-NO" dirty="0" smtClean="0"/>
              <a:t> skills, immigrant </a:t>
            </a:r>
            <a:r>
              <a:rPr lang="nb-NO" dirty="0" err="1" smtClean="0"/>
              <a:t>integration</a:t>
            </a:r>
            <a:r>
              <a:rPr lang="nb-NO" dirty="0" smtClean="0"/>
              <a:t>, </a:t>
            </a:r>
            <a:r>
              <a:rPr lang="nb-NO" dirty="0" err="1" smtClean="0"/>
              <a:t>communication</a:t>
            </a:r>
            <a:r>
              <a:rPr lang="nb-NO" dirty="0" smtClean="0"/>
              <a:t>, </a:t>
            </a:r>
            <a:r>
              <a:rPr lang="nb-NO" dirty="0" err="1" smtClean="0"/>
              <a:t>international</a:t>
            </a:r>
            <a:r>
              <a:rPr lang="nb-NO" dirty="0" smtClean="0"/>
              <a:t> </a:t>
            </a:r>
            <a:r>
              <a:rPr lang="nb-NO" dirty="0" err="1" smtClean="0"/>
              <a:t>cooperation</a:t>
            </a:r>
            <a:r>
              <a:rPr lang="nb-NO" dirty="0" smtClean="0"/>
              <a:t> (</a:t>
            </a:r>
            <a:r>
              <a:rPr lang="nb-NO" dirty="0" err="1" smtClean="0"/>
              <a:t>see</a:t>
            </a:r>
            <a:r>
              <a:rPr lang="nb-NO" dirty="0" smtClean="0"/>
              <a:t> vox.no/</a:t>
            </a:r>
            <a:r>
              <a:rPr lang="nb-NO" dirty="0" err="1" smtClean="0"/>
              <a:t>english</a:t>
            </a:r>
            <a:r>
              <a:rPr lang="nb-NO" dirty="0" smtClean="0"/>
              <a:t>)</a:t>
            </a:r>
          </a:p>
          <a:p>
            <a:pPr marL="457200" indent="-457200"/>
            <a:r>
              <a:rPr lang="nb-NO" dirty="0" smtClean="0"/>
              <a:t>National </a:t>
            </a:r>
            <a:r>
              <a:rPr lang="nb-NO" dirty="0" err="1" smtClean="0"/>
              <a:t>Coordinators</a:t>
            </a:r>
            <a:r>
              <a:rPr lang="nb-NO" dirty="0" smtClean="0"/>
              <a:t> for Adult Learning, </a:t>
            </a:r>
            <a:r>
              <a:rPr lang="nb-NO" dirty="0" err="1" smtClean="0"/>
              <a:t>EPALE</a:t>
            </a:r>
            <a:r>
              <a:rPr lang="nb-NO" dirty="0" smtClean="0"/>
              <a:t> National Support Service, hosts of </a:t>
            </a:r>
            <a:r>
              <a:rPr lang="nb-NO" dirty="0" err="1" smtClean="0"/>
              <a:t>the</a:t>
            </a:r>
            <a:r>
              <a:rPr lang="nb-NO" dirty="0" smtClean="0"/>
              <a:t> Nordic Network for Adult Learning, </a:t>
            </a:r>
            <a:r>
              <a:rPr lang="nb-NO" dirty="0" err="1" smtClean="0"/>
              <a:t>EBSN</a:t>
            </a:r>
            <a:r>
              <a:rPr lang="nb-NO" dirty="0" smtClean="0"/>
              <a:t> initiators</a:t>
            </a:r>
          </a:p>
          <a:p>
            <a:pPr marL="457200" indent="-457200"/>
            <a:endParaRPr lang="nb-NO" dirty="0" smtClean="0"/>
          </a:p>
          <a:p>
            <a:pPr marL="457200" indent="-457200"/>
            <a:endParaRPr lang="nb-NO" dirty="0" smtClean="0"/>
          </a:p>
          <a:p>
            <a:pPr marL="457200" indent="-457200">
              <a:buNone/>
            </a:pPr>
            <a:endParaRPr lang="nb-NO" dirty="0" smtClean="0"/>
          </a:p>
          <a:p>
            <a:pPr marL="457200" indent="-457200"/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European Basic Skills Network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2585" y="2002571"/>
            <a:ext cx="5157665" cy="4429297"/>
          </a:xfrm>
        </p:spPr>
        <p:txBody>
          <a:bodyPr/>
          <a:lstStyle/>
          <a:p>
            <a:pPr>
              <a:buNone/>
            </a:pPr>
            <a:r>
              <a:rPr lang="nb-NO" sz="2800" b="1" dirty="0" err="1" smtClean="0"/>
              <a:t>Objectives</a:t>
            </a:r>
            <a:r>
              <a:rPr lang="nb-NO" sz="2800" b="1" dirty="0" smtClean="0"/>
              <a:t>:</a:t>
            </a:r>
          </a:p>
          <a:p>
            <a:pPr>
              <a:buNone/>
            </a:pPr>
            <a:endParaRPr lang="nb-NO" sz="2000" dirty="0" smtClean="0"/>
          </a:p>
          <a:p>
            <a:r>
              <a:rPr lang="nb-NO" sz="2400" dirty="0" err="1" smtClean="0"/>
              <a:t>Contribution</a:t>
            </a:r>
            <a:r>
              <a:rPr lang="nb-NO" sz="2400" dirty="0" smtClean="0"/>
              <a:t> to European policy: consensus and </a:t>
            </a:r>
            <a:r>
              <a:rPr lang="nb-NO" sz="2400" dirty="0" err="1" smtClean="0"/>
              <a:t>synergies</a:t>
            </a:r>
            <a:endParaRPr lang="nb-NO" sz="2400" dirty="0" smtClean="0"/>
          </a:p>
          <a:p>
            <a:r>
              <a:rPr lang="nb-NO" sz="2400" dirty="0" smtClean="0"/>
              <a:t>Knowledge </a:t>
            </a:r>
            <a:r>
              <a:rPr lang="nb-NO" sz="2400" dirty="0" err="1" smtClean="0"/>
              <a:t>sharing</a:t>
            </a:r>
            <a:r>
              <a:rPr lang="nb-NO" sz="2400" dirty="0" smtClean="0"/>
              <a:t> and </a:t>
            </a:r>
            <a:r>
              <a:rPr lang="nb-NO" sz="2400" dirty="0" err="1" smtClean="0"/>
              <a:t>creation</a:t>
            </a:r>
            <a:endParaRPr lang="nb-NO" sz="2400" dirty="0" smtClean="0"/>
          </a:p>
          <a:p>
            <a:r>
              <a:rPr lang="nb-NO" sz="2400" dirty="0" err="1" smtClean="0"/>
              <a:t>Awareness</a:t>
            </a:r>
            <a:r>
              <a:rPr lang="nb-NO" sz="2400" dirty="0" smtClean="0"/>
              <a:t> </a:t>
            </a:r>
            <a:r>
              <a:rPr lang="nb-NO" sz="2400" dirty="0" err="1" smtClean="0"/>
              <a:t>raising</a:t>
            </a:r>
            <a:endParaRPr lang="nb-NO" sz="2400" dirty="0" smtClean="0"/>
          </a:p>
          <a:p>
            <a:r>
              <a:rPr lang="nb-NO" sz="2400" dirty="0" err="1" smtClean="0"/>
              <a:t>Fostering</a:t>
            </a:r>
            <a:r>
              <a:rPr lang="nb-NO" sz="2400" dirty="0" smtClean="0"/>
              <a:t> European </a:t>
            </a:r>
            <a:r>
              <a:rPr lang="nb-NO" sz="2400" dirty="0" err="1" smtClean="0"/>
              <a:t>research</a:t>
            </a:r>
            <a:r>
              <a:rPr lang="nb-NO" sz="2400" dirty="0" smtClean="0"/>
              <a:t> and </a:t>
            </a:r>
            <a:r>
              <a:rPr lang="nb-NO" sz="2400" dirty="0" err="1" smtClean="0"/>
              <a:t>development</a:t>
            </a:r>
            <a:endParaRPr lang="nb-NO" sz="2400" dirty="0" smtClean="0"/>
          </a:p>
          <a:p>
            <a:r>
              <a:rPr lang="nb-NO" sz="2400" dirty="0" err="1" smtClean="0"/>
              <a:t>Fostering</a:t>
            </a:r>
            <a:r>
              <a:rPr lang="nb-NO" sz="2400" dirty="0" smtClean="0"/>
              <a:t> CPD for T &amp; T</a:t>
            </a:r>
          </a:p>
          <a:p>
            <a:r>
              <a:rPr lang="nb-NO" sz="2400" dirty="0" err="1" smtClean="0"/>
              <a:t>Networking</a:t>
            </a:r>
            <a:r>
              <a:rPr lang="nb-NO" sz="2400" dirty="0" smtClean="0"/>
              <a:t> as a </a:t>
            </a:r>
            <a:r>
              <a:rPr lang="nb-NO" sz="2400" dirty="0" err="1" smtClean="0"/>
              <a:t>tool</a:t>
            </a:r>
            <a:r>
              <a:rPr lang="nb-NO" sz="2400" dirty="0" smtClean="0"/>
              <a:t>: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value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a </a:t>
            </a:r>
            <a:r>
              <a:rPr lang="nb-NO" sz="2400" dirty="0" err="1" smtClean="0"/>
              <a:t>meeting</a:t>
            </a:r>
            <a:r>
              <a:rPr lang="nb-NO" sz="2400" dirty="0" smtClean="0"/>
              <a:t> </a:t>
            </a:r>
            <a:r>
              <a:rPr lang="nb-NO" sz="2400" dirty="0" err="1" smtClean="0"/>
              <a:t>place</a:t>
            </a:r>
            <a:endParaRPr lang="nb-NO" sz="2400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Graciela Sbertoli / Vox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Bilde 5" descr="ebs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0" y="0"/>
            <a:ext cx="1905000" cy="1079500"/>
          </a:xfrm>
          <a:prstGeom prst="rect">
            <a:avLst/>
          </a:prstGeom>
        </p:spPr>
      </p:pic>
      <p:pic>
        <p:nvPicPr>
          <p:cNvPr id="2050" name="Picture 2" descr="http://www.learning3pointzero.com/wp-content/uploads/2010/04/Collaboration-infore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7" y="2659966"/>
            <a:ext cx="32575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800" dirty="0" smtClean="0">
                <a:solidFill>
                  <a:srgbClr val="C00000"/>
                </a:solidFill>
              </a:rPr>
              <a:t>gs@vox.no</a:t>
            </a:r>
          </a:p>
          <a:p>
            <a:r>
              <a:rPr lang="nb-NO" sz="4800" dirty="0">
                <a:solidFill>
                  <a:srgbClr val="C00000"/>
                </a:solidFill>
              </a:rPr>
              <a:t>www.vox.no</a:t>
            </a:r>
          </a:p>
          <a:p>
            <a:r>
              <a:rPr lang="nb-NO" sz="4800" dirty="0" smtClean="0">
                <a:solidFill>
                  <a:srgbClr val="C00000"/>
                </a:solidFill>
              </a:rPr>
              <a:t>www.basicskills.eu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pic>
        <p:nvPicPr>
          <p:cNvPr id="8194" name="Picture 2" descr="http://us.123rf.com/400wm/400/400/iqoncept/iqoncept1107/iqoncept110700052/10015021-a-keyboard-with-a-red-key-reading-contact-representing-an-easy-method-to-get-in-touch-with-customer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50" y="1315935"/>
            <a:ext cx="3360891" cy="27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Graciela Sbertoli / Vox</a:t>
            </a: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193925"/>
            <a:ext cx="4464050" cy="4714875"/>
          </a:xfrm>
        </p:spPr>
        <p:txBody>
          <a:bodyPr/>
          <a:lstStyle/>
          <a:p>
            <a:pPr>
              <a:buFontTx/>
              <a:buNone/>
            </a:pPr>
            <a:r>
              <a:rPr lang="en-US" sz="1900" dirty="0"/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Our objective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sz="2000" dirty="0"/>
              <a:t>	Increasing the adult population’s </a:t>
            </a:r>
          </a:p>
          <a:p>
            <a:pPr lvl="1"/>
            <a:r>
              <a:rPr lang="en-US" sz="2000" dirty="0"/>
              <a:t>employability</a:t>
            </a:r>
          </a:p>
          <a:p>
            <a:pPr lvl="1"/>
            <a:r>
              <a:rPr lang="en-US" sz="2000" dirty="0"/>
              <a:t>social inclusion</a:t>
            </a:r>
          </a:p>
          <a:p>
            <a:pPr lvl="1"/>
            <a:r>
              <a:rPr lang="en-US" sz="2000" dirty="0"/>
              <a:t>access to further learning</a:t>
            </a:r>
          </a:p>
          <a:p>
            <a:pPr lvl="1"/>
            <a:r>
              <a:rPr lang="en-US" sz="2000" dirty="0"/>
              <a:t>general welfare </a:t>
            </a:r>
          </a:p>
          <a:p>
            <a:pPr>
              <a:buFontTx/>
              <a:buNone/>
            </a:pPr>
            <a:r>
              <a:rPr lang="en-US" sz="1700" dirty="0"/>
              <a:t>	</a:t>
            </a:r>
            <a:endParaRPr lang="en-US" sz="2500" dirty="0"/>
          </a:p>
        </p:txBody>
      </p:sp>
      <p:pic>
        <p:nvPicPr>
          <p:cNvPr id="25610" name="Picture 10" descr="chp_tri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350" y="2193925"/>
            <a:ext cx="4000500" cy="3333750"/>
          </a:xfrm>
          <a:prstGeom prst="rect">
            <a:avLst/>
          </a:prstGeom>
          <a:noFill/>
        </p:spPr>
      </p:pic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7500938" y="1100138"/>
            <a:ext cx="2119312" cy="10937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nb-NO">
                <a:solidFill>
                  <a:schemeClr val="bg1"/>
                </a:solidFill>
              </a:rPr>
              <a:t>for the sake of the individual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3452813" y="5527675"/>
            <a:ext cx="2119312" cy="1093788"/>
          </a:xfrm>
          <a:prstGeom prst="wedgeRoundRectCallout">
            <a:avLst>
              <a:gd name="adj1" fmla="val 74269"/>
              <a:gd name="adj2" fmla="val -1018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nb-NO">
                <a:solidFill>
                  <a:schemeClr val="bg1"/>
                </a:solidFill>
              </a:rPr>
              <a:t>for economic growth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7500938" y="5568950"/>
            <a:ext cx="2119312" cy="1093788"/>
          </a:xfrm>
          <a:prstGeom prst="wedgeRoundRectCallout">
            <a:avLst>
              <a:gd name="adj1" fmla="val -2134"/>
              <a:gd name="adj2" fmla="val -1039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nb-NO">
                <a:solidFill>
                  <a:schemeClr val="bg1"/>
                </a:solidFill>
              </a:rPr>
              <a:t>for the good of society</a:t>
            </a:r>
          </a:p>
        </p:txBody>
      </p:sp>
    </p:spTree>
    <p:extLst>
      <p:ext uri="{BB962C8B-B14F-4D97-AF65-F5344CB8AC3E}">
        <p14:creationId xmlns:p14="http://schemas.microsoft.com/office/powerpoint/2010/main" val="12733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Defining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issue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 err="1" smtClean="0"/>
              <a:t>Literacy</a:t>
            </a:r>
            <a:r>
              <a:rPr lang="nb-NO" dirty="0" smtClean="0"/>
              <a:t> versus </a:t>
            </a:r>
            <a:r>
              <a:rPr lang="nb-NO" dirty="0" err="1" smtClean="0"/>
              <a:t>alphabetism</a:t>
            </a:r>
            <a:endParaRPr lang="nb-NO" dirty="0" smtClean="0"/>
          </a:p>
          <a:p>
            <a:r>
              <a:rPr lang="nb-NO" dirty="0" smtClean="0"/>
              <a:t>Initial </a:t>
            </a:r>
            <a:r>
              <a:rPr lang="nb-NO" dirty="0" err="1" smtClean="0"/>
              <a:t>literacy</a:t>
            </a:r>
            <a:r>
              <a:rPr lang="nb-NO" dirty="0" smtClean="0"/>
              <a:t> versus </a:t>
            </a:r>
            <a:r>
              <a:rPr lang="nb-NO" dirty="0" err="1" smtClean="0"/>
              <a:t>functional</a:t>
            </a:r>
            <a:r>
              <a:rPr lang="nb-NO" dirty="0" smtClean="0"/>
              <a:t> </a:t>
            </a:r>
            <a:r>
              <a:rPr lang="nb-NO" dirty="0" err="1" smtClean="0"/>
              <a:t>literacy</a:t>
            </a:r>
            <a:endParaRPr lang="nb-NO" dirty="0" smtClean="0"/>
          </a:p>
          <a:p>
            <a:r>
              <a:rPr lang="nb-NO" dirty="0" err="1" smtClean="0"/>
              <a:t>Strictly</a:t>
            </a:r>
            <a:r>
              <a:rPr lang="nb-NO" dirty="0" smtClean="0"/>
              <a:t> </a:t>
            </a:r>
            <a:r>
              <a:rPr lang="nb-NO" dirty="0" err="1" smtClean="0"/>
              <a:t>literacy</a:t>
            </a:r>
            <a:r>
              <a:rPr lang="nb-NO" dirty="0" smtClean="0"/>
              <a:t> or multiple </a:t>
            </a:r>
            <a:r>
              <a:rPr lang="nb-NO" dirty="0" err="1" smtClean="0"/>
              <a:t>literacies</a:t>
            </a: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Graciela Sbertoli / Vox</a:t>
            </a:r>
            <a:endParaRPr lang="en-US"/>
          </a:p>
        </p:txBody>
      </p:sp>
      <p:pic>
        <p:nvPicPr>
          <p:cNvPr id="1026" name="Picture 2" descr="https://encrypted-tbn2.gstatic.com/images?q=tbn:ANd9GcTfpyE9Wg7bX6ZiLrq_N7COBVIQ65jv2uLt_fSAnPCOXcI0JQ6ggIrpVi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2193925"/>
            <a:ext cx="1800225" cy="12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eferenceforbusiness.com/photos/oral-communication-37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4310114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QYL-KKuwaUUhDBfPxLOq08vqXDyySWwltFJbceKFMuSsxB_d6IQ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3037220"/>
            <a:ext cx="2764707" cy="27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According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European Union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49" y="2193925"/>
            <a:ext cx="8427269" cy="4546088"/>
          </a:xfrm>
        </p:spPr>
        <p:txBody>
          <a:bodyPr/>
          <a:lstStyle/>
          <a:p>
            <a:r>
              <a:rPr lang="en-US" b="1" dirty="0"/>
              <a:t>Baseline literacy</a:t>
            </a:r>
            <a:r>
              <a:rPr lang="en-US" dirty="0"/>
              <a:t>: Having the knowledge of letters, words and text structures that is needed </a:t>
            </a:r>
            <a:r>
              <a:rPr lang="en-US" dirty="0" smtClean="0"/>
              <a:t>to read </a:t>
            </a:r>
            <a:r>
              <a:rPr lang="en-US" dirty="0"/>
              <a:t>and write at a level that enables self-confidence and motivation for further development.</a:t>
            </a:r>
          </a:p>
          <a:p>
            <a:r>
              <a:rPr lang="en-US" b="1" dirty="0"/>
              <a:t>Functional literacy</a:t>
            </a:r>
            <a:r>
              <a:rPr lang="en-US" dirty="0"/>
              <a:t>: The ability to read and write at a level that enables someone to </a:t>
            </a:r>
            <a:r>
              <a:rPr lang="en-US" dirty="0" smtClean="0"/>
              <a:t>develop and </a:t>
            </a:r>
            <a:r>
              <a:rPr lang="en-US" dirty="0"/>
              <a:t>function in society, at home, at school and at work.</a:t>
            </a:r>
          </a:p>
          <a:p>
            <a:r>
              <a:rPr lang="en-US" b="1" dirty="0"/>
              <a:t>Multiple literacy</a:t>
            </a:r>
            <a:r>
              <a:rPr lang="en-US" dirty="0"/>
              <a:t>: The ability to use reading and writing skills in order to produce, </a:t>
            </a:r>
            <a:r>
              <a:rPr lang="en-US" dirty="0" smtClean="0"/>
              <a:t>understand, interpret </a:t>
            </a:r>
            <a:r>
              <a:rPr lang="en-US" dirty="0"/>
              <a:t>and critically evaluate written information. It is a basis for digital participation </a:t>
            </a:r>
            <a:r>
              <a:rPr lang="en-US" dirty="0" smtClean="0"/>
              <a:t>and making </a:t>
            </a:r>
            <a:r>
              <a:rPr lang="en-US" dirty="0"/>
              <a:t>informed choices pertaining to finances, health, etc.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Graciela Sbertoli / Vox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Adult </a:t>
            </a:r>
            <a:r>
              <a:rPr lang="nb-NO" dirty="0" err="1" smtClean="0"/>
              <a:t>literacy</a:t>
            </a:r>
            <a:r>
              <a:rPr lang="nb-NO" dirty="0" smtClean="0"/>
              <a:t> in Europe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49" y="2193925"/>
            <a:ext cx="8810727" cy="442810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Commission’s</a:t>
            </a:r>
            <a:r>
              <a:rPr lang="nb-NO" dirty="0" smtClean="0"/>
              <a:t> web </a:t>
            </a:r>
            <a:r>
              <a:rPr lang="nb-NO" dirty="0" err="1" smtClean="0"/>
              <a:t>site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adult </a:t>
            </a:r>
            <a:r>
              <a:rPr lang="nb-NO" dirty="0" err="1" smtClean="0"/>
              <a:t>literacy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US" i="1" dirty="0" smtClean="0"/>
              <a:t>Although </a:t>
            </a:r>
            <a:r>
              <a:rPr lang="en-US" i="1" dirty="0"/>
              <a:t>Europe has one of the highest literacy rates in the world, adult illiteracy still persists but the subject is something of a taboo, while </a:t>
            </a:r>
            <a:r>
              <a:rPr lang="en-US" b="1" i="1" dirty="0">
                <a:solidFill>
                  <a:srgbClr val="C00000"/>
                </a:solidFill>
              </a:rPr>
              <a:t>the implications of low literacy for the individual and society are often ignored</a:t>
            </a:r>
            <a:r>
              <a:rPr lang="en-US" i="1" dirty="0"/>
              <a:t>. As a result, people struggling with reading and writing often feel isolated and ashamed, and may try to hide their problem from employers and even their families. </a:t>
            </a:r>
            <a:r>
              <a:rPr lang="en-US" b="1" i="1" dirty="0">
                <a:solidFill>
                  <a:srgbClr val="C00000"/>
                </a:solidFill>
              </a:rPr>
              <a:t>The EU is working to break the taboo and bring the issue out into the open in order to empower adults with literacy problems </a:t>
            </a:r>
            <a:r>
              <a:rPr lang="en-US" i="1" dirty="0"/>
              <a:t>to tackle them and discover the power of the written word.</a:t>
            </a:r>
          </a:p>
          <a:p>
            <a:pPr marL="0" indent="0">
              <a:buNone/>
            </a:pPr>
            <a:endParaRPr lang="nb-NO" i="1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Graciela Sbertoli / Vox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Adult </a:t>
            </a:r>
            <a:r>
              <a:rPr lang="nb-NO" dirty="0" err="1" smtClean="0"/>
              <a:t>literacy</a:t>
            </a:r>
            <a:r>
              <a:rPr lang="nb-NO" dirty="0" smtClean="0"/>
              <a:t> in Europe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Graciela Sbertoli / Vox</a:t>
            </a:r>
            <a:endParaRPr lang="en-US"/>
          </a:p>
        </p:txBody>
      </p:sp>
      <p:pic>
        <p:nvPicPr>
          <p:cNvPr id="5" name="Picture 2" descr="http://www.allfreevectors.com/images/Free%20Vector%20Ostrich%20Head%20in%20Sand%201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934" y="2268716"/>
            <a:ext cx="2573838" cy="2893219"/>
          </a:xfrm>
          <a:prstGeom prst="rect">
            <a:avLst/>
          </a:prstGeom>
          <a:noFill/>
        </p:spPr>
      </p:pic>
      <p:sp>
        <p:nvSpPr>
          <p:cNvPr id="6" name="TekstSylinder 5"/>
          <p:cNvSpPr txBox="1"/>
          <p:nvPr/>
        </p:nvSpPr>
        <p:spPr>
          <a:xfrm>
            <a:off x="678426" y="2433484"/>
            <a:ext cx="60468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b-NO" sz="2800" dirty="0" smtClean="0"/>
              <a:t>Who is </a:t>
            </a:r>
            <a:r>
              <a:rPr lang="nb-NO" sz="2800" dirty="0" err="1" smtClean="0"/>
              <a:t>the</a:t>
            </a:r>
            <a:r>
              <a:rPr lang="nb-NO" sz="2800" dirty="0" smtClean="0"/>
              <a:t> target </a:t>
            </a:r>
            <a:r>
              <a:rPr lang="nb-NO" sz="2800" dirty="0" err="1" smtClean="0"/>
              <a:t>group</a:t>
            </a:r>
            <a:r>
              <a:rPr lang="nb-NO" sz="28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nb-NO" sz="2800" dirty="0" err="1" smtClean="0"/>
              <a:t>What</a:t>
            </a:r>
            <a:r>
              <a:rPr lang="nb-NO" sz="2800" dirty="0" smtClean="0"/>
              <a:t> is </a:t>
            </a:r>
            <a:r>
              <a:rPr lang="nb-NO" sz="2800" dirty="0" err="1" smtClean="0"/>
              <a:t>their</a:t>
            </a:r>
            <a:r>
              <a:rPr lang="nb-NO" sz="2800" dirty="0" smtClean="0"/>
              <a:t> problem?</a:t>
            </a:r>
          </a:p>
          <a:p>
            <a:pPr marL="342900" indent="-342900">
              <a:buFontTx/>
              <a:buChar char="-"/>
            </a:pPr>
            <a:r>
              <a:rPr lang="nb-NO" sz="2800" dirty="0" smtClean="0"/>
              <a:t>Do </a:t>
            </a:r>
            <a:r>
              <a:rPr lang="nb-NO" sz="2800" dirty="0" err="1" smtClean="0"/>
              <a:t>we</a:t>
            </a:r>
            <a:r>
              <a:rPr lang="nb-NO" sz="2800" dirty="0" smtClean="0"/>
              <a:t> have </a:t>
            </a:r>
            <a:r>
              <a:rPr lang="nb-NO" sz="2800" dirty="0" err="1" smtClean="0"/>
              <a:t>analphabets</a:t>
            </a:r>
            <a:r>
              <a:rPr lang="nb-NO" sz="28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nb-NO" sz="2800" dirty="0" err="1" smtClean="0"/>
              <a:t>What</a:t>
            </a:r>
            <a:r>
              <a:rPr lang="nb-NO" sz="2800" dirty="0" smtClean="0"/>
              <a:t> do </a:t>
            </a:r>
            <a:r>
              <a:rPr lang="nb-NO" sz="2800" dirty="0" err="1" smtClean="0"/>
              <a:t>we</a:t>
            </a:r>
            <a:r>
              <a:rPr lang="nb-NO" sz="2800" dirty="0" smtClean="0"/>
              <a:t> </a:t>
            </a:r>
            <a:r>
              <a:rPr lang="nb-NO" sz="2800" dirty="0" err="1" smtClean="0"/>
              <a:t>actually</a:t>
            </a:r>
            <a:r>
              <a:rPr lang="nb-NO" sz="2800" dirty="0" smtClean="0"/>
              <a:t> </a:t>
            </a:r>
            <a:r>
              <a:rPr lang="nb-NO" sz="2800" dirty="0" err="1" smtClean="0"/>
              <a:t>know</a:t>
            </a:r>
            <a:r>
              <a:rPr lang="nb-NO" sz="28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nb-NO" sz="2800" dirty="0" smtClean="0"/>
              <a:t>Do </a:t>
            </a:r>
            <a:r>
              <a:rPr lang="nb-NO" sz="2800" dirty="0" err="1" smtClean="0"/>
              <a:t>we</a:t>
            </a:r>
            <a:r>
              <a:rPr lang="nb-NO" sz="2800" dirty="0" smtClean="0"/>
              <a:t> </a:t>
            </a:r>
            <a:r>
              <a:rPr lang="nb-NO" sz="2800" dirty="0" err="1" smtClean="0"/>
              <a:t>need</a:t>
            </a:r>
            <a:r>
              <a:rPr lang="nb-NO" sz="2800" dirty="0" smtClean="0"/>
              <a:t> </a:t>
            </a:r>
            <a:r>
              <a:rPr lang="nb-NO" sz="2800" dirty="0" err="1" smtClean="0"/>
              <a:t>research</a:t>
            </a:r>
            <a:r>
              <a:rPr lang="nb-NO" sz="28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nb-NO" sz="2800" dirty="0" smtClean="0"/>
              <a:t>Do </a:t>
            </a:r>
            <a:r>
              <a:rPr lang="nb-NO" sz="2800" dirty="0" err="1" smtClean="0"/>
              <a:t>we</a:t>
            </a:r>
            <a:r>
              <a:rPr lang="nb-NO" sz="2800" dirty="0" smtClean="0"/>
              <a:t> </a:t>
            </a:r>
            <a:r>
              <a:rPr lang="nb-NO" sz="2800" dirty="0" err="1" smtClean="0"/>
              <a:t>need</a:t>
            </a:r>
            <a:r>
              <a:rPr lang="nb-NO" sz="2800" dirty="0" smtClean="0"/>
              <a:t> </a:t>
            </a:r>
            <a:r>
              <a:rPr lang="nb-NO" sz="2800" dirty="0" err="1" smtClean="0"/>
              <a:t>specialized</a:t>
            </a:r>
            <a:r>
              <a:rPr lang="nb-NO" sz="2800" dirty="0" smtClean="0"/>
              <a:t> </a:t>
            </a:r>
            <a:r>
              <a:rPr lang="nb-NO" sz="2800" dirty="0" err="1" smtClean="0"/>
              <a:t>teachers</a:t>
            </a:r>
            <a:r>
              <a:rPr lang="nb-NO" sz="28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nb-NO" sz="2800" dirty="0" smtClean="0"/>
              <a:t>Is it </a:t>
            </a:r>
            <a:r>
              <a:rPr lang="nb-NO" sz="2800" dirty="0" err="1" smtClean="0"/>
              <a:t>worth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effort</a:t>
            </a:r>
            <a:r>
              <a:rPr lang="nb-NO" sz="2800" dirty="0" smtClean="0"/>
              <a:t> to </a:t>
            </a:r>
            <a:r>
              <a:rPr lang="nb-NO" sz="2800" dirty="0" err="1" smtClean="0"/>
              <a:t>solve</a:t>
            </a:r>
            <a:r>
              <a:rPr lang="nb-NO" sz="2800" dirty="0" smtClean="0"/>
              <a:t> </a:t>
            </a:r>
            <a:r>
              <a:rPr lang="nb-NO" sz="2800" dirty="0" err="1" smtClean="0"/>
              <a:t>this</a:t>
            </a:r>
            <a:r>
              <a:rPr lang="nb-NO" sz="2800" dirty="0" smtClean="0"/>
              <a:t> problem?</a:t>
            </a:r>
          </a:p>
          <a:p>
            <a:pPr marL="342900" indent="-342900">
              <a:buFontTx/>
              <a:buChar char="-"/>
            </a:pPr>
            <a:r>
              <a:rPr lang="nb-NO" sz="2800" dirty="0" err="1" smtClean="0"/>
              <a:t>Should</a:t>
            </a:r>
            <a:r>
              <a:rPr lang="nb-NO" sz="2800" dirty="0" smtClean="0"/>
              <a:t> adults </a:t>
            </a:r>
            <a:r>
              <a:rPr lang="nb-NO" sz="2800" dirty="0" err="1" smtClean="0"/>
              <a:t>get</a:t>
            </a:r>
            <a:r>
              <a:rPr lang="nb-NO" sz="2800" dirty="0" smtClean="0"/>
              <a:t> </a:t>
            </a:r>
            <a:r>
              <a:rPr lang="nb-NO" sz="2800" dirty="0" err="1" smtClean="0"/>
              <a:t>any</a:t>
            </a:r>
            <a:r>
              <a:rPr lang="nb-NO" sz="2800" dirty="0" smtClean="0"/>
              <a:t> </a:t>
            </a:r>
            <a:r>
              <a:rPr lang="nb-NO" sz="2800" dirty="0" err="1" smtClean="0"/>
              <a:t>priority</a:t>
            </a:r>
            <a:r>
              <a:rPr lang="nb-NO" sz="2800" dirty="0" smtClean="0"/>
              <a:t>?</a:t>
            </a:r>
          </a:p>
          <a:p>
            <a:pPr marL="342900" indent="-34290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80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Contextual</a:t>
            </a:r>
            <a:r>
              <a:rPr lang="nb-NO" dirty="0" smtClean="0"/>
              <a:t> </a:t>
            </a:r>
            <a:r>
              <a:rPr lang="nb-NO" dirty="0" err="1" smtClean="0"/>
              <a:t>literacy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49" y="2193925"/>
            <a:ext cx="4105994" cy="3922713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According</a:t>
            </a:r>
            <a:r>
              <a:rPr lang="nb-NO" dirty="0" smtClean="0"/>
              <a:t> to Unesco: </a:t>
            </a:r>
            <a:r>
              <a:rPr lang="nb-NO" dirty="0"/>
              <a:t>‘A person is </a:t>
            </a:r>
            <a:r>
              <a:rPr lang="nb-NO" dirty="0" err="1" smtClean="0"/>
              <a:t>functionally</a:t>
            </a:r>
            <a:r>
              <a:rPr lang="nb-NO" dirty="0" smtClean="0"/>
              <a:t> </a:t>
            </a:r>
            <a:r>
              <a:rPr lang="en-US" dirty="0" smtClean="0"/>
              <a:t>literate </a:t>
            </a:r>
            <a:r>
              <a:rPr lang="en-US" dirty="0"/>
              <a:t>who can engage in </a:t>
            </a:r>
            <a:r>
              <a:rPr lang="en-US" b="1" dirty="0">
                <a:solidFill>
                  <a:srgbClr val="C00000"/>
                </a:solidFill>
              </a:rPr>
              <a:t>all those activities </a:t>
            </a:r>
            <a:r>
              <a:rPr lang="en-US" b="1" dirty="0" smtClean="0">
                <a:solidFill>
                  <a:srgbClr val="C00000"/>
                </a:solidFill>
              </a:rPr>
              <a:t>in which </a:t>
            </a:r>
            <a:r>
              <a:rPr lang="en-US" b="1" dirty="0">
                <a:solidFill>
                  <a:srgbClr val="C00000"/>
                </a:solidFill>
              </a:rPr>
              <a:t>literacy is required for effective </a:t>
            </a:r>
            <a:r>
              <a:rPr lang="en-US" b="1" dirty="0" smtClean="0">
                <a:solidFill>
                  <a:srgbClr val="C00000"/>
                </a:solidFill>
              </a:rPr>
              <a:t>functioning of </a:t>
            </a:r>
            <a:r>
              <a:rPr lang="en-US" b="1" dirty="0">
                <a:solidFill>
                  <a:srgbClr val="C00000"/>
                </a:solidFill>
              </a:rPr>
              <a:t>his group and community</a:t>
            </a:r>
            <a:r>
              <a:rPr lang="en-US" dirty="0"/>
              <a:t> and also for </a:t>
            </a:r>
            <a:r>
              <a:rPr lang="en-US" dirty="0" smtClean="0"/>
              <a:t>enabling him </a:t>
            </a:r>
            <a:r>
              <a:rPr lang="en-US" dirty="0"/>
              <a:t>to continue to use reading, writing </a:t>
            </a:r>
            <a:r>
              <a:rPr lang="en-US" dirty="0" smtClean="0"/>
              <a:t>and calculation </a:t>
            </a:r>
            <a:r>
              <a:rPr lang="en-US" dirty="0"/>
              <a:t>for his own and the </a:t>
            </a:r>
            <a:r>
              <a:rPr lang="en-US" dirty="0" smtClean="0"/>
              <a:t>community’s d</a:t>
            </a:r>
            <a:r>
              <a:rPr lang="nb-NO" dirty="0" err="1" smtClean="0"/>
              <a:t>evelopment</a:t>
            </a:r>
            <a:r>
              <a:rPr lang="nb-NO" dirty="0"/>
              <a:t>.’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Graciela Sbertoli / Vox</a:t>
            </a:r>
            <a:endParaRPr lang="en-US"/>
          </a:p>
        </p:txBody>
      </p:sp>
      <p:pic>
        <p:nvPicPr>
          <p:cNvPr id="5122" name="Picture 2" descr="http://wa2.www.unesco.org/new/fileadmin/MULTIMEDIA/HQ/ERI/icons/quotes-R.png;pv5827ba38e304a3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76200"/>
            <a:ext cx="1714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unesco.org/new/typo3temp/pics/3c2c0804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1117088"/>
            <a:ext cx="3895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Analphabetism</a:t>
            </a:r>
            <a:r>
              <a:rPr lang="nb-NO" dirty="0" smtClean="0"/>
              <a:t> in Europe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5934792" cy="4516591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Analphabets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a </a:t>
            </a:r>
            <a:r>
              <a:rPr lang="nb-NO" dirty="0" err="1" smtClean="0"/>
              <a:t>minority</a:t>
            </a:r>
            <a:r>
              <a:rPr lang="nb-NO" dirty="0" smtClean="0"/>
              <a:t> </a:t>
            </a:r>
            <a:r>
              <a:rPr lang="nb-NO" dirty="0" err="1" smtClean="0"/>
              <a:t>among</a:t>
            </a:r>
            <a:r>
              <a:rPr lang="nb-NO" dirty="0" smtClean="0"/>
              <a:t> </a:t>
            </a:r>
            <a:r>
              <a:rPr lang="nb-NO" dirty="0" err="1" smtClean="0"/>
              <a:t>Europe’s</a:t>
            </a:r>
            <a:r>
              <a:rPr lang="nb-NO" dirty="0" smtClean="0"/>
              <a:t> </a:t>
            </a:r>
            <a:r>
              <a:rPr lang="nb-NO" dirty="0" err="1" smtClean="0"/>
              <a:t>illiterates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 is</a:t>
            </a:r>
          </a:p>
          <a:p>
            <a:pPr marL="0" indent="0">
              <a:buNone/>
            </a:pPr>
            <a:r>
              <a:rPr lang="nb-NO" dirty="0" err="1" smtClean="0"/>
              <a:t>Increasingly</a:t>
            </a:r>
            <a:r>
              <a:rPr lang="nb-NO" dirty="0" smtClean="0"/>
              <a:t> </a:t>
            </a:r>
            <a:r>
              <a:rPr lang="nb-NO" dirty="0" err="1" smtClean="0"/>
              <a:t>difficult</a:t>
            </a:r>
            <a:r>
              <a:rPr lang="nb-NO" dirty="0" smtClean="0"/>
              <a:t>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Analphabet</a:t>
            </a:r>
            <a:r>
              <a:rPr lang="nb-NO" dirty="0" smtClean="0"/>
              <a:t> </a:t>
            </a:r>
            <a:r>
              <a:rPr lang="nb-NO" dirty="0" err="1" smtClean="0"/>
              <a:t>newcomers</a:t>
            </a:r>
            <a:r>
              <a:rPr lang="nb-NO" dirty="0" smtClean="0"/>
              <a:t> to Europe- </a:t>
            </a:r>
          </a:p>
          <a:p>
            <a:pPr marL="0" indent="0">
              <a:buNone/>
            </a:pP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issues</a:t>
            </a:r>
            <a:r>
              <a:rPr lang="nb-NO" dirty="0" smtClean="0"/>
              <a:t>:</a:t>
            </a:r>
          </a:p>
          <a:p>
            <a:endParaRPr lang="nb-NO" dirty="0"/>
          </a:p>
          <a:p>
            <a:r>
              <a:rPr lang="nb-NO" dirty="0" err="1" smtClean="0"/>
              <a:t>levels</a:t>
            </a:r>
            <a:r>
              <a:rPr lang="nb-NO" dirty="0" smtClean="0"/>
              <a:t> of </a:t>
            </a:r>
            <a:r>
              <a:rPr lang="nb-NO" dirty="0" err="1" smtClean="0"/>
              <a:t>functional</a:t>
            </a:r>
            <a:r>
              <a:rPr lang="nb-NO" dirty="0" smtClean="0"/>
              <a:t> </a:t>
            </a:r>
            <a:r>
              <a:rPr lang="nb-NO" dirty="0" err="1" smtClean="0"/>
              <a:t>literacy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context</a:t>
            </a:r>
            <a:r>
              <a:rPr lang="nb-NO" dirty="0" smtClean="0"/>
              <a:t> dependent</a:t>
            </a:r>
          </a:p>
          <a:p>
            <a:r>
              <a:rPr lang="nb-NO" dirty="0" err="1"/>
              <a:t>t</a:t>
            </a:r>
            <a:r>
              <a:rPr lang="nb-NO" dirty="0" err="1" smtClean="0"/>
              <a:t>hey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alphabetised</a:t>
            </a:r>
            <a:r>
              <a:rPr lang="nb-NO" dirty="0" smtClean="0"/>
              <a:t> in a </a:t>
            </a:r>
            <a:r>
              <a:rPr lang="nb-NO" dirty="0" err="1" smtClean="0"/>
              <a:t>language</a:t>
            </a:r>
            <a:r>
              <a:rPr lang="nb-NO" dirty="0" smtClean="0"/>
              <a:t>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don’t</a:t>
            </a:r>
            <a:r>
              <a:rPr lang="nb-NO" dirty="0" smtClean="0"/>
              <a:t> master</a:t>
            </a:r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Graciela Sbertoli / Vox</a:t>
            </a:r>
            <a:endParaRPr lang="en-US"/>
          </a:p>
        </p:txBody>
      </p:sp>
      <p:pic>
        <p:nvPicPr>
          <p:cNvPr id="6" name="Picture 4" descr="http://www.webdesigncompany.net/wp-content/uploads/2010/09/moving-tar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4542" y="2193925"/>
            <a:ext cx="3513576" cy="2904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7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x">
  <a:themeElements>
    <a:clrScheme name="Vox 1">
      <a:dk1>
        <a:srgbClr val="000000"/>
      </a:dk1>
      <a:lt1>
        <a:srgbClr val="FFFFFF"/>
      </a:lt1>
      <a:dk2>
        <a:srgbClr val="E2E1DB"/>
      </a:dk2>
      <a:lt2>
        <a:srgbClr val="9A998B"/>
      </a:lt2>
      <a:accent1>
        <a:srgbClr val="A40128"/>
      </a:accent1>
      <a:accent2>
        <a:srgbClr val="E6EBE7"/>
      </a:accent2>
      <a:accent3>
        <a:srgbClr val="FFFFFF"/>
      </a:accent3>
      <a:accent4>
        <a:srgbClr val="000000"/>
      </a:accent4>
      <a:accent5>
        <a:srgbClr val="CFAAAC"/>
      </a:accent5>
      <a:accent6>
        <a:srgbClr val="D0D5D1"/>
      </a:accent6>
      <a:hlink>
        <a:srgbClr val="BBBD1E"/>
      </a:hlink>
      <a:folHlink>
        <a:srgbClr val="149DC4"/>
      </a:folHlink>
    </a:clrScheme>
    <a:fontScheme name="Vox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x 1">
        <a:dk1>
          <a:srgbClr val="000000"/>
        </a:dk1>
        <a:lt1>
          <a:srgbClr val="FFFFFF"/>
        </a:lt1>
        <a:dk2>
          <a:srgbClr val="E2E1DB"/>
        </a:dk2>
        <a:lt2>
          <a:srgbClr val="9A998B"/>
        </a:lt2>
        <a:accent1>
          <a:srgbClr val="A40128"/>
        </a:accent1>
        <a:accent2>
          <a:srgbClr val="E6EBE7"/>
        </a:accent2>
        <a:accent3>
          <a:srgbClr val="FFFFFF"/>
        </a:accent3>
        <a:accent4>
          <a:srgbClr val="000000"/>
        </a:accent4>
        <a:accent5>
          <a:srgbClr val="CFAAAC"/>
        </a:accent5>
        <a:accent6>
          <a:srgbClr val="D0D5D1"/>
        </a:accent6>
        <a:hlink>
          <a:srgbClr val="BBBD1E"/>
        </a:hlink>
        <a:folHlink>
          <a:srgbClr val="149D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x">
  <a:themeElements>
    <a:clrScheme name="Vox 1">
      <a:dk1>
        <a:srgbClr val="000000"/>
      </a:dk1>
      <a:lt1>
        <a:srgbClr val="FFFFFF"/>
      </a:lt1>
      <a:dk2>
        <a:srgbClr val="E2E1DB"/>
      </a:dk2>
      <a:lt2>
        <a:srgbClr val="9A998B"/>
      </a:lt2>
      <a:accent1>
        <a:srgbClr val="A40128"/>
      </a:accent1>
      <a:accent2>
        <a:srgbClr val="E6EBE7"/>
      </a:accent2>
      <a:accent3>
        <a:srgbClr val="FFFFFF"/>
      </a:accent3>
      <a:accent4>
        <a:srgbClr val="000000"/>
      </a:accent4>
      <a:accent5>
        <a:srgbClr val="CFAAAC"/>
      </a:accent5>
      <a:accent6>
        <a:srgbClr val="D0D5D1"/>
      </a:accent6>
      <a:hlink>
        <a:srgbClr val="BBBD1E"/>
      </a:hlink>
      <a:folHlink>
        <a:srgbClr val="149DC4"/>
      </a:folHlink>
    </a:clrScheme>
    <a:fontScheme name="Vox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x 1">
        <a:dk1>
          <a:srgbClr val="000000"/>
        </a:dk1>
        <a:lt1>
          <a:srgbClr val="FFFFFF"/>
        </a:lt1>
        <a:dk2>
          <a:srgbClr val="E2E1DB"/>
        </a:dk2>
        <a:lt2>
          <a:srgbClr val="9A998B"/>
        </a:lt2>
        <a:accent1>
          <a:srgbClr val="A40128"/>
        </a:accent1>
        <a:accent2>
          <a:srgbClr val="E6EBE7"/>
        </a:accent2>
        <a:accent3>
          <a:srgbClr val="FFFFFF"/>
        </a:accent3>
        <a:accent4>
          <a:srgbClr val="000000"/>
        </a:accent4>
        <a:accent5>
          <a:srgbClr val="CFAAAC"/>
        </a:accent5>
        <a:accent6>
          <a:srgbClr val="D0D5D1"/>
        </a:accent6>
        <a:hlink>
          <a:srgbClr val="BBBD1E"/>
        </a:hlink>
        <a:folHlink>
          <a:srgbClr val="149D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ox">
  <a:themeElements>
    <a:clrScheme name="Vox 1">
      <a:dk1>
        <a:srgbClr val="000000"/>
      </a:dk1>
      <a:lt1>
        <a:srgbClr val="FFFFFF"/>
      </a:lt1>
      <a:dk2>
        <a:srgbClr val="E2E1DB"/>
      </a:dk2>
      <a:lt2>
        <a:srgbClr val="9A998B"/>
      </a:lt2>
      <a:accent1>
        <a:srgbClr val="A40128"/>
      </a:accent1>
      <a:accent2>
        <a:srgbClr val="E6EBE7"/>
      </a:accent2>
      <a:accent3>
        <a:srgbClr val="FFFFFF"/>
      </a:accent3>
      <a:accent4>
        <a:srgbClr val="000000"/>
      </a:accent4>
      <a:accent5>
        <a:srgbClr val="CFAAAC"/>
      </a:accent5>
      <a:accent6>
        <a:srgbClr val="D0D5D1"/>
      </a:accent6>
      <a:hlink>
        <a:srgbClr val="BBBD1E"/>
      </a:hlink>
      <a:folHlink>
        <a:srgbClr val="149DC4"/>
      </a:folHlink>
    </a:clrScheme>
    <a:fontScheme name="Vox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x 1">
        <a:dk1>
          <a:srgbClr val="000000"/>
        </a:dk1>
        <a:lt1>
          <a:srgbClr val="FFFFFF"/>
        </a:lt1>
        <a:dk2>
          <a:srgbClr val="E2E1DB"/>
        </a:dk2>
        <a:lt2>
          <a:srgbClr val="9A998B"/>
        </a:lt2>
        <a:accent1>
          <a:srgbClr val="A40128"/>
        </a:accent1>
        <a:accent2>
          <a:srgbClr val="E6EBE7"/>
        </a:accent2>
        <a:accent3>
          <a:srgbClr val="FFFFFF"/>
        </a:accent3>
        <a:accent4>
          <a:srgbClr val="000000"/>
        </a:accent4>
        <a:accent5>
          <a:srgbClr val="CFAAAC"/>
        </a:accent5>
        <a:accent6>
          <a:srgbClr val="D0D5D1"/>
        </a:accent6>
        <a:hlink>
          <a:srgbClr val="BBBD1E"/>
        </a:hlink>
        <a:folHlink>
          <a:srgbClr val="149D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x">
  <a:themeElements>
    <a:clrScheme name="VOX">
      <a:dk1>
        <a:srgbClr val="000000"/>
      </a:dk1>
      <a:lt1>
        <a:srgbClr val="FFFFFF"/>
      </a:lt1>
      <a:dk2>
        <a:srgbClr val="A40128"/>
      </a:dk2>
      <a:lt2>
        <a:srgbClr val="858585"/>
      </a:lt2>
      <a:accent1>
        <a:srgbClr val="00553D"/>
      </a:accent1>
      <a:accent2>
        <a:srgbClr val="00467F"/>
      </a:accent2>
      <a:accent3>
        <a:srgbClr val="149DC4"/>
      </a:accent3>
      <a:accent4>
        <a:srgbClr val="F8971D"/>
      </a:accent4>
      <a:accent5>
        <a:srgbClr val="BBBD1E"/>
      </a:accent5>
      <a:accent6>
        <a:srgbClr val="6F9B8B"/>
      </a:accent6>
      <a:hlink>
        <a:srgbClr val="A40128"/>
      </a:hlink>
      <a:folHlink>
        <a:srgbClr val="858585"/>
      </a:folHlink>
    </a:clrScheme>
    <a:fontScheme name="Vox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x 1">
        <a:dk1>
          <a:srgbClr val="000000"/>
        </a:dk1>
        <a:lt1>
          <a:srgbClr val="FFFFFF"/>
        </a:lt1>
        <a:dk2>
          <a:srgbClr val="E2E1DB"/>
        </a:dk2>
        <a:lt2>
          <a:srgbClr val="9A998B"/>
        </a:lt2>
        <a:accent1>
          <a:srgbClr val="A40128"/>
        </a:accent1>
        <a:accent2>
          <a:srgbClr val="E6EBE7"/>
        </a:accent2>
        <a:accent3>
          <a:srgbClr val="FFFFFF"/>
        </a:accent3>
        <a:accent4>
          <a:srgbClr val="000000"/>
        </a:accent4>
        <a:accent5>
          <a:srgbClr val="CFAAAC"/>
        </a:accent5>
        <a:accent6>
          <a:srgbClr val="D0D5D1"/>
        </a:accent6>
        <a:hlink>
          <a:srgbClr val="BBBD1E"/>
        </a:hlink>
        <a:folHlink>
          <a:srgbClr val="149D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ox">
  <a:themeElements>
    <a:clrScheme name="VOX">
      <a:dk1>
        <a:srgbClr val="000000"/>
      </a:dk1>
      <a:lt1>
        <a:srgbClr val="FFFFFF"/>
      </a:lt1>
      <a:dk2>
        <a:srgbClr val="A40128"/>
      </a:dk2>
      <a:lt2>
        <a:srgbClr val="858585"/>
      </a:lt2>
      <a:accent1>
        <a:srgbClr val="00553D"/>
      </a:accent1>
      <a:accent2>
        <a:srgbClr val="00467F"/>
      </a:accent2>
      <a:accent3>
        <a:srgbClr val="149DC4"/>
      </a:accent3>
      <a:accent4>
        <a:srgbClr val="F8971D"/>
      </a:accent4>
      <a:accent5>
        <a:srgbClr val="BBBD1E"/>
      </a:accent5>
      <a:accent6>
        <a:srgbClr val="6F9B8B"/>
      </a:accent6>
      <a:hlink>
        <a:srgbClr val="A40128"/>
      </a:hlink>
      <a:folHlink>
        <a:srgbClr val="858585"/>
      </a:folHlink>
    </a:clrScheme>
    <a:fontScheme name="Vox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x 1">
        <a:dk1>
          <a:srgbClr val="000000"/>
        </a:dk1>
        <a:lt1>
          <a:srgbClr val="FFFFFF"/>
        </a:lt1>
        <a:dk2>
          <a:srgbClr val="E2E1DB"/>
        </a:dk2>
        <a:lt2>
          <a:srgbClr val="9A998B"/>
        </a:lt2>
        <a:accent1>
          <a:srgbClr val="A40128"/>
        </a:accent1>
        <a:accent2>
          <a:srgbClr val="E6EBE7"/>
        </a:accent2>
        <a:accent3>
          <a:srgbClr val="FFFFFF"/>
        </a:accent3>
        <a:accent4>
          <a:srgbClr val="000000"/>
        </a:accent4>
        <a:accent5>
          <a:srgbClr val="CFAAAC"/>
        </a:accent5>
        <a:accent6>
          <a:srgbClr val="D0D5D1"/>
        </a:accent6>
        <a:hlink>
          <a:srgbClr val="BBBD1E"/>
        </a:hlink>
        <a:folHlink>
          <a:srgbClr val="149D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ox">
  <a:themeElements>
    <a:clrScheme name="Vox 1">
      <a:dk1>
        <a:srgbClr val="000000"/>
      </a:dk1>
      <a:lt1>
        <a:srgbClr val="FFFFFF"/>
      </a:lt1>
      <a:dk2>
        <a:srgbClr val="E2E1DB"/>
      </a:dk2>
      <a:lt2>
        <a:srgbClr val="9A998B"/>
      </a:lt2>
      <a:accent1>
        <a:srgbClr val="A40128"/>
      </a:accent1>
      <a:accent2>
        <a:srgbClr val="E6EBE7"/>
      </a:accent2>
      <a:accent3>
        <a:srgbClr val="FFFFFF"/>
      </a:accent3>
      <a:accent4>
        <a:srgbClr val="000000"/>
      </a:accent4>
      <a:accent5>
        <a:srgbClr val="CFAAAC"/>
      </a:accent5>
      <a:accent6>
        <a:srgbClr val="D0D5D1"/>
      </a:accent6>
      <a:hlink>
        <a:srgbClr val="BBBD1E"/>
      </a:hlink>
      <a:folHlink>
        <a:srgbClr val="149DC4"/>
      </a:folHlink>
    </a:clrScheme>
    <a:fontScheme name="Vox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x 1">
        <a:dk1>
          <a:srgbClr val="000000"/>
        </a:dk1>
        <a:lt1>
          <a:srgbClr val="FFFFFF"/>
        </a:lt1>
        <a:dk2>
          <a:srgbClr val="E2E1DB"/>
        </a:dk2>
        <a:lt2>
          <a:srgbClr val="9A998B"/>
        </a:lt2>
        <a:accent1>
          <a:srgbClr val="A40128"/>
        </a:accent1>
        <a:accent2>
          <a:srgbClr val="E6EBE7"/>
        </a:accent2>
        <a:accent3>
          <a:srgbClr val="FFFFFF"/>
        </a:accent3>
        <a:accent4>
          <a:srgbClr val="000000"/>
        </a:accent4>
        <a:accent5>
          <a:srgbClr val="CFAAAC"/>
        </a:accent5>
        <a:accent6>
          <a:srgbClr val="D0D5D1"/>
        </a:accent6>
        <a:hlink>
          <a:srgbClr val="BBBD1E"/>
        </a:hlink>
        <a:folHlink>
          <a:srgbClr val="149D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20459</TotalTime>
  <Words>1273</Words>
  <Application>Microsoft Office PowerPoint</Application>
  <PresentationFormat>Custom</PresentationFormat>
  <Paragraphs>167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Vox</vt:lpstr>
      <vt:lpstr>1_Vox</vt:lpstr>
      <vt:lpstr>2_Vox</vt:lpstr>
      <vt:lpstr>3_Vox</vt:lpstr>
      <vt:lpstr>4_Vox</vt:lpstr>
      <vt:lpstr>5_Vox</vt:lpstr>
      <vt:lpstr>Functional basic skills  for the 21st century</vt:lpstr>
      <vt:lpstr>What is Vox?</vt:lpstr>
      <vt:lpstr>PowerPoint Presentation</vt:lpstr>
      <vt:lpstr>Defining the issue</vt:lpstr>
      <vt:lpstr>According to the European Union</vt:lpstr>
      <vt:lpstr>Adult literacy in Europe</vt:lpstr>
      <vt:lpstr>Adult literacy in Europe</vt:lpstr>
      <vt:lpstr>Contextual literacy</vt:lpstr>
      <vt:lpstr>Analphabetism in Europe</vt:lpstr>
      <vt:lpstr>The moving target: increasing gaps </vt:lpstr>
      <vt:lpstr>PowerPoint Presentation</vt:lpstr>
      <vt:lpstr>PowerPoint Presentation</vt:lpstr>
      <vt:lpstr>PowerPoint Presentation</vt:lpstr>
      <vt:lpstr>Examples to follow</vt:lpstr>
      <vt:lpstr>Literacy in Norway</vt:lpstr>
      <vt:lpstr>The Framework for Basic Skills for Adults</vt:lpstr>
      <vt:lpstr>Our issues…</vt:lpstr>
      <vt:lpstr>The future…</vt:lpstr>
      <vt:lpstr>What is the European Basic Skills Network, EBSN</vt:lpstr>
      <vt:lpstr>The European Basic Skills Network</vt:lpstr>
      <vt:lpstr>PowerPoint Presentation</vt:lpstr>
    </vt:vector>
  </TitlesOfParts>
  <Company>Addpoint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Jørgen H. Bye</dc:creator>
  <dc:description>Dev by addpoint.n</dc:description>
  <cp:lastModifiedBy>kristel</cp:lastModifiedBy>
  <cp:revision>1632</cp:revision>
  <dcterms:created xsi:type="dcterms:W3CDTF">2010-01-20T14:43:27Z</dcterms:created>
  <dcterms:modified xsi:type="dcterms:W3CDTF">2014-05-23T10:05:07Z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