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5" r:id="rId3"/>
    <p:sldId id="341" r:id="rId4"/>
    <p:sldId id="337" r:id="rId5"/>
    <p:sldId id="339" r:id="rId6"/>
    <p:sldId id="336" r:id="rId7"/>
    <p:sldId id="340" r:id="rId8"/>
    <p:sldId id="320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05" d="100"/>
          <a:sy n="105" d="100"/>
        </p:scale>
        <p:origin x="-1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4CAFB-B7AD-45B5-885B-D596C38DE08B}" type="datetimeFigureOut">
              <a:rPr lang="et-EE" smtClean="0"/>
              <a:pPr/>
              <a:t>2.12.2013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E00F5-6CBB-491B-8B62-B4636D05191F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3670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B1C78-23EE-44F9-BAE9-A12645304A8C}" type="datetimeFigureOut">
              <a:rPr lang="et-EE" smtClean="0"/>
              <a:pPr/>
              <a:t>2.12.2013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7991C-B9BE-494B-A118-28F19EEB9A0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3651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Vrdl – enne</a:t>
            </a:r>
            <a:r>
              <a:rPr lang="et-EE" baseline="0" dirty="0" smtClean="0"/>
              <a:t> väljundipõhise õppe lähenemist oli õppekava raskuskese õppesisul!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7991C-B9BE-494B-A118-28F19EEB9A0A}" type="slidenum">
              <a:rPr lang="et-EE" smtClean="0"/>
              <a:pPr/>
              <a:t>3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Ehk</a:t>
            </a:r>
            <a:r>
              <a:rPr lang="et-EE" baseline="0" dirty="0" smtClean="0"/>
              <a:t> vorm ei ole nö “paber paberi” pärast.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7991C-B9BE-494B-A118-28F19EEB9A0A}" type="slidenum">
              <a:rPr lang="et-EE" smtClean="0"/>
              <a:pPr/>
              <a:t>6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Elektroon..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 Täienduskoolituse õppekava koostamise juhendmaterjal</a:t>
            </a:r>
            <a:endParaRPr lang="et-EE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t-EE" dirty="0" smtClean="0"/>
          </a:p>
          <a:p>
            <a:r>
              <a:rPr lang="et-EE" sz="3500" b="1" dirty="0" smtClean="0"/>
              <a:t>Sigrid Aruväli</a:t>
            </a:r>
          </a:p>
          <a:p>
            <a:r>
              <a:rPr lang="et-EE" dirty="0" smtClean="0"/>
              <a:t>28. </a:t>
            </a:r>
            <a:r>
              <a:rPr lang="et-EE" smtClean="0"/>
              <a:t>november 2013</a:t>
            </a: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 marL="624078" indent="-514350">
              <a:buClrTx/>
              <a:buSzPct val="100000"/>
              <a:buNone/>
            </a:pPr>
            <a:r>
              <a:rPr lang="et-EE" dirty="0" smtClean="0"/>
              <a:t>1. Täienduskoolituse õppekava väljundipõhise kirjeldamise juhendmaterjal.</a:t>
            </a:r>
          </a:p>
          <a:p>
            <a:pPr marL="624078" indent="-514350">
              <a:buClrTx/>
              <a:buSzPct val="100000"/>
              <a:buNone/>
            </a:pPr>
            <a:endParaRPr lang="et-EE" dirty="0" smtClean="0"/>
          </a:p>
          <a:p>
            <a:pPr marL="624078" indent="-514350">
              <a:buClrTx/>
              <a:buSzPct val="100000"/>
              <a:buNone/>
            </a:pPr>
            <a:r>
              <a:rPr lang="et-EE" dirty="0" smtClean="0"/>
              <a:t>2. Ühtlustatud elektrooniline õppekava vorm täienduskoolitusasutustele.</a:t>
            </a:r>
          </a:p>
          <a:p>
            <a:pPr lvl="1">
              <a:buNone/>
            </a:pPr>
            <a:endParaRPr lang="et-EE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et-E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Täiskasvanud õppija eripära.</a:t>
            </a:r>
          </a:p>
          <a:p>
            <a:endParaRPr lang="et-EE" dirty="0" smtClean="0"/>
          </a:p>
          <a:p>
            <a:r>
              <a:rPr lang="et-EE" dirty="0" smtClean="0"/>
              <a:t>Väljundipõhise õppe olemus: </a:t>
            </a:r>
          </a:p>
          <a:p>
            <a:endParaRPr lang="et-EE" dirty="0" smtClean="0"/>
          </a:p>
          <a:p>
            <a:pPr lvl="1"/>
            <a:r>
              <a:rPr lang="et-EE" dirty="0" smtClean="0"/>
              <a:t>peamine on õppija õppimise tulemus ehk </a:t>
            </a:r>
            <a:r>
              <a:rPr lang="et-EE" sz="2400" dirty="0" smtClean="0"/>
              <a:t>õppekava lõpuks omandatavad õpiväljundid (teadmised, oskused ja hoiakud);</a:t>
            </a:r>
            <a:endParaRPr lang="et-EE" dirty="0" smtClean="0"/>
          </a:p>
          <a:p>
            <a:pPr lvl="1">
              <a:buNone/>
            </a:pPr>
            <a:endParaRPr lang="et-EE" dirty="0" smtClean="0"/>
          </a:p>
          <a:p>
            <a:pPr lvl="1"/>
            <a:r>
              <a:rPr lang="et-EE" dirty="0" smtClean="0"/>
              <a:t>kõik õppeprotsessi elemendid (õppesisu, maht, õppemeetodid, hindamine) tuletatakse õpiväljunditest.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Juhendmaterjali teoreetilised lähtealused</a:t>
            </a: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t-EE" dirty="0" smtClean="0"/>
          </a:p>
          <a:p>
            <a:r>
              <a:rPr lang="et-EE" i="1" dirty="0" smtClean="0"/>
              <a:t>I peatükk: Sissejuhatus. Õppekava olemus.</a:t>
            </a:r>
          </a:p>
          <a:p>
            <a:pPr lvl="1"/>
            <a:r>
              <a:rPr lang="et-EE" dirty="0" smtClean="0"/>
              <a:t>Juhendmaterjal kui </a:t>
            </a:r>
            <a:r>
              <a:rPr lang="et-EE" b="1" dirty="0" smtClean="0"/>
              <a:t>täienduskoolituse kavandamise</a:t>
            </a:r>
            <a:r>
              <a:rPr lang="et-EE" dirty="0" smtClean="0"/>
              <a:t> abivahend – materjali läbivad sellekohased tähelepanekud, soovitused ja näited.</a:t>
            </a:r>
          </a:p>
          <a:p>
            <a:pPr>
              <a:buNone/>
            </a:pPr>
            <a:endParaRPr lang="et-EE" dirty="0" smtClean="0"/>
          </a:p>
          <a:p>
            <a:r>
              <a:rPr lang="et-EE" i="1" dirty="0" smtClean="0"/>
              <a:t>II peatükk: Õppekava komponendid</a:t>
            </a:r>
            <a:r>
              <a:rPr lang="et-EE" dirty="0" smtClean="0"/>
              <a:t>.</a:t>
            </a:r>
          </a:p>
          <a:p>
            <a:pPr lvl="1"/>
            <a:r>
              <a:rPr lang="et-EE" dirty="0" smtClean="0"/>
              <a:t>Õppekava komponentide kirjeldus ja selgitus ning õppekava vormi täitmise juhised ja näited. Sisukord järgib õppekava vormi.</a:t>
            </a:r>
          </a:p>
          <a:p>
            <a:pPr lvl="1"/>
            <a:endParaRPr lang="et-E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Juhendmaterjali ülesehitus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Kasutatav kõikide täienduskoolituste puhul.</a:t>
            </a:r>
          </a:p>
          <a:p>
            <a:r>
              <a:rPr lang="et-EE" dirty="0" smtClean="0"/>
              <a:t>Kompaktne.</a:t>
            </a:r>
          </a:p>
          <a:p>
            <a:r>
              <a:rPr lang="et-EE" dirty="0" smtClean="0"/>
              <a:t>Optimaalse pikkusega.</a:t>
            </a:r>
          </a:p>
          <a:p>
            <a:r>
              <a:rPr lang="et-EE" dirty="0" smtClean="0"/>
              <a:t>Infoallikaks, koolituse tellijale, rahastajale, õppijale.</a:t>
            </a:r>
          </a:p>
          <a:p>
            <a:pPr>
              <a:buNone/>
            </a:pPr>
            <a:endParaRPr lang="et-E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Õppekava vorm: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t-EE" b="1" dirty="0" smtClean="0"/>
              <a:t>Kasutajasõbralikkus!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Lihtne ja arusaadav keelekasutus.</a:t>
            </a:r>
          </a:p>
          <a:p>
            <a:r>
              <a:rPr lang="et-EE" dirty="0" smtClean="0"/>
              <a:t>Palju näiteid. </a:t>
            </a:r>
          </a:p>
          <a:p>
            <a:r>
              <a:rPr lang="et-EE" dirty="0" smtClean="0"/>
              <a:t>Realistlik ja rakendatav õppekava vorm, mis on abiks ja infoallikaks nii koolituse korraldajale, tellijale kui õppijale. </a:t>
            </a:r>
          </a:p>
          <a:p>
            <a:r>
              <a:rPr lang="et-EE" dirty="0" smtClean="0"/>
              <a:t>Juhendamaterjali selge ja kergelt jälgitav struktuur, mis on kooskõlas õppekava vormiga.</a:t>
            </a:r>
          </a:p>
          <a:p>
            <a:r>
              <a:rPr lang="et-EE" dirty="0" smtClean="0"/>
              <a:t>Juhendmaterjal ja õppekava vorm on kasutatavad kõikides täienduskoolitusasutustes.</a:t>
            </a:r>
          </a:p>
          <a:p>
            <a:pPr lvl="1">
              <a:buNone/>
            </a:pPr>
            <a:endParaRPr lang="et-EE" dirty="0" smtClean="0"/>
          </a:p>
          <a:p>
            <a:pPr lvl="1">
              <a:buNone/>
            </a:pPr>
            <a:endParaRPr lang="et-EE" dirty="0" smtClean="0"/>
          </a:p>
          <a:p>
            <a:pPr lvl="1"/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Autorite eesmärgid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r>
              <a:rPr lang="et-EE" dirty="0" smtClean="0">
                <a:hlinkClick r:id="rId2" action="ppaction://hlinkfile"/>
              </a:rPr>
              <a:t>Õppekavavorm</a:t>
            </a:r>
            <a:endParaRPr lang="et-EE" dirty="0" smtClean="0"/>
          </a:p>
          <a:p>
            <a:pPr>
              <a:buNone/>
            </a:pP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Tähelepanekuid kirjutamisprotsessist ja tulemus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124200" y="6021388"/>
            <a:ext cx="2895600" cy="700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et-EE" sz="1400" dirty="0">
              <a:solidFill>
                <a:schemeClr val="accent2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t-EE" dirty="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t-EE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endParaRPr lang="et-EE" sz="3200" dirty="0" smtClean="0"/>
          </a:p>
          <a:p>
            <a:pPr algn="ctr">
              <a:buNone/>
            </a:pPr>
            <a:endParaRPr lang="et-EE" sz="3200" dirty="0" smtClean="0"/>
          </a:p>
          <a:p>
            <a:pPr algn="ctr">
              <a:buNone/>
            </a:pPr>
            <a:r>
              <a:rPr lang="et-EE" sz="3200" i="1" dirty="0" smtClean="0"/>
              <a:t>Tänan!</a:t>
            </a:r>
          </a:p>
          <a:p>
            <a:pPr algn="ctr">
              <a:buNone/>
            </a:pPr>
            <a:endParaRPr lang="et-EE" dirty="0" smtClean="0"/>
          </a:p>
          <a:p>
            <a:pPr algn="ctr">
              <a:buNone/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2569</TotalTime>
  <Words>220</Words>
  <Application>Microsoft Office PowerPoint</Application>
  <PresentationFormat>On-screen Show (4:3)</PresentationFormat>
  <Paragraphs>55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    Täienduskoolituse õppekava koostamise juhendmaterjal</vt:lpstr>
      <vt:lpstr>PowerPoint Presentation</vt:lpstr>
      <vt:lpstr>Juhendmaterjali teoreetilised lähtealused</vt:lpstr>
      <vt:lpstr>Juhendmaterjali ülesehitus</vt:lpstr>
      <vt:lpstr>Õppekava vorm:</vt:lpstr>
      <vt:lpstr>Autorite eesmärgid</vt:lpstr>
      <vt:lpstr>Tähelepanekuid kirjutamisprotsessist ja tulemus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Projektide kirjutamine</dc:title>
  <dc:creator>joonatan</dc:creator>
  <cp:lastModifiedBy>kristel</cp:lastModifiedBy>
  <cp:revision>166</cp:revision>
  <dcterms:created xsi:type="dcterms:W3CDTF">2006-08-16T00:00:00Z</dcterms:created>
  <dcterms:modified xsi:type="dcterms:W3CDTF">2013-12-02T13:35:13Z</dcterms:modified>
</cp:coreProperties>
</file>