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2" r:id="rId3"/>
    <p:sldId id="341" r:id="rId4"/>
    <p:sldId id="323" r:id="rId5"/>
    <p:sldId id="324" r:id="rId6"/>
    <p:sldId id="340" r:id="rId7"/>
    <p:sldId id="345" r:id="rId8"/>
    <p:sldId id="330" r:id="rId9"/>
    <p:sldId id="331" r:id="rId10"/>
    <p:sldId id="347" r:id="rId11"/>
    <p:sldId id="332" r:id="rId12"/>
    <p:sldId id="333" r:id="rId13"/>
    <p:sldId id="334" r:id="rId14"/>
    <p:sldId id="335" r:id="rId15"/>
    <p:sldId id="346" r:id="rId16"/>
    <p:sldId id="336" r:id="rId17"/>
    <p:sldId id="337" r:id="rId18"/>
    <p:sldId id="338" r:id="rId19"/>
    <p:sldId id="342" r:id="rId20"/>
    <p:sldId id="325" r:id="rId21"/>
    <p:sldId id="326" r:id="rId22"/>
    <p:sldId id="327" r:id="rId23"/>
    <p:sldId id="344" r:id="rId24"/>
    <p:sldId id="328" r:id="rId25"/>
    <p:sldId id="329" r:id="rId26"/>
    <p:sldId id="339" r:id="rId27"/>
    <p:sldId id="269" r:id="rId28"/>
  </p:sldIdLst>
  <p:sldSz cx="9144000" cy="6858000" type="screen4x3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6DBC"/>
    <a:srgbClr val="A4BBEA"/>
    <a:srgbClr val="5B9BD5"/>
    <a:srgbClr val="000000"/>
    <a:srgbClr val="548235"/>
    <a:srgbClr val="FF6600"/>
    <a:srgbClr val="6C92DE"/>
    <a:srgbClr val="95B3D7"/>
    <a:srgbClr val="E6EDFA"/>
    <a:srgbClr val="E0E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6" autoAdjust="0"/>
    <p:restoredTop sz="90856" autoAdjust="0"/>
  </p:normalViewPr>
  <p:slideViewPr>
    <p:cSldViewPr snapToGrid="0">
      <p:cViewPr varScale="1">
        <p:scale>
          <a:sx n="64" d="100"/>
          <a:sy n="64" d="100"/>
        </p:scale>
        <p:origin x="1320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35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A2DFB-9F99-447E-B953-37F2752D317E}" type="datetimeFigureOut">
              <a:rPr lang="et-EE" smtClean="0"/>
              <a:t>7.12.2014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2684-ADF0-4978-B338-6317B2D86C8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66208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8F6AE-152C-4CC2-B6BB-79BE42085E91}" type="datetimeFigureOut">
              <a:rPr lang="et-EE" smtClean="0"/>
              <a:t>7.12.2014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4C1C7-CA33-4B3B-A572-ADB4A209D00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96438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4C1C7-CA33-4B3B-A572-ADB4A209D00A}" type="slidenum">
              <a:rPr lang="et-EE" smtClean="0"/>
              <a:t>1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61757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2769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dirty="0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997889"/>
            <a:ext cx="6858000" cy="118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6C7E9-E301-4955-BD0D-C57332A6E849}" type="datetime1">
              <a:rPr lang="et-EE" smtClean="0"/>
              <a:t>7.12.2014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394086"/>
            <a:ext cx="2050053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lt 7" descr="Description: logo_english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111" y="394086"/>
            <a:ext cx="881264" cy="937255"/>
          </a:xfrm>
          <a:prstGeom prst="rect">
            <a:avLst/>
          </a:prstGeom>
          <a:noFill/>
        </p:spPr>
      </p:pic>
      <p:pic>
        <p:nvPicPr>
          <p:cNvPr id="9" name="Pilt 8" descr="Description: PIAAC_8497_green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424" y="389658"/>
            <a:ext cx="921345" cy="934715"/>
          </a:xfrm>
          <a:prstGeom prst="rect">
            <a:avLst/>
          </a:prstGeom>
          <a:noFill/>
        </p:spPr>
      </p:pic>
      <p:pic>
        <p:nvPicPr>
          <p:cNvPr id="12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67195" y="215999"/>
            <a:ext cx="3464999" cy="1386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1157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1BF27-F1F9-4F7E-AF81-E210676159FC}" type="datetime1">
              <a:rPr lang="et-EE" smtClean="0"/>
              <a:t>7.12.2014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074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F5A4-9453-487E-A74A-DB7E6FC7AB61}" type="datetime1">
              <a:rPr lang="et-EE" smtClean="0"/>
              <a:t>7.12.2014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790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lt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576883"/>
            <a:ext cx="9144000" cy="2811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31335"/>
            <a:ext cx="7886700" cy="71758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116DBC"/>
                </a:solidFill>
                <a:latin typeface="+mn-lt"/>
              </a:defRPr>
            </a:lvl1pPr>
          </a:lstStyle>
          <a:p>
            <a:r>
              <a:rPr lang="et-EE" dirty="0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15531"/>
            <a:ext cx="7886700" cy="4285843"/>
          </a:xfrm>
        </p:spPr>
        <p:txBody>
          <a:bodyPr/>
          <a:lstStyle>
            <a:lvl1pPr marL="228600" indent="-228600">
              <a:buClr>
                <a:srgbClr val="116DBC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116DBC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116DBC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116DBC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116DBC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t-EE" dirty="0" smtClean="0"/>
              <a:t>Muutke teksti laade</a:t>
            </a:r>
          </a:p>
          <a:p>
            <a:pPr lvl="1"/>
            <a:r>
              <a:rPr lang="et-EE" dirty="0" smtClean="0"/>
              <a:t>Teine tase</a:t>
            </a:r>
          </a:p>
          <a:p>
            <a:pPr lvl="2"/>
            <a:r>
              <a:rPr lang="et-EE" dirty="0" smtClean="0"/>
              <a:t>Kolmas tase</a:t>
            </a:r>
          </a:p>
          <a:p>
            <a:pPr lvl="3"/>
            <a:r>
              <a:rPr lang="et-EE" dirty="0" smtClean="0"/>
              <a:t>Neljas tase</a:t>
            </a:r>
          </a:p>
          <a:p>
            <a:pPr lvl="4"/>
            <a:r>
              <a:rPr lang="et-EE" dirty="0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582269"/>
            <a:ext cx="2057400" cy="281117"/>
          </a:xfrm>
        </p:spPr>
        <p:txBody>
          <a:bodyPr/>
          <a:lstStyle>
            <a:lvl1pPr>
              <a:defRPr>
                <a:solidFill>
                  <a:srgbClr val="C1D1F1"/>
                </a:solidFill>
              </a:defRPr>
            </a:lvl1pPr>
          </a:lstStyle>
          <a:p>
            <a:fld id="{901A5C01-9033-4E95-8E83-B803C084C07D}" type="datetime1">
              <a:rPr lang="et-EE" smtClean="0"/>
              <a:t>7.12.2014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571511"/>
            <a:ext cx="3086100" cy="281117"/>
          </a:xfrm>
        </p:spPr>
        <p:txBody>
          <a:bodyPr/>
          <a:lstStyle>
            <a:lvl1pPr>
              <a:defRPr>
                <a:solidFill>
                  <a:srgbClr val="C1D1F1"/>
                </a:solidFill>
              </a:defRPr>
            </a:lvl1pPr>
          </a:lstStyle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576883"/>
            <a:ext cx="2057400" cy="281117"/>
          </a:xfrm>
        </p:spPr>
        <p:txBody>
          <a:bodyPr/>
          <a:lstStyle>
            <a:lvl1pPr>
              <a:defRPr>
                <a:solidFill>
                  <a:srgbClr val="C1D1F1"/>
                </a:solidFill>
              </a:defRPr>
            </a:lvl1pPr>
          </a:lstStyle>
          <a:p>
            <a:fld id="{7E37614E-0BC9-4042-8647-48F7D53441CD}" type="slidenum">
              <a:rPr lang="et-EE" smtClean="0"/>
              <a:pPr/>
              <a:t>‹#›</a:t>
            </a:fld>
            <a:endParaRPr lang="et-EE" dirty="0"/>
          </a:p>
        </p:txBody>
      </p:sp>
      <p:sp>
        <p:nvSpPr>
          <p:cNvPr id="13" name="Ristkülik 12"/>
          <p:cNvSpPr/>
          <p:nvPr userDrawn="1"/>
        </p:nvSpPr>
        <p:spPr>
          <a:xfrm>
            <a:off x="0" y="1"/>
            <a:ext cx="9144000" cy="925284"/>
          </a:xfrm>
          <a:prstGeom prst="rect">
            <a:avLst/>
          </a:prstGeom>
          <a:solidFill>
            <a:srgbClr val="C1D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94005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stkülik 7"/>
          <p:cNvSpPr/>
          <p:nvPr userDrawn="1"/>
        </p:nvSpPr>
        <p:spPr>
          <a:xfrm>
            <a:off x="-4762" y="2441986"/>
            <a:ext cx="9148762" cy="3647665"/>
          </a:xfrm>
          <a:prstGeom prst="rect">
            <a:avLst/>
          </a:prstGeom>
          <a:solidFill>
            <a:srgbClr val="116DBC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A4BBEA"/>
                </a:solidFill>
              </a:defRPr>
            </a:lvl1pPr>
          </a:lstStyle>
          <a:p>
            <a:r>
              <a:rPr lang="et-EE" dirty="0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3432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F9E6D-88C7-4302-B888-6CAA47139BA9}" type="datetime1">
              <a:rPr lang="et-EE" smtClean="0"/>
              <a:t>7.12.2014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  <p:sp>
        <p:nvSpPr>
          <p:cNvPr id="7" name="Ristkülik 6"/>
          <p:cNvSpPr/>
          <p:nvPr userDrawn="1"/>
        </p:nvSpPr>
        <p:spPr>
          <a:xfrm>
            <a:off x="0" y="5932716"/>
            <a:ext cx="9144000" cy="925284"/>
          </a:xfrm>
          <a:prstGeom prst="rect">
            <a:avLst/>
          </a:prstGeom>
          <a:solidFill>
            <a:srgbClr val="C1D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07999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03084-360C-491F-AF91-D55FF4D224F2}" type="datetime1">
              <a:rPr lang="et-EE" smtClean="0"/>
              <a:t>7.12.2014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512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BC6E-8F0F-4AA1-A7C5-24DE2B1F5218}" type="datetime1">
              <a:rPr lang="et-EE" smtClean="0"/>
              <a:t>7.12.2014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Ristkülik 9"/>
          <p:cNvSpPr/>
          <p:nvPr userDrawn="1"/>
        </p:nvSpPr>
        <p:spPr>
          <a:xfrm>
            <a:off x="0" y="1"/>
            <a:ext cx="4572000" cy="925284"/>
          </a:xfrm>
          <a:prstGeom prst="rect">
            <a:avLst/>
          </a:prstGeom>
          <a:solidFill>
            <a:srgbClr val="116DBC">
              <a:alpha val="9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1" name="Ristkülik 10"/>
          <p:cNvSpPr/>
          <p:nvPr userDrawn="1"/>
        </p:nvSpPr>
        <p:spPr>
          <a:xfrm>
            <a:off x="4572000" y="1"/>
            <a:ext cx="4572000" cy="925284"/>
          </a:xfrm>
          <a:prstGeom prst="rect">
            <a:avLst/>
          </a:prstGeom>
          <a:solidFill>
            <a:srgbClr val="C1D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5806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6" name="Ristkülik 5"/>
          <p:cNvSpPr/>
          <p:nvPr userDrawn="1"/>
        </p:nvSpPr>
        <p:spPr>
          <a:xfrm>
            <a:off x="0" y="0"/>
            <a:ext cx="9144000" cy="6576883"/>
          </a:xfrm>
          <a:prstGeom prst="rect">
            <a:avLst/>
          </a:prstGeom>
          <a:solidFill>
            <a:srgbClr val="C1D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576882"/>
            <a:ext cx="2057400" cy="273690"/>
          </a:xfrm>
        </p:spPr>
        <p:txBody>
          <a:bodyPr/>
          <a:lstStyle/>
          <a:p>
            <a:fld id="{BCB628A0-4E44-45CC-98F0-FB9B1DCB0295}" type="datetime1">
              <a:rPr lang="et-EE" smtClean="0"/>
              <a:t>7.12.2014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14700" y="6576882"/>
            <a:ext cx="3086100" cy="281117"/>
          </a:xfrm>
        </p:spPr>
        <p:txBody>
          <a:bodyPr/>
          <a:lstStyle/>
          <a:p>
            <a:endParaRPr lang="et-EE" dirty="0"/>
          </a:p>
        </p:txBody>
      </p:sp>
      <p:pic>
        <p:nvPicPr>
          <p:cNvPr id="7" name="Pil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576883"/>
            <a:ext cx="9144000" cy="28111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66740" y="6576882"/>
            <a:ext cx="2057400" cy="281117"/>
          </a:xfrm>
        </p:spPr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04953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A23F-F0F8-4A52-B425-3B51372F0E67}" type="datetime1">
              <a:rPr lang="et-EE" smtClean="0"/>
              <a:t>7.12.2014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33480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6827B-5945-4CE4-AF98-87878A7FB25F}" type="datetime1">
              <a:rPr lang="et-EE" smtClean="0"/>
              <a:t>7.12.2014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88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5714-A794-40DD-BF68-8F2E5DFE199D}" type="datetime1">
              <a:rPr lang="et-EE" smtClean="0"/>
              <a:t>7.12.2014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9684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16890-9CD8-49A3-8D47-0726B825C1FA}" type="datetime1">
              <a:rPr lang="et-EE" smtClean="0"/>
              <a:t>7.12.2014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1F5DC-01D7-44A7-9166-D703FA9AB30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9227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stkülik 7"/>
          <p:cNvSpPr/>
          <p:nvPr/>
        </p:nvSpPr>
        <p:spPr>
          <a:xfrm>
            <a:off x="0" y="4997889"/>
            <a:ext cx="9144000" cy="1860111"/>
          </a:xfrm>
          <a:prstGeom prst="rect">
            <a:avLst/>
          </a:prstGeom>
          <a:solidFill>
            <a:srgbClr val="C1D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/>
          </a:p>
        </p:txBody>
      </p:sp>
      <p:pic>
        <p:nvPicPr>
          <p:cNvPr id="9" name="Pilt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85765"/>
            <a:ext cx="9144000" cy="3680602"/>
          </a:xfrm>
          <a:prstGeom prst="rect">
            <a:avLst/>
          </a:prstGeom>
        </p:spPr>
      </p:pic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468084" y="1681665"/>
            <a:ext cx="8207829" cy="2498449"/>
          </a:xfrm>
        </p:spPr>
        <p:txBody>
          <a:bodyPr>
            <a:normAutofit/>
          </a:bodyPr>
          <a:lstStyle/>
          <a:p>
            <a:r>
              <a:rPr lang="et-EE" sz="3600" b="1" dirty="0">
                <a:solidFill>
                  <a:srgbClr val="A4BBEA"/>
                </a:solidFill>
              </a:rPr>
              <a:t>Oskused ja elukestev õpe: sõnumeid PIAAC uuringust</a:t>
            </a:r>
            <a:endParaRPr lang="et-EE" sz="2400" b="1" dirty="0">
              <a:solidFill>
                <a:srgbClr val="A4BBEA"/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2797626" y="5335377"/>
            <a:ext cx="3548743" cy="1036862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t-EE" sz="2000" dirty="0" smtClean="0">
                <a:solidFill>
                  <a:srgbClr val="116DBC"/>
                </a:solidFill>
              </a:rPr>
              <a:t>Vivika Halapuu</a:t>
            </a:r>
          </a:p>
          <a:p>
            <a:pPr>
              <a:spcBef>
                <a:spcPts val="600"/>
              </a:spcBef>
            </a:pPr>
            <a:r>
              <a:rPr lang="et-EE" sz="2000" dirty="0" smtClean="0">
                <a:solidFill>
                  <a:srgbClr val="116DBC"/>
                </a:solidFill>
              </a:rPr>
              <a:t>PIAAC uuringu analüütik</a:t>
            </a:r>
          </a:p>
          <a:p>
            <a:pPr>
              <a:spcBef>
                <a:spcPts val="600"/>
              </a:spcBef>
            </a:pPr>
            <a:r>
              <a:rPr lang="et-EE" sz="2000" dirty="0" smtClean="0">
                <a:solidFill>
                  <a:srgbClr val="116DBC"/>
                </a:solidFill>
              </a:rPr>
              <a:t>Haridus- ja Teadusministeerium</a:t>
            </a:r>
            <a:endParaRPr lang="et-EE" sz="2000" dirty="0">
              <a:solidFill>
                <a:srgbClr val="116DBC"/>
              </a:solidFill>
            </a:endParaRPr>
          </a:p>
        </p:txBody>
      </p:sp>
      <p:sp>
        <p:nvSpPr>
          <p:cNvPr id="11" name="Slaidinumbri kohatä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648488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dirty="0" smtClean="0">
                <a:solidFill>
                  <a:srgbClr val="116DBC"/>
                </a:solidFill>
              </a:rPr>
              <a:t>Täiskasvanuhariduse teabepäev			</a:t>
            </a:r>
            <a:r>
              <a:rPr lang="et-EE" sz="1400" dirty="0">
                <a:solidFill>
                  <a:srgbClr val="116DBC"/>
                </a:solidFill>
              </a:rPr>
              <a:t>	</a:t>
            </a:r>
            <a:r>
              <a:rPr lang="et-EE" sz="1400" dirty="0" smtClean="0">
                <a:solidFill>
                  <a:srgbClr val="116DBC"/>
                </a:solidFill>
              </a:rPr>
              <a:t>	             </a:t>
            </a:r>
            <a:r>
              <a:rPr lang="et-EE" sz="1400" dirty="0">
                <a:solidFill>
                  <a:srgbClr val="116DBC"/>
                </a:solidFill>
              </a:rPr>
              <a:t>8</a:t>
            </a:r>
            <a:r>
              <a:rPr lang="et-EE" sz="1400" dirty="0" smtClean="0">
                <a:solidFill>
                  <a:srgbClr val="116DBC"/>
                </a:solidFill>
              </a:rPr>
              <a:t>. detsember 2014 Tallinnas</a:t>
            </a:r>
            <a:endParaRPr lang="et-EE" sz="1400" dirty="0">
              <a:solidFill>
                <a:srgbClr val="116D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i="1" dirty="0" err="1"/>
              <a:t>Noste</a:t>
            </a:r>
            <a:r>
              <a:rPr lang="et-EE" i="1" dirty="0"/>
              <a:t> programm Soomes</a:t>
            </a:r>
            <a:r>
              <a:rPr lang="et-EE" dirty="0"/>
              <a:t> 2003–2009 </a:t>
            </a:r>
            <a:r>
              <a:rPr lang="et-EE" dirty="0" smtClean="0"/>
              <a:t>(2): mõju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t-EE" sz="2000" dirty="0" smtClean="0"/>
              <a:t>Programmis </a:t>
            </a:r>
            <a:r>
              <a:rPr lang="et-EE" sz="2000" dirty="0"/>
              <a:t>osales 7,3% sihtgrupist. 38% osalejatest osales arvutikursustel. </a:t>
            </a:r>
            <a:r>
              <a:rPr lang="x-none" sz="2000" dirty="0"/>
              <a:t> </a:t>
            </a:r>
            <a:endParaRPr lang="et-EE" sz="2000" dirty="0" smtClean="0"/>
          </a:p>
          <a:p>
            <a:pPr>
              <a:spcBef>
                <a:spcPts val="600"/>
              </a:spcBef>
            </a:pPr>
            <a:r>
              <a:rPr lang="et-EE" sz="2000" dirty="0" smtClean="0"/>
              <a:t>Väga </a:t>
            </a:r>
            <a:r>
              <a:rPr lang="et-EE" sz="2000" dirty="0"/>
              <a:t>hästi õnnestus programmi </a:t>
            </a:r>
            <a:r>
              <a:rPr lang="et-EE" sz="2000" b="1" dirty="0"/>
              <a:t>kaasata</a:t>
            </a:r>
            <a:r>
              <a:rPr lang="et-EE" sz="2000" dirty="0"/>
              <a:t> </a:t>
            </a:r>
            <a:r>
              <a:rPr lang="et-EE" sz="2000" b="1" dirty="0"/>
              <a:t>vanemaid </a:t>
            </a:r>
            <a:r>
              <a:rPr lang="et-EE" sz="2000" b="1" dirty="0" smtClean="0"/>
              <a:t>vanusegruppe</a:t>
            </a:r>
            <a:r>
              <a:rPr lang="et-EE" sz="2000" dirty="0" smtClean="0"/>
              <a:t>.</a:t>
            </a:r>
            <a:endParaRPr lang="et-EE" sz="2000" dirty="0"/>
          </a:p>
          <a:p>
            <a:pPr>
              <a:spcBef>
                <a:spcPts val="600"/>
              </a:spcBef>
            </a:pPr>
            <a:r>
              <a:rPr lang="et-EE" sz="2000" dirty="0" smtClean="0"/>
              <a:t>Lisaks õnnestus </a:t>
            </a:r>
            <a:r>
              <a:rPr lang="et-EE" sz="2000" b="1" dirty="0"/>
              <a:t>kaasata ühte vähim koolituses osalevat gruppi, 30–59-aastaseid </a:t>
            </a:r>
            <a:r>
              <a:rPr lang="et-EE" sz="2000" b="1" dirty="0" smtClean="0"/>
              <a:t>mehi</a:t>
            </a:r>
            <a:r>
              <a:rPr lang="et-EE" sz="2000" dirty="0" smtClean="0"/>
              <a:t> (pakuti </a:t>
            </a:r>
            <a:r>
              <a:rPr lang="et-EE" sz="2000" dirty="0"/>
              <a:t>uusi erialasid, suurendati kohalikku koolituspakkumist ning võimalusi ühendada töö ja õppimine, võimaldades osalejatele paindlikku </a:t>
            </a:r>
            <a:r>
              <a:rPr lang="et-EE" sz="2000" dirty="0" smtClean="0"/>
              <a:t>töögraafikut). </a:t>
            </a:r>
          </a:p>
          <a:p>
            <a:pPr>
              <a:spcBef>
                <a:spcPts val="600"/>
              </a:spcBef>
            </a:pPr>
            <a:r>
              <a:rPr lang="et-EE" sz="2000" dirty="0" smtClean="0"/>
              <a:t>Osalejate </a:t>
            </a:r>
            <a:r>
              <a:rPr lang="et-EE" sz="2000" dirty="0"/>
              <a:t>hinnangul aitas programm kaasa nende oskuste tõusule ja töömotivatsiooni tõstmisele. </a:t>
            </a:r>
            <a:r>
              <a:rPr lang="x-none" sz="2000" dirty="0"/>
              <a:t> </a:t>
            </a:r>
            <a:endParaRPr lang="et-EE" sz="2000" dirty="0"/>
          </a:p>
          <a:p>
            <a:pPr>
              <a:spcBef>
                <a:spcPts val="600"/>
              </a:spcBef>
            </a:pPr>
            <a:r>
              <a:rPr lang="et-EE" sz="2000" dirty="0" smtClean="0"/>
              <a:t>Kolmepoolne </a:t>
            </a:r>
            <a:r>
              <a:rPr lang="et-EE" sz="2000" b="1" dirty="0" smtClean="0"/>
              <a:t>koostöö</a:t>
            </a:r>
            <a:r>
              <a:rPr lang="et-EE" sz="2000" dirty="0" smtClean="0"/>
              <a:t> koolituse pakkujate, tööandjate ja töötajate vahel, mis toimus piirkondlikul tasandil. </a:t>
            </a:r>
            <a:endParaRPr lang="et-EE" sz="2000" dirty="0"/>
          </a:p>
          <a:p>
            <a:pPr lvl="1">
              <a:spcBef>
                <a:spcPts val="600"/>
              </a:spcBef>
            </a:pPr>
            <a:r>
              <a:rPr lang="et-EE" sz="1800" dirty="0" smtClean="0"/>
              <a:t>Võrgustike </a:t>
            </a:r>
            <a:r>
              <a:rPr lang="et-EE" sz="1800" dirty="0"/>
              <a:t>moodustamise tulemuseks oli koolitusvõimaluste avardumine, õppijate nõustamise paranemine ja erinevate kaasamistegevuste </a:t>
            </a:r>
            <a:r>
              <a:rPr lang="et-EE" sz="1800" dirty="0" smtClean="0"/>
              <a:t>kasutamine. </a:t>
            </a:r>
          </a:p>
          <a:p>
            <a:pPr lvl="1">
              <a:spcBef>
                <a:spcPts val="600"/>
              </a:spcBef>
            </a:pPr>
            <a:r>
              <a:rPr lang="et-EE" sz="1800" dirty="0" smtClean="0"/>
              <a:t>Tööandjate </a:t>
            </a:r>
            <a:r>
              <a:rPr lang="et-EE" sz="1800" dirty="0"/>
              <a:t>toetus ja paindliku tööaja pakkumine võimaldas sihtgrupil koolituses osaleda. 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10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3851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i="1" dirty="0" err="1"/>
              <a:t>Skills</a:t>
            </a:r>
            <a:r>
              <a:rPr lang="et-EE" i="1" dirty="0"/>
              <a:t> </a:t>
            </a:r>
            <a:r>
              <a:rPr lang="et-EE" i="1" dirty="0" err="1"/>
              <a:t>for</a:t>
            </a:r>
            <a:r>
              <a:rPr lang="et-EE" i="1" dirty="0"/>
              <a:t> </a:t>
            </a:r>
            <a:r>
              <a:rPr lang="et-EE" i="1" dirty="0" err="1"/>
              <a:t>Life</a:t>
            </a:r>
            <a:r>
              <a:rPr lang="et-EE" i="1" dirty="0"/>
              <a:t> </a:t>
            </a:r>
            <a:r>
              <a:rPr lang="et-EE" i="1" dirty="0" smtClean="0"/>
              <a:t>Inglismaal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sz="1600" dirty="0" smtClean="0"/>
              <a:t>Eesmärk: </a:t>
            </a:r>
            <a:r>
              <a:rPr lang="et-EE" sz="1600" dirty="0"/>
              <a:t>2020. aastaks peaks 95%-l tööealisest elanikkonnast olema vähemalt 1. taseme funktsionaalne lugemisoskus ja 3. taseme matemaatiline kirjaoskus. </a:t>
            </a:r>
            <a:r>
              <a:rPr lang="et-EE" sz="1600" dirty="0" smtClean="0"/>
              <a:t>Lisaks: </a:t>
            </a:r>
            <a:r>
              <a:rPr lang="et-EE" sz="1600" b="1" dirty="0" smtClean="0"/>
              <a:t>nõudluse mõjutamine </a:t>
            </a:r>
            <a:r>
              <a:rPr lang="et-EE" sz="1600" dirty="0" smtClean="0"/>
              <a:t>(</a:t>
            </a:r>
            <a:r>
              <a:rPr lang="et-EE" sz="1600" dirty="0" err="1" smtClean="0"/>
              <a:t>mat</a:t>
            </a:r>
            <a:r>
              <a:rPr lang="et-EE" sz="1600" dirty="0" smtClean="0"/>
              <a:t>. kirjaoskus),</a:t>
            </a:r>
            <a:r>
              <a:rPr lang="et-EE" sz="1600" b="1" dirty="0" smtClean="0"/>
              <a:t> </a:t>
            </a:r>
            <a:r>
              <a:rPr lang="et-EE" sz="1600" dirty="0" smtClean="0"/>
              <a:t> </a:t>
            </a:r>
            <a:r>
              <a:rPr lang="et-EE" sz="1600" b="1" dirty="0"/>
              <a:t>koolituse paindlikkus </a:t>
            </a:r>
            <a:r>
              <a:rPr lang="et-EE" sz="1600" dirty="0"/>
              <a:t>ja </a:t>
            </a:r>
            <a:r>
              <a:rPr lang="et-EE" sz="1600" b="1" dirty="0" smtClean="0"/>
              <a:t>vastavus </a:t>
            </a:r>
            <a:r>
              <a:rPr lang="et-EE" sz="1600" b="1" dirty="0"/>
              <a:t>nii osavõtjate kui ka tööandjate vajadustele</a:t>
            </a:r>
            <a:r>
              <a:rPr lang="et-EE" sz="1600" dirty="0" smtClean="0"/>
              <a:t>.</a:t>
            </a:r>
          </a:p>
          <a:p>
            <a:r>
              <a:rPr lang="et-EE" sz="1600" dirty="0"/>
              <a:t>Programmi olid kaasatud </a:t>
            </a:r>
            <a:r>
              <a:rPr lang="et-EE" sz="1600" b="1" dirty="0"/>
              <a:t>erinevad osapooled</a:t>
            </a:r>
            <a:r>
              <a:rPr lang="et-EE" sz="1600" dirty="0"/>
              <a:t>: tööandjad, töötajad, koolituse pakkujaid, erinevad organisatsioonid (sealhulgas ametiühingud) ja </a:t>
            </a:r>
            <a:r>
              <a:rPr lang="et-EE" sz="1600" dirty="0" smtClean="0"/>
              <a:t>riigiametid, tööturuametid.</a:t>
            </a:r>
          </a:p>
          <a:p>
            <a:r>
              <a:rPr lang="et-EE" sz="1600" dirty="0" smtClean="0"/>
              <a:t>Oluline </a:t>
            </a:r>
            <a:r>
              <a:rPr lang="et-EE" sz="1600" dirty="0"/>
              <a:t>märksõna oli koolituse paindlikkus nii pakkumise aja ja koha mõttes kui ka </a:t>
            </a:r>
            <a:r>
              <a:rPr lang="et-EE" sz="1600" b="1" dirty="0"/>
              <a:t>võimalus õppimine katkestada ning liituda sellega uuesti õppijale sobival ajal</a:t>
            </a:r>
            <a:r>
              <a:rPr lang="et-EE" sz="1600" dirty="0"/>
              <a:t>. Koolitust pakuti ka kohalikes raamatukogudes, muuseumides, </a:t>
            </a:r>
            <a:r>
              <a:rPr lang="et-EE" sz="1600" b="1" dirty="0" smtClean="0"/>
              <a:t>spordiklubides, jalgpalliklubide kaudu</a:t>
            </a:r>
            <a:r>
              <a:rPr lang="et-EE" sz="1600" dirty="0" smtClean="0"/>
              <a:t> </a:t>
            </a:r>
            <a:r>
              <a:rPr lang="et-EE" sz="1600" dirty="0"/>
              <a:t>jne. </a:t>
            </a:r>
            <a:r>
              <a:rPr lang="x-none" sz="1600" dirty="0"/>
              <a:t> </a:t>
            </a:r>
            <a:endParaRPr lang="et-EE" sz="1600" dirty="0" smtClean="0"/>
          </a:p>
          <a:p>
            <a:r>
              <a:rPr lang="et-EE" sz="1600" dirty="0" smtClean="0"/>
              <a:t>Teenus </a:t>
            </a:r>
            <a:r>
              <a:rPr lang="et-EE" sz="1600" dirty="0"/>
              <a:t>tööandjatele </a:t>
            </a:r>
            <a:r>
              <a:rPr lang="et-EE" sz="1600" dirty="0" smtClean="0"/>
              <a:t>– </a:t>
            </a:r>
            <a:r>
              <a:rPr lang="et-EE" sz="1600" i="1" dirty="0" err="1" smtClean="0"/>
              <a:t>Train</a:t>
            </a:r>
            <a:r>
              <a:rPr lang="et-EE" sz="1600" i="1" dirty="0" smtClean="0"/>
              <a:t> </a:t>
            </a:r>
            <a:r>
              <a:rPr lang="et-EE" sz="1600" i="1" dirty="0" err="1"/>
              <a:t>to</a:t>
            </a:r>
            <a:r>
              <a:rPr lang="et-EE" sz="1600" i="1" dirty="0"/>
              <a:t> </a:t>
            </a:r>
            <a:r>
              <a:rPr lang="et-EE" sz="1600" i="1" dirty="0" err="1" smtClean="0"/>
              <a:t>Gain</a:t>
            </a:r>
            <a:r>
              <a:rPr lang="et-EE" sz="1600" dirty="0" smtClean="0"/>
              <a:t>. Alla </a:t>
            </a:r>
            <a:r>
              <a:rPr lang="et-EE" sz="1600" dirty="0"/>
              <a:t>50 töötajaga ettevõtetele </a:t>
            </a:r>
            <a:r>
              <a:rPr lang="et-EE" sz="1600" dirty="0" smtClean="0"/>
              <a:t>mitmed </a:t>
            </a:r>
            <a:r>
              <a:rPr lang="et-EE" sz="1600" dirty="0"/>
              <a:t>lisasoodustused, näiteks maksti koolituse ajal osaliselt kinni koolituses osalenud töötajate töötasu</a:t>
            </a:r>
            <a:r>
              <a:rPr lang="et-EE" sz="1600" dirty="0" smtClean="0"/>
              <a:t>.</a:t>
            </a:r>
            <a:r>
              <a:rPr lang="x-none" sz="1600" dirty="0"/>
              <a:t> </a:t>
            </a:r>
            <a:r>
              <a:rPr lang="et-EE" sz="1600" dirty="0"/>
              <a:t>Väikestele ja keskmise suurusega ettevõtetele pakuti </a:t>
            </a:r>
            <a:r>
              <a:rPr lang="et-EE" sz="1600" dirty="0" smtClean="0"/>
              <a:t>toetusi</a:t>
            </a:r>
            <a:r>
              <a:rPr lang="et-EE" sz="1600" dirty="0"/>
              <a:t>.</a:t>
            </a:r>
            <a:r>
              <a:rPr lang="et-EE" sz="1600" dirty="0" smtClean="0"/>
              <a:t> </a:t>
            </a:r>
            <a:r>
              <a:rPr lang="x-none" sz="1600" dirty="0"/>
              <a:t> </a:t>
            </a:r>
            <a:endParaRPr lang="et-EE" sz="1600" dirty="0" smtClean="0"/>
          </a:p>
          <a:p>
            <a:r>
              <a:rPr lang="et-EE" sz="1600" dirty="0" smtClean="0"/>
              <a:t>Info levitamise </a:t>
            </a:r>
            <a:r>
              <a:rPr lang="et-EE" sz="1600" dirty="0"/>
              <a:t>ja </a:t>
            </a:r>
            <a:r>
              <a:rPr lang="et-EE" sz="1600" dirty="0" smtClean="0"/>
              <a:t>kommunikatsioonistrateegia olulisus: </a:t>
            </a:r>
            <a:r>
              <a:rPr lang="et-EE" sz="1600" b="1" i="1" dirty="0" err="1" smtClean="0"/>
              <a:t>Quick</a:t>
            </a:r>
            <a:r>
              <a:rPr lang="et-EE" sz="1600" b="1" i="1" dirty="0" smtClean="0"/>
              <a:t> </a:t>
            </a:r>
            <a:r>
              <a:rPr lang="et-EE" sz="1600" b="1" i="1" dirty="0" err="1" smtClean="0"/>
              <a:t>Readers</a:t>
            </a:r>
            <a:r>
              <a:rPr lang="et-EE" sz="1600" b="1" i="1" dirty="0" smtClean="0"/>
              <a:t> </a:t>
            </a:r>
            <a:r>
              <a:rPr lang="et-EE" sz="1600" dirty="0" smtClean="0"/>
              <a:t>initsiatiivi raames </a:t>
            </a:r>
            <a:r>
              <a:rPr lang="et-EE" sz="1600" dirty="0"/>
              <a:t>anti välja menuautorite kirjutatud õhukesi ja põneva sisuga raamatuid, et vähese lugemisoskusega inimesi lugema meelitada. </a:t>
            </a:r>
          </a:p>
          <a:p>
            <a:endParaRPr lang="et-EE" sz="1600" dirty="0" smtClean="0"/>
          </a:p>
          <a:p>
            <a:endParaRPr lang="et-EE" sz="1600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11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564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i="1" dirty="0" err="1"/>
              <a:t>WeGebAU</a:t>
            </a:r>
            <a:r>
              <a:rPr lang="et-EE" i="1" dirty="0"/>
              <a:t> </a:t>
            </a:r>
            <a:r>
              <a:rPr lang="et-EE" i="1" dirty="0" smtClean="0"/>
              <a:t>Saksamaal 2006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Eesmärk: pakkuda </a:t>
            </a:r>
            <a:r>
              <a:rPr lang="et-EE" dirty="0"/>
              <a:t>koolitust neile, keda ähvardab kõige enam töötuks jäämine või oskuste </a:t>
            </a:r>
            <a:r>
              <a:rPr lang="et-EE" dirty="0" smtClean="0"/>
              <a:t>vananemine</a:t>
            </a:r>
            <a:r>
              <a:rPr lang="et-EE" dirty="0"/>
              <a:t>.</a:t>
            </a:r>
            <a:endParaRPr lang="et-EE" dirty="0" smtClean="0"/>
          </a:p>
          <a:p>
            <a:r>
              <a:rPr lang="et-EE" dirty="0" smtClean="0"/>
              <a:t>Sihtgrupp: vanemaealised </a:t>
            </a:r>
            <a:r>
              <a:rPr lang="et-EE" dirty="0"/>
              <a:t>ja madala oskuste tasemega väikeste ja keskmise suurusega ettevõtete </a:t>
            </a:r>
            <a:r>
              <a:rPr lang="et-EE" dirty="0" smtClean="0"/>
              <a:t>töötajad.</a:t>
            </a:r>
            <a:endParaRPr lang="et-EE" dirty="0"/>
          </a:p>
          <a:p>
            <a:r>
              <a:rPr lang="et-EE" dirty="0" smtClean="0"/>
              <a:t>Algselt teadlikkus programmist madal, alates </a:t>
            </a:r>
            <a:r>
              <a:rPr lang="et-EE" dirty="0"/>
              <a:t>2008. aastast on </a:t>
            </a:r>
            <a:r>
              <a:rPr lang="et-EE" dirty="0" smtClean="0"/>
              <a:t>seda reklaamitud paljuski läbi kohalike tööbüroode.</a:t>
            </a:r>
          </a:p>
          <a:p>
            <a:r>
              <a:rPr lang="et-EE" dirty="0" smtClean="0"/>
              <a:t>Osalejatele hüvitatakse muuhulgas </a:t>
            </a:r>
            <a:r>
              <a:rPr lang="et-EE" b="1" dirty="0" err="1" smtClean="0"/>
              <a:t>lastehoiuga</a:t>
            </a:r>
            <a:r>
              <a:rPr lang="et-EE" b="1" dirty="0" smtClean="0"/>
              <a:t> seotud kulud</a:t>
            </a:r>
            <a:r>
              <a:rPr lang="et-EE" dirty="0" smtClean="0"/>
              <a:t>.</a:t>
            </a:r>
          </a:p>
          <a:p>
            <a:endParaRPr lang="et-EE" dirty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12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620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i="1" dirty="0" err="1"/>
              <a:t>Graduado</a:t>
            </a:r>
            <a:r>
              <a:rPr lang="et-EE" i="1" dirty="0"/>
              <a:t> </a:t>
            </a:r>
            <a:r>
              <a:rPr lang="et-EE" i="1" dirty="0" err="1"/>
              <a:t>en</a:t>
            </a:r>
            <a:r>
              <a:rPr lang="et-EE" i="1" dirty="0"/>
              <a:t> </a:t>
            </a:r>
            <a:r>
              <a:rPr lang="et-EE" i="1" dirty="0" err="1"/>
              <a:t>Educacion</a:t>
            </a:r>
            <a:r>
              <a:rPr lang="et-EE" i="1" dirty="0"/>
              <a:t> </a:t>
            </a:r>
            <a:r>
              <a:rPr lang="et-EE" i="1" dirty="0" err="1"/>
              <a:t>Secundaria</a:t>
            </a:r>
            <a:r>
              <a:rPr lang="et-EE" i="1" dirty="0"/>
              <a:t> (</a:t>
            </a:r>
            <a:r>
              <a:rPr lang="et-EE" i="1" dirty="0" err="1"/>
              <a:t>Secondary</a:t>
            </a:r>
            <a:r>
              <a:rPr lang="et-EE" i="1" dirty="0"/>
              <a:t> </a:t>
            </a:r>
            <a:r>
              <a:rPr lang="et-EE" i="1" dirty="0" err="1"/>
              <a:t>Education</a:t>
            </a:r>
            <a:r>
              <a:rPr lang="et-EE" i="1" dirty="0"/>
              <a:t>) </a:t>
            </a:r>
            <a:r>
              <a:rPr lang="et-EE" i="1" dirty="0" err="1"/>
              <a:t>Radio</a:t>
            </a:r>
            <a:r>
              <a:rPr lang="et-EE" i="1" dirty="0"/>
              <a:t> </a:t>
            </a:r>
            <a:r>
              <a:rPr lang="et-EE" i="1" dirty="0" smtClean="0"/>
              <a:t>Hispaanias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dirty="0"/>
              <a:t>A</a:t>
            </a:r>
            <a:r>
              <a:rPr lang="et-EE" dirty="0" smtClean="0"/>
              <a:t>metlikult </a:t>
            </a:r>
            <a:r>
              <a:rPr lang="et-EE" dirty="0"/>
              <a:t>tunnustatud </a:t>
            </a:r>
            <a:r>
              <a:rPr lang="et-EE" dirty="0" smtClean="0"/>
              <a:t>kaugõppekursus, </a:t>
            </a:r>
            <a:r>
              <a:rPr lang="et-EE" dirty="0"/>
              <a:t>mida pakutakse raadio ja interneti teel ning mis võimaldab omandada </a:t>
            </a:r>
            <a:r>
              <a:rPr lang="et-EE" dirty="0" smtClean="0"/>
              <a:t>keskhariduse.</a:t>
            </a:r>
            <a:r>
              <a:rPr lang="et-EE" dirty="0"/>
              <a:t> Õpingute lõpetamisel saadakse tunnistus, mis tagab juurdepääsu kõrgharidusele. </a:t>
            </a:r>
          </a:p>
          <a:p>
            <a:r>
              <a:rPr lang="et-EE" dirty="0" smtClean="0"/>
              <a:t>Õppematerjalid </a:t>
            </a:r>
            <a:r>
              <a:rPr lang="et-EE" dirty="0"/>
              <a:t>on kättesaadavad internetis. Lisaks sellele pakutakse kohalikes õppeasutustes iganädalast personaalset konsultatsiooni. </a:t>
            </a:r>
            <a:endParaRPr lang="et-EE" dirty="0" smtClean="0"/>
          </a:p>
          <a:p>
            <a:r>
              <a:rPr lang="et-EE" dirty="0" smtClean="0"/>
              <a:t>Sihtgrupiks </a:t>
            </a:r>
            <a:r>
              <a:rPr lang="et-EE" dirty="0"/>
              <a:t>on kõik üle 18-aastased täiskasvanud, kellel ei ole keskharidust</a:t>
            </a:r>
            <a:r>
              <a:rPr lang="et-EE" dirty="0" smtClean="0"/>
              <a:t>.</a:t>
            </a:r>
          </a:p>
          <a:p>
            <a:r>
              <a:rPr lang="et-EE" dirty="0"/>
              <a:t>Kursus on organiseeritud </a:t>
            </a:r>
            <a:r>
              <a:rPr lang="et-EE" b="1" dirty="0"/>
              <a:t>moodulitena</a:t>
            </a:r>
            <a:r>
              <a:rPr lang="et-EE" dirty="0"/>
              <a:t>, mis annavad teatud arvu punkte. Seega on õpingud väga paindlikud, võimaldades õppijal endal korraldada õppimist talle sobival viisil, ja tagavad samas iga kursuse läbimisel formaalse tunnustamise. </a:t>
            </a:r>
            <a:endParaRPr lang="et-EE" dirty="0" smtClean="0"/>
          </a:p>
          <a:p>
            <a:r>
              <a:rPr lang="et-EE" dirty="0"/>
              <a:t>Õpingute alustamisel hinnatakse õppijaid nende varasemate õpingute ja kogemuste alusel ning neile koostatakse </a:t>
            </a:r>
            <a:r>
              <a:rPr lang="et-EE" b="1" dirty="0"/>
              <a:t>personaalne </a:t>
            </a:r>
            <a:r>
              <a:rPr lang="et-EE" b="1" dirty="0" smtClean="0"/>
              <a:t>õppeplaan</a:t>
            </a:r>
            <a:r>
              <a:rPr lang="et-EE" dirty="0" smtClean="0"/>
              <a:t>. </a:t>
            </a:r>
            <a:r>
              <a:rPr lang="et-EE" dirty="0"/>
              <a:t>Personaalset lähenemist peetakse programmi üheks eeliseks. </a:t>
            </a:r>
            <a:r>
              <a:rPr lang="x-none" dirty="0"/>
              <a:t> </a:t>
            </a:r>
            <a:endParaRPr lang="et-EE" dirty="0" smtClean="0"/>
          </a:p>
          <a:p>
            <a:r>
              <a:rPr lang="et-EE" dirty="0" smtClean="0"/>
              <a:t>Kursustel </a:t>
            </a:r>
            <a:r>
              <a:rPr lang="et-EE" dirty="0"/>
              <a:t>osaleb igal aastal 100 000 õpilast, kokku on neil osalenud umbes 2 miljonit inimest. </a:t>
            </a:r>
            <a:r>
              <a:rPr lang="x-none" dirty="0"/>
              <a:t>  </a:t>
            </a:r>
            <a:endParaRPr lang="et-EE" dirty="0"/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13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3706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i="1" dirty="0" err="1"/>
              <a:t>Written</a:t>
            </a:r>
            <a:r>
              <a:rPr lang="et-EE" i="1" dirty="0"/>
              <a:t> </a:t>
            </a:r>
            <a:r>
              <a:rPr lang="et-EE" i="1" dirty="0" err="1"/>
              <a:t>Off</a:t>
            </a:r>
            <a:r>
              <a:rPr lang="et-EE" i="1" dirty="0"/>
              <a:t>? </a:t>
            </a:r>
            <a:r>
              <a:rPr lang="et-EE" i="1" dirty="0" smtClean="0"/>
              <a:t>Iirimaal 2008-2009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Eesmärgiks oli </a:t>
            </a:r>
            <a:r>
              <a:rPr lang="et-EE" b="1" dirty="0"/>
              <a:t>tõsta potentsiaalsete õppijate motivatsiooni</a:t>
            </a:r>
            <a:r>
              <a:rPr lang="et-EE" dirty="0"/>
              <a:t>. </a:t>
            </a:r>
          </a:p>
          <a:p>
            <a:r>
              <a:rPr lang="et-EE" dirty="0" smtClean="0"/>
              <a:t>Programm oli üles </a:t>
            </a:r>
            <a:r>
              <a:rPr lang="et-EE" dirty="0"/>
              <a:t>ehitatud </a:t>
            </a:r>
            <a:r>
              <a:rPr lang="et-EE" b="1" dirty="0"/>
              <a:t>telesarjana</a:t>
            </a:r>
            <a:r>
              <a:rPr lang="et-EE" dirty="0"/>
              <a:t>, mis jälgis 11 täiskasvanut kaheksa nädala vältel, mil nad läbisid 104-tunnise </a:t>
            </a:r>
            <a:r>
              <a:rPr lang="et-EE" dirty="0" smtClean="0"/>
              <a:t>intensiivkursuse. </a:t>
            </a:r>
            <a:r>
              <a:rPr lang="et-EE" dirty="0"/>
              <a:t>Kursus toimus klassiruumis ning seda näidati huvitavas ja meelelahutuslikus vormis. </a:t>
            </a:r>
          </a:p>
          <a:p>
            <a:r>
              <a:rPr lang="et-EE" i="1" dirty="0" err="1" smtClean="0"/>
              <a:t>Written</a:t>
            </a:r>
            <a:r>
              <a:rPr lang="et-EE" i="1" dirty="0" smtClean="0"/>
              <a:t> </a:t>
            </a:r>
            <a:r>
              <a:rPr lang="et-EE" i="1" dirty="0" err="1"/>
              <a:t>Off</a:t>
            </a:r>
            <a:r>
              <a:rPr lang="et-EE" i="1" dirty="0"/>
              <a:t>?</a:t>
            </a:r>
            <a:r>
              <a:rPr lang="et-EE" dirty="0"/>
              <a:t> spetsiifilised eesmärgid olid muuhulgas:</a:t>
            </a:r>
          </a:p>
          <a:p>
            <a:pPr lvl="1"/>
            <a:r>
              <a:rPr lang="et-EE" dirty="0"/>
              <a:t>tõsta teadmisi kaugõppe võimalustest;</a:t>
            </a:r>
          </a:p>
          <a:p>
            <a:pPr lvl="1"/>
            <a:r>
              <a:rPr lang="et-EE" dirty="0"/>
              <a:t>näidata potentsiaalsetele õppijatele õpingute jätkamise eeliseid ja pikaajalisemat kasu, demonstreerides, kui ruttu on võimalik tõsta oma teadmisi ja parandada oskusi;</a:t>
            </a:r>
          </a:p>
          <a:p>
            <a:pPr lvl="1"/>
            <a:r>
              <a:rPr lang="et-EE" dirty="0"/>
              <a:t>veenda otsustajaid, et intensiivkursused toovad suurt kasu, ja suurendada nende kursuste finantseerimist.</a:t>
            </a:r>
          </a:p>
          <a:p>
            <a:endParaRPr lang="et-EE" dirty="0" smtClean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14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4533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520112" cy="28527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t-EE" sz="4400" dirty="0"/>
              <a:t>Kuidas </a:t>
            </a:r>
            <a:r>
              <a:rPr lang="et-EE" sz="4400" dirty="0" smtClean="0"/>
              <a:t>erinevates </a:t>
            </a:r>
            <a:r>
              <a:rPr lang="et-EE" sz="4400" dirty="0"/>
              <a:t>riikides </a:t>
            </a:r>
            <a:r>
              <a:rPr lang="et-EE" sz="4400" dirty="0" smtClean="0"/>
              <a:t>erinevate sihtgruppideni jõutud </a:t>
            </a:r>
            <a:r>
              <a:rPr lang="et-EE" sz="4400" dirty="0"/>
              <a:t>on</a:t>
            </a:r>
            <a:r>
              <a:rPr lang="et-EE" sz="4400" dirty="0" smtClean="0"/>
              <a:t>?</a:t>
            </a:r>
            <a:br>
              <a:rPr lang="et-EE" sz="4400" dirty="0" smtClean="0"/>
            </a:br>
            <a:endParaRPr lang="et-EE" sz="4400" dirty="0"/>
          </a:p>
        </p:txBody>
      </p:sp>
      <p:sp>
        <p:nvSpPr>
          <p:cNvPr id="6" name="Teksti kohatäid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>
                <a:solidFill>
                  <a:srgbClr val="A4BBEA"/>
                </a:solidFill>
              </a:rPr>
              <a:t>2. Ülevaade tööandjatele suunatud programmidest</a:t>
            </a:r>
            <a:endParaRPr lang="et-EE" sz="3200" dirty="0">
              <a:solidFill>
                <a:srgbClr val="A4BBEA"/>
              </a:solidFill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15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68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i="1" dirty="0" err="1"/>
              <a:t>Skill</a:t>
            </a:r>
            <a:r>
              <a:rPr lang="et-EE" i="1" dirty="0"/>
              <a:t> </a:t>
            </a:r>
            <a:r>
              <a:rPr lang="et-EE" i="1" dirty="0" err="1"/>
              <a:t>Ecosystem</a:t>
            </a:r>
            <a:r>
              <a:rPr lang="et-EE" dirty="0"/>
              <a:t> </a:t>
            </a:r>
            <a:r>
              <a:rPr lang="et-EE" dirty="0" smtClean="0"/>
              <a:t>Austraalias (1)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28649" y="2115531"/>
            <a:ext cx="8275507" cy="4285843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t-EE" sz="5000" dirty="0"/>
              <a:t>Oskuste ökosüsteemiks nimetatakse omavahel seotud ja koostööd tegevat </a:t>
            </a:r>
            <a:r>
              <a:rPr lang="et-EE" sz="5000" dirty="0" smtClean="0"/>
              <a:t>organisatsioonide kogumit</a:t>
            </a:r>
            <a:r>
              <a:rPr lang="et-EE" sz="5000" dirty="0"/>
              <a:t>, mis töötab sidusa üksusena ning mille eesmärgiks on </a:t>
            </a:r>
            <a:r>
              <a:rPr lang="et-EE" sz="5000" dirty="0" smtClean="0"/>
              <a:t> tõsta </a:t>
            </a:r>
            <a:r>
              <a:rPr lang="et-EE" sz="5000" dirty="0"/>
              <a:t>ettevõtete </a:t>
            </a:r>
            <a:r>
              <a:rPr lang="et-EE" sz="5000" dirty="0" smtClean="0"/>
              <a:t>innovatsiooni, kasvu </a:t>
            </a:r>
            <a:r>
              <a:rPr lang="et-EE" sz="5000" dirty="0"/>
              <a:t>ja </a:t>
            </a:r>
            <a:r>
              <a:rPr lang="et-EE" sz="5000" dirty="0" smtClean="0"/>
              <a:t>jätkusuutlikkust.</a:t>
            </a:r>
          </a:p>
          <a:p>
            <a:pPr marL="0" indent="0" algn="ctr">
              <a:buNone/>
            </a:pPr>
            <a:endParaRPr lang="et-EE" sz="5000" dirty="0" smtClean="0"/>
          </a:p>
          <a:p>
            <a:r>
              <a:rPr lang="et-EE" sz="5000" dirty="0" smtClean="0"/>
              <a:t>Eesmärk: </a:t>
            </a:r>
            <a:r>
              <a:rPr lang="et-EE" sz="5000" dirty="0"/>
              <a:t>töötada </a:t>
            </a:r>
            <a:r>
              <a:rPr lang="et-EE" sz="5000" dirty="0" smtClean="0"/>
              <a:t>välja uus </a:t>
            </a:r>
            <a:r>
              <a:rPr lang="et-EE" sz="5000" dirty="0"/>
              <a:t>lähenemine töötajate arendamisele, mis asetaks oskuste kujundamise majanduse ja tööturu arengu laiemasse konteksti. </a:t>
            </a:r>
            <a:endParaRPr lang="et-EE" sz="5000" dirty="0" smtClean="0"/>
          </a:p>
          <a:p>
            <a:r>
              <a:rPr lang="et-EE" sz="5000" b="1" dirty="0" smtClean="0"/>
              <a:t>R</a:t>
            </a:r>
            <a:r>
              <a:rPr lang="fi-FI" sz="5000" b="1" dirty="0" err="1" smtClean="0"/>
              <a:t>ahastati</a:t>
            </a:r>
            <a:r>
              <a:rPr lang="fi-FI" sz="5000" b="1" dirty="0" smtClean="0"/>
              <a:t> </a:t>
            </a:r>
            <a:r>
              <a:rPr lang="fi-FI" sz="5000" b="1" dirty="0" err="1"/>
              <a:t>koolituse</a:t>
            </a:r>
            <a:r>
              <a:rPr lang="fi-FI" sz="5000" b="1" dirty="0"/>
              <a:t> </a:t>
            </a:r>
            <a:r>
              <a:rPr lang="fi-FI" sz="5000" b="1" dirty="0" err="1"/>
              <a:t>pakkujate</a:t>
            </a:r>
            <a:r>
              <a:rPr lang="fi-FI" sz="5000" b="1" dirty="0"/>
              <a:t> ja </a:t>
            </a:r>
            <a:r>
              <a:rPr lang="fi-FI" sz="5000" b="1" dirty="0" err="1"/>
              <a:t>ettevõtete</a:t>
            </a:r>
            <a:r>
              <a:rPr lang="fi-FI" sz="5000" b="1" dirty="0"/>
              <a:t> </a:t>
            </a:r>
            <a:r>
              <a:rPr lang="fi-FI" sz="5000" b="1" dirty="0" err="1"/>
              <a:t>koostööprojekte</a:t>
            </a:r>
            <a:r>
              <a:rPr lang="fi-FI" sz="5000" dirty="0"/>
              <a:t>, </a:t>
            </a:r>
            <a:r>
              <a:rPr lang="fi-FI" sz="5000" dirty="0" err="1"/>
              <a:t>mis</a:t>
            </a:r>
            <a:r>
              <a:rPr lang="fi-FI" sz="5000" dirty="0"/>
              <a:t> </a:t>
            </a:r>
            <a:r>
              <a:rPr lang="fi-FI" sz="5000" dirty="0" err="1"/>
              <a:t>olid</a:t>
            </a:r>
            <a:r>
              <a:rPr lang="fi-FI" sz="5000" dirty="0"/>
              <a:t> </a:t>
            </a:r>
            <a:r>
              <a:rPr lang="fi-FI" sz="5000" dirty="0" err="1"/>
              <a:t>suunatud</a:t>
            </a:r>
            <a:r>
              <a:rPr lang="fi-FI" sz="5000" dirty="0"/>
              <a:t> </a:t>
            </a:r>
            <a:r>
              <a:rPr lang="fi-FI" sz="5000" dirty="0" err="1"/>
              <a:t>töötajate</a:t>
            </a:r>
            <a:r>
              <a:rPr lang="fi-FI" sz="5000" dirty="0"/>
              <a:t> </a:t>
            </a:r>
            <a:r>
              <a:rPr lang="fi-FI" sz="5000" dirty="0" err="1"/>
              <a:t>oskuste</a:t>
            </a:r>
            <a:r>
              <a:rPr lang="fi-FI" sz="5000" dirty="0"/>
              <a:t> </a:t>
            </a:r>
            <a:r>
              <a:rPr lang="fi-FI" sz="5000" dirty="0" err="1"/>
              <a:t>tõstmisele</a:t>
            </a:r>
            <a:r>
              <a:rPr lang="fi-FI" sz="5000" dirty="0"/>
              <a:t> ja </a:t>
            </a:r>
            <a:r>
              <a:rPr lang="fi-FI" sz="5000" dirty="0" err="1"/>
              <a:t>nende</a:t>
            </a:r>
            <a:r>
              <a:rPr lang="fi-FI" sz="5000" dirty="0"/>
              <a:t> </a:t>
            </a:r>
            <a:r>
              <a:rPr lang="fi-FI" sz="5000" dirty="0" err="1"/>
              <a:t>paremale</a:t>
            </a:r>
            <a:r>
              <a:rPr lang="fi-FI" sz="5000" dirty="0"/>
              <a:t> </a:t>
            </a:r>
            <a:r>
              <a:rPr lang="fi-FI" sz="5000" dirty="0" err="1" smtClean="0"/>
              <a:t>kasutamisele</a:t>
            </a:r>
            <a:r>
              <a:rPr lang="et-EE" sz="5000" dirty="0" smtClean="0"/>
              <a:t>.</a:t>
            </a:r>
          </a:p>
          <a:p>
            <a:r>
              <a:rPr lang="et-EE" sz="5000" b="1" dirty="0" smtClean="0"/>
              <a:t>Erilist </a:t>
            </a:r>
            <a:r>
              <a:rPr lang="et-EE" sz="5000" b="1" dirty="0"/>
              <a:t>tähelepanu </a:t>
            </a:r>
            <a:r>
              <a:rPr lang="et-EE" sz="5000" b="1" dirty="0" smtClean="0"/>
              <a:t>pöörati ka </a:t>
            </a:r>
            <a:r>
              <a:rPr lang="et-EE" sz="5000" b="1" dirty="0"/>
              <a:t>töökeskkonnale ja töö organiseerimisele</a:t>
            </a:r>
            <a:r>
              <a:rPr lang="et-EE" sz="5000" dirty="0"/>
              <a:t>, mis mõjutab töötajate oskuste arendamist ja nende paremat realiseerimist</a:t>
            </a:r>
            <a:r>
              <a:rPr lang="et-EE" sz="5000" dirty="0" smtClean="0"/>
              <a:t>.</a:t>
            </a:r>
          </a:p>
          <a:p>
            <a:r>
              <a:rPr lang="et-EE" sz="5000" dirty="0"/>
              <a:t>Selle programmi raames käiku läinud projektid võib jagada nelja gruppi:</a:t>
            </a:r>
          </a:p>
          <a:p>
            <a:pPr lvl="1"/>
            <a:r>
              <a:rPr lang="et-EE" sz="4500" dirty="0"/>
              <a:t>töö ümberkujundamise </a:t>
            </a:r>
            <a:r>
              <a:rPr lang="et-EE" sz="4500" dirty="0" smtClean="0"/>
              <a:t>projektid</a:t>
            </a:r>
            <a:endParaRPr lang="et-EE" sz="4500" dirty="0"/>
          </a:p>
          <a:p>
            <a:pPr lvl="1"/>
            <a:r>
              <a:rPr lang="et-EE" sz="4500" dirty="0" smtClean="0"/>
              <a:t>kutseharidusinstitutsioonide kaasamise projektid</a:t>
            </a:r>
          </a:p>
          <a:p>
            <a:pPr lvl="1"/>
            <a:r>
              <a:rPr lang="et-EE" sz="4500" dirty="0" smtClean="0"/>
              <a:t>kvaliteedi </a:t>
            </a:r>
            <a:r>
              <a:rPr lang="et-EE" sz="4500" dirty="0"/>
              <a:t>parandamise </a:t>
            </a:r>
            <a:r>
              <a:rPr lang="et-EE" sz="4500" dirty="0" smtClean="0"/>
              <a:t>projektid</a:t>
            </a:r>
            <a:endParaRPr lang="et-EE" sz="4500" dirty="0"/>
          </a:p>
          <a:p>
            <a:pPr lvl="1"/>
            <a:r>
              <a:rPr lang="et-EE" sz="4500" dirty="0" smtClean="0"/>
              <a:t>oskuste </a:t>
            </a:r>
            <a:r>
              <a:rPr lang="et-EE" sz="4500" dirty="0"/>
              <a:t>ja tööjõupuuduse </a:t>
            </a:r>
            <a:r>
              <a:rPr lang="et-EE" sz="4500" dirty="0" smtClean="0"/>
              <a:t>projektid</a:t>
            </a:r>
          </a:p>
          <a:p>
            <a:endParaRPr lang="et-EE" dirty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16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244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i="1" dirty="0" err="1"/>
              <a:t>Skill</a:t>
            </a:r>
            <a:r>
              <a:rPr lang="et-EE" i="1" dirty="0"/>
              <a:t> </a:t>
            </a:r>
            <a:r>
              <a:rPr lang="et-EE" i="1" dirty="0" err="1"/>
              <a:t>Ecosystem</a:t>
            </a:r>
            <a:r>
              <a:rPr lang="et-EE" dirty="0"/>
              <a:t> Austraalias </a:t>
            </a:r>
            <a:r>
              <a:rPr lang="et-EE" dirty="0" smtClean="0"/>
              <a:t>(2)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Mõju hinnang: </a:t>
            </a:r>
          </a:p>
          <a:p>
            <a:pPr lvl="1"/>
            <a:r>
              <a:rPr lang="et-EE" dirty="0" smtClean="0"/>
              <a:t>aitas </a:t>
            </a:r>
            <a:r>
              <a:rPr lang="et-EE" dirty="0"/>
              <a:t>stimuleerida avalikku debatti </a:t>
            </a:r>
            <a:r>
              <a:rPr lang="et-EE" dirty="0" smtClean="0"/>
              <a:t>ettevõtjate rolli </a:t>
            </a:r>
            <a:r>
              <a:rPr lang="et-EE" dirty="0"/>
              <a:t>ja </a:t>
            </a:r>
            <a:r>
              <a:rPr lang="et-EE" dirty="0" smtClean="0"/>
              <a:t>vastutuse üle </a:t>
            </a:r>
            <a:r>
              <a:rPr lang="et-EE" dirty="0"/>
              <a:t>kutsehariduse </a:t>
            </a:r>
            <a:r>
              <a:rPr lang="et-EE" dirty="0" smtClean="0"/>
              <a:t>pakkumisel,</a:t>
            </a:r>
          </a:p>
          <a:p>
            <a:pPr lvl="1"/>
            <a:r>
              <a:rPr lang="et-EE" dirty="0" smtClean="0"/>
              <a:t>juhtis </a:t>
            </a:r>
            <a:r>
              <a:rPr lang="et-EE" dirty="0"/>
              <a:t>tähelepanu sellele, et oskuste kujundamise poliitika peaks olema diferentseeritud ja lähtuma konkreetse majandusharu vajadustest. </a:t>
            </a:r>
            <a:r>
              <a:rPr lang="x-none" dirty="0"/>
              <a:t> </a:t>
            </a:r>
            <a:endParaRPr lang="et-EE" dirty="0"/>
          </a:p>
          <a:p>
            <a:r>
              <a:rPr lang="et-EE" dirty="0" smtClean="0"/>
              <a:t>Kõige olulisem väljakutse:</a:t>
            </a:r>
          </a:p>
          <a:p>
            <a:pPr lvl="1"/>
            <a:r>
              <a:rPr lang="et-EE" dirty="0" smtClean="0"/>
              <a:t>oskuste </a:t>
            </a:r>
            <a:r>
              <a:rPr lang="et-EE" dirty="0"/>
              <a:t>ökosüsteemi programm ei olnud tegelikult kooskõlas Austraalia vähereguleeritud tööturu, liberaalse kasvumudeli ja tugevate ametiühingute </a:t>
            </a:r>
            <a:r>
              <a:rPr lang="et-EE" dirty="0" smtClean="0"/>
              <a:t>puudumisega.</a:t>
            </a:r>
            <a:r>
              <a:rPr lang="x-none" dirty="0"/>
              <a:t> 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17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417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Erinevad Põhjamaade programmid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b="1" dirty="0" smtClean="0">
                <a:solidFill>
                  <a:srgbClr val="116DBC"/>
                </a:solidFill>
              </a:rPr>
              <a:t>Norras </a:t>
            </a:r>
            <a:r>
              <a:rPr lang="et-EE" dirty="0"/>
              <a:t>ettevõtete arengu programm 2000 (1994–2001) ja VC (</a:t>
            </a:r>
            <a:r>
              <a:rPr lang="et-EE" i="1" dirty="0" err="1"/>
              <a:t>Value</a:t>
            </a:r>
            <a:r>
              <a:rPr lang="et-EE" i="1" dirty="0"/>
              <a:t> </a:t>
            </a:r>
            <a:r>
              <a:rPr lang="et-EE" i="1" dirty="0" err="1"/>
              <a:t>Creation</a:t>
            </a:r>
            <a:r>
              <a:rPr lang="et-EE" dirty="0"/>
              <a:t>) programm (2001–2010). </a:t>
            </a:r>
            <a:endParaRPr lang="et-EE" dirty="0" smtClean="0"/>
          </a:p>
          <a:p>
            <a:pPr lvl="1"/>
            <a:r>
              <a:rPr lang="et-EE" dirty="0" smtClean="0"/>
              <a:t>Eesmärgiks </a:t>
            </a:r>
            <a:r>
              <a:rPr lang="et-EE" dirty="0"/>
              <a:t>oli luua kohalike ettevõtete ja teiste organisatsioonide </a:t>
            </a:r>
            <a:r>
              <a:rPr lang="et-EE" b="1" dirty="0"/>
              <a:t>koostöövõrgustikke</a:t>
            </a:r>
            <a:r>
              <a:rPr lang="et-EE" dirty="0"/>
              <a:t>, kaasates sealhulgas ka kohalikke ülikoole, kolledžeid ja uurimis­instituute. </a:t>
            </a:r>
            <a:endParaRPr lang="et-EE" dirty="0" smtClean="0"/>
          </a:p>
          <a:p>
            <a:pPr lvl="1"/>
            <a:r>
              <a:rPr lang="et-EE" dirty="0"/>
              <a:t>Tegevus piirkondlikul tasandil.</a:t>
            </a:r>
            <a:endParaRPr lang="et-EE" dirty="0" smtClean="0"/>
          </a:p>
          <a:p>
            <a:r>
              <a:rPr lang="et-EE" b="1" dirty="0" smtClean="0">
                <a:solidFill>
                  <a:srgbClr val="116DBC"/>
                </a:solidFill>
              </a:rPr>
              <a:t>Rootsis</a:t>
            </a:r>
            <a:r>
              <a:rPr lang="et-EE" dirty="0" smtClean="0"/>
              <a:t> </a:t>
            </a:r>
            <a:r>
              <a:rPr lang="et-EE" dirty="0"/>
              <a:t>LOM programm (1985–1990</a:t>
            </a:r>
            <a:r>
              <a:rPr lang="et-EE" dirty="0" smtClean="0"/>
              <a:t>) </a:t>
            </a:r>
            <a:r>
              <a:rPr lang="et-EE" dirty="0"/>
              <a:t>ja tööelu toetuse programm (</a:t>
            </a:r>
            <a:r>
              <a:rPr lang="et-EE" i="1" dirty="0" err="1"/>
              <a:t>Work</a:t>
            </a:r>
            <a:r>
              <a:rPr lang="et-EE" i="1" dirty="0"/>
              <a:t> </a:t>
            </a:r>
            <a:r>
              <a:rPr lang="et-EE" i="1" dirty="0" err="1"/>
              <a:t>Life</a:t>
            </a:r>
            <a:r>
              <a:rPr lang="et-EE" i="1" dirty="0"/>
              <a:t> </a:t>
            </a:r>
            <a:r>
              <a:rPr lang="et-EE" i="1" dirty="0" err="1"/>
              <a:t>Fund</a:t>
            </a:r>
            <a:r>
              <a:rPr lang="et-EE" i="1" dirty="0"/>
              <a:t> Programme</a:t>
            </a:r>
            <a:r>
              <a:rPr lang="et-EE" dirty="0"/>
              <a:t>) (1990–1995</a:t>
            </a:r>
            <a:r>
              <a:rPr lang="et-EE" dirty="0" smtClean="0"/>
              <a:t>).</a:t>
            </a:r>
          </a:p>
          <a:p>
            <a:pPr lvl="1"/>
            <a:r>
              <a:rPr lang="et-EE" dirty="0" smtClean="0"/>
              <a:t>Ettevõtete </a:t>
            </a:r>
            <a:r>
              <a:rPr lang="et-EE" dirty="0"/>
              <a:t>ja võrgustike arenguga seotud </a:t>
            </a:r>
            <a:r>
              <a:rPr lang="et-EE" dirty="0" smtClean="0"/>
              <a:t>projektide toetus.</a:t>
            </a:r>
          </a:p>
          <a:p>
            <a:r>
              <a:rPr lang="et-EE" b="1" dirty="0" smtClean="0">
                <a:solidFill>
                  <a:srgbClr val="116DBC"/>
                </a:solidFill>
              </a:rPr>
              <a:t>Soomes</a:t>
            </a:r>
            <a:r>
              <a:rPr lang="et-EE" dirty="0" smtClean="0"/>
              <a:t> TYKE programm. </a:t>
            </a:r>
            <a:endParaRPr lang="et-EE" dirty="0"/>
          </a:p>
          <a:p>
            <a:pPr lvl="1"/>
            <a:r>
              <a:rPr lang="et-EE" dirty="0" smtClean="0"/>
              <a:t>Eesmärgiks </a:t>
            </a:r>
            <a:r>
              <a:rPr lang="et-EE" dirty="0"/>
              <a:t>oli </a:t>
            </a:r>
            <a:r>
              <a:rPr lang="et-EE" b="1" dirty="0"/>
              <a:t>töö organiseerimise parandamine, meeskonnatöö arendamine, </a:t>
            </a:r>
            <a:r>
              <a:rPr lang="et-EE" b="1" dirty="0" err="1"/>
              <a:t>ettevõtetevaheliste</a:t>
            </a:r>
            <a:r>
              <a:rPr lang="et-EE" b="1" dirty="0"/>
              <a:t> võrgustike loomine, </a:t>
            </a:r>
            <a:r>
              <a:rPr lang="et-EE" b="1" dirty="0" smtClean="0"/>
              <a:t>kaadrijuhtimine. </a:t>
            </a:r>
          </a:p>
          <a:p>
            <a:pPr lvl="1"/>
            <a:r>
              <a:rPr lang="et-EE" dirty="0"/>
              <a:t>Esialgu ühe ettevõtte </a:t>
            </a:r>
            <a:r>
              <a:rPr lang="et-EE" dirty="0" smtClean="0"/>
              <a:t>tasandil, hiljem </a:t>
            </a:r>
            <a:r>
              <a:rPr lang="et-EE" dirty="0" err="1" smtClean="0"/>
              <a:t>vigadeparanduse</a:t>
            </a:r>
            <a:r>
              <a:rPr lang="et-EE" dirty="0" smtClean="0"/>
              <a:t> tulemusena  ettevõtete võrgustiku baasil.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18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552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520112" cy="28527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t-EE" sz="4400" dirty="0"/>
              <a:t>Kuidas </a:t>
            </a:r>
            <a:r>
              <a:rPr lang="et-EE" sz="4400" dirty="0" smtClean="0"/>
              <a:t>erinevates </a:t>
            </a:r>
            <a:r>
              <a:rPr lang="et-EE" sz="4400" dirty="0"/>
              <a:t>riikides </a:t>
            </a:r>
            <a:r>
              <a:rPr lang="et-EE" sz="4400" dirty="0" smtClean="0"/>
              <a:t>erinevate sihtgruppideni jõutud </a:t>
            </a:r>
            <a:r>
              <a:rPr lang="et-EE" sz="4400" dirty="0"/>
              <a:t>on</a:t>
            </a:r>
            <a:r>
              <a:rPr lang="et-EE" sz="4400" dirty="0" smtClean="0"/>
              <a:t>?</a:t>
            </a:r>
            <a:br>
              <a:rPr lang="et-EE" sz="4400" dirty="0" smtClean="0"/>
            </a:br>
            <a:endParaRPr lang="et-EE" sz="4400" dirty="0"/>
          </a:p>
        </p:txBody>
      </p:sp>
      <p:sp>
        <p:nvSpPr>
          <p:cNvPr id="6" name="Teksti kohatäide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t-EE" sz="3200" dirty="0" smtClean="0">
                <a:solidFill>
                  <a:srgbClr val="A4BBEA"/>
                </a:solidFill>
              </a:rPr>
              <a:t>3. </a:t>
            </a:r>
            <a:r>
              <a:rPr lang="et-EE" sz="3200" dirty="0">
                <a:solidFill>
                  <a:srgbClr val="A4BBEA"/>
                </a:solidFill>
              </a:rPr>
              <a:t>Oskuste vajaduse prognoosimise </a:t>
            </a:r>
            <a:r>
              <a:rPr lang="et-EE" sz="3200" dirty="0" smtClean="0">
                <a:solidFill>
                  <a:srgbClr val="A4BBEA"/>
                </a:solidFill>
              </a:rPr>
              <a:t>näited: ka prognoosides tuleb silmas pidada nii oskuste nõudlust kui pakkumist samaaegselt</a:t>
            </a:r>
            <a:endParaRPr lang="et-EE" sz="3200" dirty="0">
              <a:solidFill>
                <a:srgbClr val="A4BBEA"/>
              </a:solidFill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19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0096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Millest räägin?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0" indent="-44450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t-EE" dirty="0" smtClean="0"/>
              <a:t>Täiskasvanuhariduse prioriteetsed sihtgrupid PIAAC uuringu andmete põhjal</a:t>
            </a:r>
          </a:p>
          <a:p>
            <a:pPr marL="444500" indent="-44450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t-EE" dirty="0" smtClean="0"/>
              <a:t>Kuidas nendeni erinevates riikides jõutud on?</a:t>
            </a:r>
          </a:p>
          <a:p>
            <a:pPr marL="444500" indent="-444500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t-EE" dirty="0" smtClean="0"/>
              <a:t>Mida on Eestil sellest õppida?</a:t>
            </a:r>
          </a:p>
          <a:p>
            <a:pPr marL="444500" indent="-444500"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t-EE" dirty="0"/>
          </a:p>
          <a:p>
            <a:pPr marL="0" indent="0" algn="ctr">
              <a:buNone/>
              <a:tabLst>
                <a:tab pos="360363" algn="l"/>
              </a:tabLst>
            </a:pPr>
            <a:r>
              <a:rPr lang="et-EE" dirty="0" smtClean="0"/>
              <a:t>Tuginen aruandele „Oskused ja elukestev õpe: kellelt ja mida on </a:t>
            </a:r>
            <a:r>
              <a:rPr lang="et-EE" dirty="0" smtClean="0"/>
              <a:t>Eestis </a:t>
            </a:r>
            <a:r>
              <a:rPr lang="et-EE" dirty="0" smtClean="0"/>
              <a:t>oskuste parandamiseks õppida?“ (Saar </a:t>
            </a:r>
            <a:r>
              <a:rPr lang="et-EE" i="1" dirty="0" smtClean="0"/>
              <a:t>et </a:t>
            </a:r>
            <a:r>
              <a:rPr lang="et-EE" i="1" dirty="0" err="1" smtClean="0"/>
              <a:t>al</a:t>
            </a:r>
            <a:r>
              <a:rPr lang="et-EE" i="1" dirty="0" smtClean="0"/>
              <a:t> </a:t>
            </a:r>
            <a:r>
              <a:rPr lang="et-EE" dirty="0" smtClean="0"/>
              <a:t>2014)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8359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Rahvuslik </a:t>
            </a:r>
            <a:r>
              <a:rPr lang="et-EE" dirty="0"/>
              <a:t>strateegiliste oskuste </a:t>
            </a:r>
            <a:r>
              <a:rPr lang="et-EE" dirty="0" smtClean="0"/>
              <a:t>audit</a:t>
            </a:r>
            <a:r>
              <a:rPr lang="et-EE" dirty="0"/>
              <a:t> </a:t>
            </a:r>
            <a:r>
              <a:rPr lang="et-EE" dirty="0" smtClean="0"/>
              <a:t>Inglismaal 2010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Eesmärk: </a:t>
            </a:r>
            <a:r>
              <a:rPr lang="et-EE" dirty="0"/>
              <a:t>koostada stsenaariumidel põhineva käsitluse alusel prognoos oskuste vajaduse </a:t>
            </a:r>
            <a:r>
              <a:rPr lang="et-EE" dirty="0" smtClean="0"/>
              <a:t>kohta</a:t>
            </a:r>
          </a:p>
          <a:p>
            <a:r>
              <a:rPr lang="et-EE" dirty="0"/>
              <a:t>Projekt koosnes kolmest instrumendist:</a:t>
            </a:r>
          </a:p>
          <a:p>
            <a:pPr lvl="1"/>
            <a:r>
              <a:rPr lang="et-EE" dirty="0"/>
              <a:t>arvuline prognoos </a:t>
            </a:r>
            <a:r>
              <a:rPr lang="et-EE" b="1" dirty="0"/>
              <a:t>tööjõuvajaduse</a:t>
            </a:r>
            <a:r>
              <a:rPr lang="et-EE" dirty="0"/>
              <a:t> kohta erinevate majandusharude, ametigruppide, haridusgruppide, soo ja piirkondade lõikes;</a:t>
            </a:r>
          </a:p>
          <a:p>
            <a:pPr lvl="1"/>
            <a:r>
              <a:rPr lang="et-EE" dirty="0"/>
              <a:t>stsenaariumide koostamine aastani 2020, et tuvastada olulised globaalsed muutused, aga ka muutused Suurbritannias, mis võiksid pikaajaliselt mõjutada tööhõivet ja oskusi; </a:t>
            </a:r>
          </a:p>
          <a:p>
            <a:pPr lvl="1"/>
            <a:r>
              <a:rPr lang="et-EE" dirty="0"/>
              <a:t>oskuste hindamise aruanded, mis hindasid </a:t>
            </a:r>
            <a:r>
              <a:rPr lang="et-EE" b="1" dirty="0"/>
              <a:t>tööjõu pakkumist ja vajadust </a:t>
            </a:r>
            <a:r>
              <a:rPr lang="et-EE" dirty="0"/>
              <a:t>erinevate majandusharude lõikes.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20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4926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Oivallus</a:t>
            </a:r>
            <a:r>
              <a:rPr lang="et-EE" dirty="0"/>
              <a:t> </a:t>
            </a:r>
            <a:r>
              <a:rPr lang="et-EE" dirty="0" smtClean="0"/>
              <a:t>projekt Soomes (2008-2011)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/>
              <a:t>Eesmärk: oskuste vajaduse prognoos aastaks </a:t>
            </a:r>
            <a:r>
              <a:rPr lang="et-EE" dirty="0" smtClean="0"/>
              <a:t>2020 tööandjate </a:t>
            </a:r>
            <a:r>
              <a:rPr lang="et-EE" dirty="0"/>
              <a:t>keskorganisatsiooni </a:t>
            </a:r>
            <a:r>
              <a:rPr lang="et-EE" dirty="0" smtClean="0"/>
              <a:t>initsiatiivil</a:t>
            </a:r>
          </a:p>
          <a:p>
            <a:pPr lvl="1"/>
            <a:r>
              <a:rPr lang="et-EE" dirty="0"/>
              <a:t>M</a:t>
            </a:r>
            <a:r>
              <a:rPr lang="et-EE" dirty="0" smtClean="0"/>
              <a:t>illiseid </a:t>
            </a:r>
            <a:r>
              <a:rPr lang="et-EE" dirty="0"/>
              <a:t>oskusi tuleviku tööturul </a:t>
            </a:r>
            <a:r>
              <a:rPr lang="et-EE" b="1" dirty="0" smtClean="0"/>
              <a:t>vajatakse</a:t>
            </a:r>
            <a:r>
              <a:rPr lang="et-EE" dirty="0"/>
              <a:t>?</a:t>
            </a:r>
          </a:p>
          <a:p>
            <a:pPr lvl="1"/>
            <a:r>
              <a:rPr lang="et-EE" dirty="0"/>
              <a:t>M</a:t>
            </a:r>
            <a:r>
              <a:rPr lang="et-EE" dirty="0" smtClean="0"/>
              <a:t>illiseid </a:t>
            </a:r>
            <a:r>
              <a:rPr lang="et-EE" dirty="0"/>
              <a:t>muudatusi tuleks haridus- ja koolitussüsteemis teha, et inimestele neid oskusi </a:t>
            </a:r>
            <a:r>
              <a:rPr lang="et-EE" b="1" dirty="0" smtClean="0"/>
              <a:t>pakkuda</a:t>
            </a:r>
            <a:r>
              <a:rPr lang="et-EE" dirty="0"/>
              <a:t>?</a:t>
            </a:r>
            <a:endParaRPr lang="et-EE" dirty="0" smtClean="0"/>
          </a:p>
          <a:p>
            <a:r>
              <a:rPr lang="et-EE" dirty="0" smtClean="0"/>
              <a:t>Projekti </a:t>
            </a:r>
            <a:r>
              <a:rPr lang="et-EE" dirty="0"/>
              <a:t>lõpparuandes </a:t>
            </a:r>
            <a:r>
              <a:rPr lang="et-EE" dirty="0" smtClean="0"/>
              <a:t>rõhutatakse järgmiste oskuste olulisust:</a:t>
            </a:r>
          </a:p>
          <a:p>
            <a:pPr lvl="1"/>
            <a:r>
              <a:rPr lang="et-EE" dirty="0" smtClean="0"/>
              <a:t>sotsiaalsed oskused, </a:t>
            </a:r>
          </a:p>
          <a:p>
            <a:pPr lvl="1"/>
            <a:r>
              <a:rPr lang="et-EE" dirty="0" smtClean="0"/>
              <a:t>loovus,</a:t>
            </a:r>
          </a:p>
          <a:p>
            <a:pPr lvl="1"/>
            <a:r>
              <a:rPr lang="et-EE" dirty="0" smtClean="0"/>
              <a:t>ettevõtlusega </a:t>
            </a:r>
            <a:r>
              <a:rPr lang="et-EE" dirty="0"/>
              <a:t>seotud </a:t>
            </a:r>
            <a:r>
              <a:rPr lang="et-EE" dirty="0" smtClean="0"/>
              <a:t>teadmised, </a:t>
            </a:r>
          </a:p>
          <a:p>
            <a:pPr lvl="1"/>
            <a:r>
              <a:rPr lang="et-EE" dirty="0" smtClean="0"/>
              <a:t>koostööoskus, </a:t>
            </a:r>
          </a:p>
          <a:p>
            <a:pPr lvl="1"/>
            <a:r>
              <a:rPr lang="et-EE" dirty="0" smtClean="0"/>
              <a:t>info leidmise ja kasutamise oskus. </a:t>
            </a:r>
          </a:p>
          <a:p>
            <a:r>
              <a:rPr lang="et-EE" dirty="0" smtClean="0"/>
              <a:t>Selleks </a:t>
            </a:r>
            <a:r>
              <a:rPr lang="et-EE" dirty="0"/>
              <a:t>tuleks üle vaadata senised õpetamismeetodid ja seda eriti ülikoolides. Sellele peaks kaasa aitama õppejõudude pedagoogiliste oskuste tõstmine.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21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8358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Austraalias Queenslandis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b="1" dirty="0" smtClean="0"/>
              <a:t>Oskuste </a:t>
            </a:r>
            <a:r>
              <a:rPr lang="et-EE" b="1" dirty="0"/>
              <a:t>nõudlust ja pakkumist </a:t>
            </a:r>
            <a:r>
              <a:rPr lang="et-EE" b="1" dirty="0" smtClean="0"/>
              <a:t>käsitleti koordineeritult! </a:t>
            </a:r>
          </a:p>
          <a:p>
            <a:r>
              <a:rPr lang="et-EE" dirty="0"/>
              <a:t>Projekti iseloomustavad järgmised tunnused:</a:t>
            </a:r>
          </a:p>
          <a:p>
            <a:pPr lvl="1"/>
            <a:r>
              <a:rPr lang="et-EE" dirty="0"/>
              <a:t>tööjõu värbamisega seotud probleeme ei seostatud tööjõu oskuste puudumise, vaid pigem pakutavate töökohtade struktuuriga;</a:t>
            </a:r>
          </a:p>
          <a:p>
            <a:pPr lvl="1"/>
            <a:r>
              <a:rPr lang="et-EE" dirty="0"/>
              <a:t>projekt eeldas nende tööandjate kaasamist, kes aktsepteeriksid kaasvastutust tööjõu ettevalmistamisel ja koolitamisel;</a:t>
            </a:r>
          </a:p>
          <a:p>
            <a:pPr lvl="1"/>
            <a:r>
              <a:rPr lang="et-EE" b="1" dirty="0"/>
              <a:t>eduka innovatsiooni oluliseks faktoriks on vahendajad, kes suudaksid tegeleda mitte ainult tööjõu, vaid eelkõige ettevõtete </a:t>
            </a:r>
            <a:r>
              <a:rPr lang="et-EE" b="1" dirty="0" smtClean="0"/>
              <a:t>arendamisega.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22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5103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520112" cy="28527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t-EE" sz="4400" dirty="0"/>
              <a:t>Kuidas </a:t>
            </a:r>
            <a:r>
              <a:rPr lang="et-EE" sz="4400" dirty="0" smtClean="0"/>
              <a:t>erinevates </a:t>
            </a:r>
            <a:r>
              <a:rPr lang="et-EE" sz="4400" dirty="0"/>
              <a:t>riikides </a:t>
            </a:r>
            <a:r>
              <a:rPr lang="et-EE" sz="4400" dirty="0" smtClean="0"/>
              <a:t>erinevate sihtgruppideni jõutud </a:t>
            </a:r>
            <a:r>
              <a:rPr lang="et-EE" sz="4400" dirty="0"/>
              <a:t>on</a:t>
            </a:r>
            <a:r>
              <a:rPr lang="et-EE" sz="4400" dirty="0" smtClean="0"/>
              <a:t>?</a:t>
            </a:r>
            <a:br>
              <a:rPr lang="et-EE" sz="4400" dirty="0" smtClean="0"/>
            </a:br>
            <a:endParaRPr lang="et-EE" sz="4400" dirty="0"/>
          </a:p>
        </p:txBody>
      </p:sp>
      <p:sp>
        <p:nvSpPr>
          <p:cNvPr id="6" name="Teksti kohatäid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sz="3200" dirty="0">
                <a:solidFill>
                  <a:srgbClr val="A4BBEA"/>
                </a:solidFill>
              </a:rPr>
              <a:t>4</a:t>
            </a:r>
            <a:r>
              <a:rPr lang="et-EE" sz="3200" dirty="0" smtClean="0">
                <a:solidFill>
                  <a:srgbClr val="A4BBEA"/>
                </a:solidFill>
              </a:rPr>
              <a:t>. </a:t>
            </a:r>
            <a:r>
              <a:rPr lang="et-EE" sz="3200" dirty="0" err="1" smtClean="0">
                <a:solidFill>
                  <a:srgbClr val="A4BBEA"/>
                </a:solidFill>
              </a:rPr>
              <a:t>Finantseerimisinstrimentide</a:t>
            </a:r>
            <a:r>
              <a:rPr lang="et-EE" sz="3200" dirty="0" smtClean="0">
                <a:solidFill>
                  <a:srgbClr val="A4BBEA"/>
                </a:solidFill>
              </a:rPr>
              <a:t> näited</a:t>
            </a:r>
            <a:endParaRPr lang="et-EE" sz="3200" dirty="0">
              <a:solidFill>
                <a:srgbClr val="A4BBEA"/>
              </a:solidFill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23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3931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Finantseerimisinstrumentide </a:t>
            </a:r>
            <a:r>
              <a:rPr lang="et-EE" dirty="0" smtClean="0"/>
              <a:t>näited (1)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Austraalia (2008. aastast ka kutsehariduse omandajatele), </a:t>
            </a:r>
            <a:r>
              <a:rPr lang="et-EE" dirty="0"/>
              <a:t>Hispaania ja </a:t>
            </a:r>
            <a:r>
              <a:rPr lang="et-EE" dirty="0" smtClean="0"/>
              <a:t>Suurbritannia: </a:t>
            </a:r>
            <a:r>
              <a:rPr lang="et-EE" dirty="0"/>
              <a:t>õppelaenu tagasimakse on seostatud </a:t>
            </a:r>
            <a:r>
              <a:rPr lang="et-EE" dirty="0" smtClean="0"/>
              <a:t>sissetulekuga. </a:t>
            </a:r>
          </a:p>
          <a:p>
            <a:r>
              <a:rPr lang="et-EE" dirty="0" smtClean="0"/>
              <a:t>Saksamaal </a:t>
            </a:r>
            <a:r>
              <a:rPr lang="et-EE" dirty="0"/>
              <a:t>on osades liidumaades kasutusel nn </a:t>
            </a:r>
            <a:r>
              <a:rPr lang="et-EE" b="1" dirty="0"/>
              <a:t>koolitustšekid</a:t>
            </a:r>
            <a:r>
              <a:rPr lang="et-EE" dirty="0"/>
              <a:t>, mis tagavad, et 50% koolituses osalemise tasudest hüvitatakse </a:t>
            </a:r>
            <a:r>
              <a:rPr lang="x-none" dirty="0"/>
              <a:t> </a:t>
            </a:r>
            <a:r>
              <a:rPr lang="et-EE" dirty="0"/>
              <a:t>(kokku 500 euro ulatuses). Need tšekid on ette nähtud väikeste ja keskmise suurusega ettevõtete töötajatele. Tšekke saab kasutada nii formaalhariduse kui ka koolituste eest maksmisel. </a:t>
            </a:r>
            <a:endParaRPr lang="et-EE" dirty="0" smtClean="0"/>
          </a:p>
          <a:p>
            <a:r>
              <a:rPr lang="et-EE" dirty="0"/>
              <a:t>Hollandis on kasutusel individuaalsed </a:t>
            </a:r>
            <a:r>
              <a:rPr lang="et-EE" b="1" dirty="0"/>
              <a:t>koolituskontod</a:t>
            </a:r>
            <a:r>
              <a:rPr lang="et-EE" dirty="0"/>
              <a:t>, mida inimesed saavad kasutada koolituses osalemiseks. </a:t>
            </a:r>
            <a:r>
              <a:rPr lang="et-EE" dirty="0" smtClean="0"/>
              <a:t>Nende </a:t>
            </a:r>
            <a:r>
              <a:rPr lang="et-EE" b="1" dirty="0"/>
              <a:t>eesmärgiks on soodustada säästmist hariduse omandamiseks</a:t>
            </a:r>
            <a:r>
              <a:rPr lang="et-EE" dirty="0"/>
              <a:t>. Kontodele teevad sissemakseid nii riik, tööandjad kui ka õppijad ise. 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24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4414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Finantseerimisinstrumentide näited </a:t>
            </a:r>
            <a:r>
              <a:rPr lang="et-EE" dirty="0" smtClean="0"/>
              <a:t>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Austraalias </a:t>
            </a:r>
            <a:r>
              <a:rPr lang="et-EE" dirty="0"/>
              <a:t>on kasutusel mitmeid skeeme, milles koolituse rahastamisesse on kaasatud erinevad osapooled. Üheks selliseks on </a:t>
            </a:r>
            <a:r>
              <a:rPr lang="et-EE" b="1" dirty="0"/>
              <a:t>riiklik tööjõu arendamise fond</a:t>
            </a:r>
            <a:r>
              <a:rPr lang="et-EE" dirty="0"/>
              <a:t>. Rahastamises osalevad nii riik kui ka tööandjad. Tööandjate panus on olenevalt ettevõtte suurusest 33–66% õppe maksumusest. Toetust pakutakse ainult riiklikult akrediteeritud koolitustes osalemiseks.</a:t>
            </a:r>
          </a:p>
          <a:p>
            <a:r>
              <a:rPr lang="et-EE" dirty="0"/>
              <a:t>Prantsusmaal peavad ettevõtted juba alates 1925. aastast maksma nn </a:t>
            </a:r>
            <a:r>
              <a:rPr lang="et-EE" b="1" dirty="0"/>
              <a:t>koolitusmaksu</a:t>
            </a:r>
            <a:r>
              <a:rPr lang="et-EE" dirty="0"/>
              <a:t>, mis on 0,5% palkadeks läinud </a:t>
            </a:r>
            <a:r>
              <a:rPr lang="et-EE" dirty="0" smtClean="0"/>
              <a:t>summast.</a:t>
            </a:r>
            <a:r>
              <a:rPr lang="x-none" dirty="0"/>
              <a:t> </a:t>
            </a:r>
            <a:r>
              <a:rPr lang="et-EE" dirty="0"/>
              <a:t> </a:t>
            </a:r>
            <a:r>
              <a:rPr lang="x-none" dirty="0"/>
              <a:t> </a:t>
            </a:r>
            <a:endParaRPr lang="et-EE" dirty="0" smtClean="0"/>
          </a:p>
          <a:p>
            <a:r>
              <a:rPr lang="et-EE" dirty="0"/>
              <a:t>Kanadas Quebecis kasutatakse </a:t>
            </a:r>
            <a:r>
              <a:rPr lang="et-EE" dirty="0" smtClean="0"/>
              <a:t>nn </a:t>
            </a:r>
            <a:r>
              <a:rPr lang="et-EE" b="1" dirty="0" smtClean="0"/>
              <a:t>koolita või maksa süsteemi</a:t>
            </a:r>
            <a:r>
              <a:rPr lang="et-EE" dirty="0" smtClean="0"/>
              <a:t>, </a:t>
            </a:r>
            <a:r>
              <a:rPr lang="et-EE" dirty="0"/>
              <a:t>mis nõuab tööandjatelt teatud summa koolitusfondi maksmist. </a:t>
            </a:r>
            <a:r>
              <a:rPr lang="x-none" dirty="0"/>
              <a:t> 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25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8748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Õppetunnid Eestile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sz="2000" dirty="0"/>
              <a:t>Programm tuleb seostada laiemate poliitiliste eesmärkidega ning see kujuneb seda edukamaks, mida enam ta sobitub üldise institutsionaalse raamistikuga. </a:t>
            </a:r>
            <a:endParaRPr lang="et-EE" sz="2000" dirty="0" smtClean="0"/>
          </a:p>
          <a:p>
            <a:r>
              <a:rPr lang="et-EE" sz="2000" dirty="0"/>
              <a:t>Kindlasti tuleb arvestada ka nõudlust oskuste järele. </a:t>
            </a:r>
            <a:endParaRPr lang="et-EE" sz="2000" dirty="0" smtClean="0"/>
          </a:p>
          <a:p>
            <a:r>
              <a:rPr lang="et-EE" sz="2000" dirty="0" smtClean="0"/>
              <a:t>Oluline on erinevate osapoolte tihe koostöö.</a:t>
            </a:r>
          </a:p>
          <a:p>
            <a:r>
              <a:rPr lang="et-EE" sz="2000" dirty="0"/>
              <a:t>Oskuste tõstmise programm peaks olema diferentseeritud vastavalt nii erinevate elanikkonna gruppide </a:t>
            </a:r>
            <a:r>
              <a:rPr lang="et-EE" sz="2000" dirty="0" smtClean="0"/>
              <a:t>kui ettevõtjate vajadustele.</a:t>
            </a:r>
          </a:p>
          <a:p>
            <a:r>
              <a:rPr lang="et-EE" sz="2000" dirty="0"/>
              <a:t>Koolitused peaksid olema paindlikud nii läbimise aja kui ka koha mõttes</a:t>
            </a:r>
            <a:r>
              <a:rPr lang="et-EE" sz="2000" dirty="0" smtClean="0"/>
              <a:t>.</a:t>
            </a:r>
          </a:p>
          <a:p>
            <a:r>
              <a:rPr lang="et-EE" sz="2000" dirty="0"/>
              <a:t>K</a:t>
            </a:r>
            <a:r>
              <a:rPr lang="et-EE" sz="2000" dirty="0" smtClean="0"/>
              <a:t>ommunikatsiooni- </a:t>
            </a:r>
            <a:r>
              <a:rPr lang="et-EE" sz="2000" dirty="0"/>
              <a:t>ja erinevate osapoolte informeerimise </a:t>
            </a:r>
            <a:r>
              <a:rPr lang="et-EE" sz="2000" dirty="0" smtClean="0"/>
              <a:t>strateegia olulisus!</a:t>
            </a:r>
            <a:endParaRPr lang="et-EE" sz="2000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26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239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28650" y="1782593"/>
            <a:ext cx="7886700" cy="4351338"/>
          </a:xfrm>
        </p:spPr>
        <p:txBody>
          <a:bodyPr/>
          <a:lstStyle/>
          <a:p>
            <a:endParaRPr lang="et-EE"/>
          </a:p>
        </p:txBody>
      </p:sp>
      <p:sp>
        <p:nvSpPr>
          <p:cNvPr id="4" name="Ristkülik 3"/>
          <p:cNvSpPr/>
          <p:nvPr/>
        </p:nvSpPr>
        <p:spPr>
          <a:xfrm>
            <a:off x="0" y="0"/>
            <a:ext cx="9144000" cy="1860111"/>
          </a:xfrm>
          <a:prstGeom prst="rect">
            <a:avLst/>
          </a:prstGeom>
          <a:solidFill>
            <a:srgbClr val="C1D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2126"/>
            <a:ext cx="9144000" cy="5035874"/>
          </a:xfrm>
          <a:prstGeom prst="rect">
            <a:avLst/>
          </a:prstGeom>
        </p:spPr>
      </p:pic>
      <p:sp>
        <p:nvSpPr>
          <p:cNvPr id="6" name="Pealkiri 1"/>
          <p:cNvSpPr txBox="1">
            <a:spLocks/>
          </p:cNvSpPr>
          <p:nvPr/>
        </p:nvSpPr>
        <p:spPr>
          <a:xfrm>
            <a:off x="-517359" y="2914566"/>
            <a:ext cx="6918161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t-EE" sz="4800" b="1" dirty="0" smtClean="0">
                <a:solidFill>
                  <a:srgbClr val="A4BBEA"/>
                </a:solidFill>
              </a:rPr>
              <a:t>Aitäh!</a:t>
            </a:r>
          </a:p>
          <a:p>
            <a:pPr algn="ctr"/>
            <a:endParaRPr lang="et-EE" sz="4800" b="1" dirty="0" smtClean="0">
              <a:solidFill>
                <a:srgbClr val="A4BBEA"/>
              </a:solidFill>
            </a:endParaRPr>
          </a:p>
          <a:p>
            <a:pPr algn="ctr"/>
            <a:r>
              <a:rPr lang="et-EE" sz="2000" b="1" dirty="0" smtClean="0">
                <a:solidFill>
                  <a:srgbClr val="A4BBEA"/>
                </a:solidFill>
              </a:rPr>
              <a:t>vivika.halapuu@hm.ee</a:t>
            </a:r>
          </a:p>
          <a:p>
            <a:pPr algn="ctr"/>
            <a:endParaRPr lang="et-EE" sz="2000" b="1" dirty="0">
              <a:solidFill>
                <a:srgbClr val="A4BBEA"/>
              </a:solidFill>
            </a:endParaRPr>
          </a:p>
          <a:p>
            <a:pPr algn="ctr"/>
            <a:r>
              <a:rPr lang="et-EE" sz="2000" b="1" dirty="0" smtClean="0">
                <a:solidFill>
                  <a:srgbClr val="A4BBEA"/>
                </a:solidFill>
              </a:rPr>
              <a:t>www.hm.ee/piaac → Aruanded</a:t>
            </a: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27</a:t>
            </a:fld>
            <a:endParaRPr lang="et-EE" dirty="0"/>
          </a:p>
        </p:txBody>
      </p:sp>
      <p:pic>
        <p:nvPicPr>
          <p:cNvPr id="8" name="Pil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8440" y="2184370"/>
            <a:ext cx="2942023" cy="417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42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/>
              <a:t>Täiskasvanuhariduse prioriteetsed sihtgrupid PIAAC uuringu andmete </a:t>
            </a:r>
            <a:r>
              <a:rPr lang="et-EE" sz="4400" dirty="0" smtClean="0"/>
              <a:t>põhjal</a:t>
            </a:r>
            <a:endParaRPr lang="et-EE" sz="4400" dirty="0"/>
          </a:p>
        </p:txBody>
      </p:sp>
      <p:sp>
        <p:nvSpPr>
          <p:cNvPr id="6" name="Teksti kohatäid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3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1534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Elukestva õppe sihtgruppe puudutav põhitees </a:t>
            </a:r>
            <a:r>
              <a:rPr lang="et-EE" dirty="0" err="1" smtClean="0"/>
              <a:t>PIAACi</a:t>
            </a:r>
            <a:r>
              <a:rPr lang="et-EE" dirty="0" smtClean="0"/>
              <a:t> elukestva õppe aruandest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endParaRPr lang="et-EE" dirty="0" smtClean="0"/>
          </a:p>
          <a:p>
            <a:pPr marL="0" lvl="1" indent="0" algn="ctr">
              <a:spcBef>
                <a:spcPts val="1000"/>
              </a:spcBef>
              <a:buNone/>
            </a:pPr>
            <a:r>
              <a:rPr lang="et-EE" dirty="0" smtClean="0"/>
              <a:t>Matteuse efekt: Eestis osalevad koolituses kõige enam need inimesed, kes on seal juba ennegi osalenud. </a:t>
            </a:r>
          </a:p>
          <a:p>
            <a:pPr marL="0" lvl="1" indent="0" algn="ctr">
              <a:spcBef>
                <a:spcPts val="1000"/>
              </a:spcBef>
              <a:buNone/>
            </a:pPr>
            <a:endParaRPr lang="et-EE" dirty="0" smtClean="0"/>
          </a:p>
          <a:p>
            <a:pPr marL="0" lvl="1" indent="0" algn="ctr">
              <a:spcBef>
                <a:spcPts val="1000"/>
              </a:spcBef>
              <a:buNone/>
            </a:pPr>
            <a:endParaRPr lang="et-EE" dirty="0" smtClean="0"/>
          </a:p>
          <a:p>
            <a:pPr marL="0" lvl="1" indent="0" algn="ctr">
              <a:spcBef>
                <a:spcPts val="1000"/>
              </a:spcBef>
              <a:buNone/>
            </a:pPr>
            <a:r>
              <a:rPr lang="et-EE" dirty="0" smtClean="0"/>
              <a:t>Elukestva õppe toetamise esmaseks eesmärgiks tuleks seada koolituses mitteosalenud inimeste osakaalu oluline vähenemine. 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4</a:t>
            </a:fld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>
            <a:off x="2334127" y="5816599"/>
            <a:ext cx="4668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3200" b="1" dirty="0" smtClean="0">
                <a:solidFill>
                  <a:srgbClr val="116DBC"/>
                </a:solidFill>
              </a:rPr>
              <a:t>Kes need inimesed on?</a:t>
            </a:r>
            <a:endParaRPr lang="et-EE" sz="3200" b="1" dirty="0">
              <a:solidFill>
                <a:srgbClr val="116D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7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Elukestvas õppes </a:t>
            </a:r>
            <a:r>
              <a:rPr lang="et-EE" dirty="0"/>
              <a:t>osalevad </a:t>
            </a:r>
            <a:r>
              <a:rPr lang="et-EE" dirty="0" smtClean="0"/>
              <a:t>vähem (1):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28650" y="2115531"/>
            <a:ext cx="7886700" cy="4285843"/>
          </a:xfrm>
        </p:spPr>
        <p:txBody>
          <a:bodyPr>
            <a:normAutofit fontScale="92500" lnSpcReduction="20000"/>
          </a:bodyPr>
          <a:lstStyle/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 smtClean="0"/>
              <a:t>Vanemaealised</a:t>
            </a:r>
            <a:r>
              <a:rPr lang="et-EE" dirty="0" smtClean="0"/>
              <a:t>: kutseõppe vähene atraktiivsus üle 40-aastaste hulgas (UK-s </a:t>
            </a:r>
            <a:r>
              <a:rPr lang="et-EE" dirty="0"/>
              <a:t>ja Soomes </a:t>
            </a:r>
            <a:r>
              <a:rPr lang="et-EE" dirty="0" smtClean="0"/>
              <a:t>Eestiga võrreldes rohkem </a:t>
            </a:r>
            <a:r>
              <a:rPr lang="et-EE" dirty="0"/>
              <a:t>vanemaealisi ka </a:t>
            </a:r>
            <a:r>
              <a:rPr lang="et-EE" dirty="0" smtClean="0"/>
              <a:t>formaalõppes, kuid pigem just madalamatel tasemetel, sh kutseõppes); uskumus, et õppimiseks ollakse liiga vanad; koolituse maksumus</a:t>
            </a:r>
            <a:endParaRPr lang="et-EE" dirty="0"/>
          </a:p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 smtClean="0"/>
              <a:t>Vene </a:t>
            </a:r>
            <a:r>
              <a:rPr lang="et-EE" b="1" dirty="0"/>
              <a:t>koduse keelega </a:t>
            </a:r>
            <a:r>
              <a:rPr lang="et-EE" b="1" dirty="0" smtClean="0"/>
              <a:t>inimesed:</a:t>
            </a:r>
            <a:r>
              <a:rPr lang="et-EE" dirty="0" smtClean="0"/>
              <a:t> töökohtade struktuur, koolituse maksumus</a:t>
            </a:r>
            <a:endParaRPr lang="et-EE" dirty="0"/>
          </a:p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/>
              <a:t>Madalama haridusega täiskasvanud </a:t>
            </a:r>
            <a:r>
              <a:rPr lang="et-EE" dirty="0"/>
              <a:t>(</a:t>
            </a:r>
            <a:r>
              <a:rPr lang="et-EE" dirty="0" smtClean="0"/>
              <a:t>põhiharidusega, </a:t>
            </a:r>
            <a:r>
              <a:rPr lang="et-EE" dirty="0"/>
              <a:t>ilma erialase hariduseta inimesed</a:t>
            </a:r>
            <a:r>
              <a:rPr lang="et-EE" dirty="0" smtClean="0"/>
              <a:t>): õpinguid peetakse sagedamini mõttetuks</a:t>
            </a:r>
            <a:endParaRPr lang="et-EE" dirty="0"/>
          </a:p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/>
              <a:t>Töötud: </a:t>
            </a:r>
            <a:r>
              <a:rPr lang="et-EE" dirty="0" smtClean="0"/>
              <a:t>koolituse</a:t>
            </a:r>
            <a:r>
              <a:rPr lang="et-EE" b="1" dirty="0" smtClean="0"/>
              <a:t> </a:t>
            </a:r>
            <a:r>
              <a:rPr lang="et-EE" dirty="0" smtClean="0"/>
              <a:t>maksumus, info puudus </a:t>
            </a:r>
            <a:r>
              <a:rPr lang="et-EE" dirty="0"/>
              <a:t>(tajutud ja tajumata)</a:t>
            </a:r>
          </a:p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/>
              <a:t>Väikelaste emad: </a:t>
            </a:r>
            <a:r>
              <a:rPr lang="et-EE" dirty="0"/>
              <a:t>kodused kohustused, </a:t>
            </a:r>
            <a:r>
              <a:rPr lang="et-EE" dirty="0" err="1" smtClean="0"/>
              <a:t>lastehoiuvõimaluste</a:t>
            </a:r>
            <a:r>
              <a:rPr lang="et-EE" dirty="0" smtClean="0"/>
              <a:t> </a:t>
            </a:r>
            <a:r>
              <a:rPr lang="et-EE" dirty="0"/>
              <a:t>nappus? 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5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717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Elukestvas õppes osalevad vähem </a:t>
            </a:r>
            <a:r>
              <a:rPr lang="et-EE" dirty="0" smtClean="0"/>
              <a:t>(2):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/>
              <a:t>Teenindus- ja müügitöötajad, seadme- ja masinaoperaatorid, põllumajanduse oskustöötajad, lihttöölised: </a:t>
            </a:r>
            <a:r>
              <a:rPr lang="et-EE" dirty="0"/>
              <a:t>koolituse maksumus, tööandja finantseerib harvem, samas koolitusvajadust tunnetatakse!</a:t>
            </a:r>
          </a:p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/>
              <a:t>Põllumajanduses, tööstuses, võrdluses teiste riikidega ka äriteeninduses hõivatud:</a:t>
            </a:r>
            <a:r>
              <a:rPr lang="et-EE" dirty="0"/>
              <a:t> koolituse maksumus, tööandja finantseerib harvem</a:t>
            </a:r>
          </a:p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/>
              <a:t>Väikeettevõtete töötajad:</a:t>
            </a:r>
            <a:r>
              <a:rPr lang="et-EE" dirty="0"/>
              <a:t> koolituse maksumus</a:t>
            </a:r>
          </a:p>
          <a:p>
            <a:pPr marL="228600" lvl="1">
              <a:spcBef>
                <a:spcPts val="0"/>
              </a:spcBef>
              <a:spcAft>
                <a:spcPts val="1200"/>
              </a:spcAft>
            </a:pPr>
            <a:r>
              <a:rPr lang="et-EE" b="1" dirty="0"/>
              <a:t>Inimesed, kes peavad tööl harvem lugemisoskust kasutama: </a:t>
            </a:r>
            <a:r>
              <a:rPr lang="et-EE" dirty="0"/>
              <a:t>töökohtade struktuur</a:t>
            </a:r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6</a:t>
            </a:fld>
            <a:endParaRPr lang="et-EE" dirty="0"/>
          </a:p>
        </p:txBody>
      </p:sp>
      <p:sp>
        <p:nvSpPr>
          <p:cNvPr id="6" name="Ümarnurk-ristkülik-viiktekst 5"/>
          <p:cNvSpPr/>
          <p:nvPr/>
        </p:nvSpPr>
        <p:spPr>
          <a:xfrm>
            <a:off x="4415589" y="5077900"/>
            <a:ext cx="4295274" cy="1323474"/>
          </a:xfrm>
          <a:prstGeom prst="wedgeRoundRectCallout">
            <a:avLst>
              <a:gd name="adj1" fmla="val -54166"/>
              <a:gd name="adj2" fmla="val -402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dirty="0" smtClean="0"/>
              <a:t>Kuidas nende inimesteni jõuda?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371405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520112" cy="28527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t-EE" sz="4400" dirty="0"/>
              <a:t>Kuidas </a:t>
            </a:r>
            <a:r>
              <a:rPr lang="et-EE" sz="4400" dirty="0" smtClean="0"/>
              <a:t>erinevates </a:t>
            </a:r>
            <a:r>
              <a:rPr lang="et-EE" sz="4400" dirty="0"/>
              <a:t>riikides </a:t>
            </a:r>
            <a:r>
              <a:rPr lang="et-EE" sz="4400" dirty="0" smtClean="0"/>
              <a:t>erinevate sihtgruppideni jõutud </a:t>
            </a:r>
            <a:r>
              <a:rPr lang="et-EE" sz="4400" dirty="0"/>
              <a:t>on</a:t>
            </a:r>
            <a:r>
              <a:rPr lang="et-EE" sz="4400" dirty="0" smtClean="0"/>
              <a:t>?</a:t>
            </a:r>
            <a:br>
              <a:rPr lang="et-EE" sz="4400" dirty="0" smtClean="0"/>
            </a:br>
            <a:endParaRPr lang="et-EE" sz="4400" dirty="0"/>
          </a:p>
        </p:txBody>
      </p:sp>
      <p:sp>
        <p:nvSpPr>
          <p:cNvPr id="6" name="Teksti kohatäid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>
                <a:solidFill>
                  <a:srgbClr val="A4BBEA"/>
                </a:solidFill>
              </a:rPr>
              <a:t>1. Ülevaade madala haridus- ja oskuste tasemega inimeste kaasamise programmidest</a:t>
            </a:r>
            <a:endParaRPr lang="et-EE" sz="3200" dirty="0">
              <a:solidFill>
                <a:srgbClr val="A4BBEA"/>
              </a:solidFill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7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216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i="1" dirty="0" err="1"/>
              <a:t>Knowledge</a:t>
            </a:r>
            <a:r>
              <a:rPr lang="et-EE" i="1" dirty="0"/>
              <a:t> Lift programm </a:t>
            </a:r>
            <a:r>
              <a:rPr lang="et-EE" i="1" dirty="0" smtClean="0"/>
              <a:t>Rootsis 1997-2002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sz="3200" dirty="0" smtClean="0"/>
              <a:t>Eesmärk: tõsta </a:t>
            </a:r>
            <a:r>
              <a:rPr lang="et-EE" sz="3200" dirty="0"/>
              <a:t>madala haridustasemega </a:t>
            </a:r>
            <a:r>
              <a:rPr lang="et-EE" sz="3200" dirty="0" smtClean="0"/>
              <a:t>(töötud!) inimeste </a:t>
            </a:r>
            <a:r>
              <a:rPr lang="et-EE" sz="3200" dirty="0"/>
              <a:t>haridustase vähemalt keskhariduse tasemele </a:t>
            </a:r>
            <a:r>
              <a:rPr lang="et-EE" sz="3200" dirty="0" smtClean="0"/>
              <a:t>ja parandada nende põhioskusi: mh rootsi ja inglise keele ning matemaatikaoskust.</a:t>
            </a:r>
          </a:p>
          <a:p>
            <a:r>
              <a:rPr lang="et-EE" sz="3200" dirty="0" smtClean="0"/>
              <a:t>Programm </a:t>
            </a:r>
            <a:r>
              <a:rPr lang="et-EE" sz="3200" dirty="0"/>
              <a:t>korraldati </a:t>
            </a:r>
            <a:r>
              <a:rPr lang="et-EE" sz="3200" b="1" dirty="0"/>
              <a:t>kohalikul tasandil </a:t>
            </a:r>
            <a:r>
              <a:rPr lang="et-EE" sz="3200" dirty="0"/>
              <a:t>vastava täiskasvanuhariduse süsteemi (KOMVUX) </a:t>
            </a:r>
            <a:r>
              <a:rPr lang="et-EE" sz="3200" dirty="0" smtClean="0"/>
              <a:t>kaudu.</a:t>
            </a:r>
          </a:p>
          <a:p>
            <a:r>
              <a:rPr lang="et-EE" sz="3200" dirty="0"/>
              <a:t>Üks </a:t>
            </a:r>
            <a:r>
              <a:rPr lang="et-EE" sz="3200" dirty="0" smtClean="0"/>
              <a:t>kursus – pool </a:t>
            </a:r>
            <a:r>
              <a:rPr lang="et-EE" sz="3200" dirty="0"/>
              <a:t>aastat. Vastuvõtt </a:t>
            </a:r>
            <a:r>
              <a:rPr lang="et-EE" sz="3200" dirty="0" smtClean="0"/>
              <a:t>piiranguteta</a:t>
            </a:r>
            <a:r>
              <a:rPr lang="et-EE" sz="3200" dirty="0"/>
              <a:t>. Vastuvõtmise põhiprintsiibiks oli inimeste endi soov, </a:t>
            </a:r>
            <a:r>
              <a:rPr lang="et-EE" sz="3200" dirty="0" smtClean="0"/>
              <a:t>pakkuda </a:t>
            </a:r>
            <a:r>
              <a:rPr lang="et-EE" sz="3200" dirty="0"/>
              <a:t>tuli mitmeid </a:t>
            </a:r>
            <a:r>
              <a:rPr lang="et-EE" sz="3200" b="1" dirty="0"/>
              <a:t>valikuvõimalusi nii kursuse toimumise aja kui ka koha suhtes</a:t>
            </a:r>
            <a:r>
              <a:rPr lang="et-EE" sz="3200" dirty="0" smtClean="0"/>
              <a:t>.</a:t>
            </a:r>
          </a:p>
          <a:p>
            <a:r>
              <a:rPr lang="et-EE" dirty="0" smtClean="0"/>
              <a:t>Mõju:</a:t>
            </a:r>
          </a:p>
          <a:p>
            <a:pPr lvl="1"/>
            <a:r>
              <a:rPr lang="et-EE" sz="2900" dirty="0" smtClean="0"/>
              <a:t>Programmis osales </a:t>
            </a:r>
            <a:r>
              <a:rPr lang="et-EE" sz="2900" dirty="0"/>
              <a:t>rohkem kui 10% kogu tööjõust. </a:t>
            </a:r>
            <a:endParaRPr lang="et-EE" sz="2900" dirty="0" smtClean="0"/>
          </a:p>
          <a:p>
            <a:pPr lvl="1"/>
            <a:r>
              <a:rPr lang="et-EE" sz="2900" dirty="0" smtClean="0"/>
              <a:t>Programm </a:t>
            </a:r>
            <a:r>
              <a:rPr lang="et-EE" sz="2900" dirty="0"/>
              <a:t>suurendas oluliselt täiskasvanuõppes osalejate arvu (võrreldes varasemate aastatega oli kasv</a:t>
            </a:r>
            <a:r>
              <a:rPr lang="et-EE" sz="2900" i="1" dirty="0"/>
              <a:t> ca</a:t>
            </a:r>
            <a:r>
              <a:rPr lang="et-EE" sz="2900" dirty="0"/>
              <a:t> 80%) </a:t>
            </a:r>
          </a:p>
          <a:p>
            <a:pPr lvl="1"/>
            <a:r>
              <a:rPr lang="et-EE" sz="2900" dirty="0" smtClean="0"/>
              <a:t>Programmi rakendamine </a:t>
            </a:r>
            <a:r>
              <a:rPr lang="et-EE" sz="2900" dirty="0"/>
              <a:t>tõi kaasa </a:t>
            </a:r>
            <a:r>
              <a:rPr lang="et-EE" sz="2900" dirty="0" smtClean="0"/>
              <a:t>õpetamismetoodika </a:t>
            </a:r>
            <a:r>
              <a:rPr lang="et-EE" sz="2900" dirty="0"/>
              <a:t>uuendamise. </a:t>
            </a:r>
            <a:endParaRPr lang="et-EE" sz="2900" dirty="0" smtClean="0"/>
          </a:p>
          <a:p>
            <a:pPr lvl="1"/>
            <a:r>
              <a:rPr lang="et-EE" sz="2900" dirty="0"/>
              <a:t>Hilisemad analüüsid on näidanud, et programmis osalemine aitas vähendada noorte meeste töötusriski ja parandada nende tööleidmise </a:t>
            </a:r>
            <a:r>
              <a:rPr lang="et-EE" sz="2900" dirty="0" smtClean="0"/>
              <a:t>võimalusi.</a:t>
            </a:r>
            <a:endParaRPr lang="et-EE" sz="2900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8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627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i="1" dirty="0" err="1"/>
              <a:t>Noste</a:t>
            </a:r>
            <a:r>
              <a:rPr lang="et-EE" i="1" dirty="0"/>
              <a:t> programm </a:t>
            </a:r>
            <a:r>
              <a:rPr lang="et-EE" i="1" dirty="0" smtClean="0"/>
              <a:t>Soomes</a:t>
            </a:r>
            <a:r>
              <a:rPr lang="et-EE" dirty="0"/>
              <a:t> </a:t>
            </a:r>
            <a:r>
              <a:rPr lang="et-EE" dirty="0" smtClean="0"/>
              <a:t>2003–2009 (1)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28649" y="2115531"/>
            <a:ext cx="8515351" cy="428584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t-EE" sz="2000" dirty="0" smtClean="0"/>
              <a:t>Eesmärk:</a:t>
            </a:r>
            <a:r>
              <a:rPr lang="et-EE" sz="2000" b="1" dirty="0" smtClean="0"/>
              <a:t> </a:t>
            </a:r>
            <a:r>
              <a:rPr lang="et-EE" sz="2000" dirty="0" smtClean="0"/>
              <a:t>madala </a:t>
            </a:r>
            <a:r>
              <a:rPr lang="et-EE" sz="2000" dirty="0"/>
              <a:t>haridustasemega täiskasvanute haridustaseme </a:t>
            </a:r>
            <a:r>
              <a:rPr lang="et-EE" sz="2000" dirty="0" smtClean="0"/>
              <a:t>tõstmine, hõive kasv tööturul ja </a:t>
            </a:r>
            <a:r>
              <a:rPr lang="et-EE" sz="2000" dirty="0"/>
              <a:t>ainult põhi­haridusega inimestele paremate karjäärivõimaluste pakkumine. </a:t>
            </a:r>
            <a:endParaRPr lang="et-EE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t-EE" sz="2000" dirty="0" smtClean="0"/>
              <a:t>Sihtgrupp: vaid </a:t>
            </a:r>
            <a:r>
              <a:rPr lang="et-EE" sz="2000" dirty="0"/>
              <a:t>põhiharidusega </a:t>
            </a:r>
            <a:r>
              <a:rPr lang="et-EE" sz="2000" dirty="0" smtClean="0"/>
              <a:t>30–54-aastased (hiljem 24-59) täis­kasvanud, </a:t>
            </a:r>
            <a:r>
              <a:rPr lang="et-EE" sz="2000" dirty="0"/>
              <a:t>kellele pakuti kutseoskuste omandamise </a:t>
            </a:r>
            <a:r>
              <a:rPr lang="et-EE" sz="2000" dirty="0" smtClean="0"/>
              <a:t>võimalust, </a:t>
            </a:r>
            <a:r>
              <a:rPr lang="et-EE" sz="2000" dirty="0"/>
              <a:t>aga ka arvutikasutusoskuste parandamisele suunatud </a:t>
            </a:r>
            <a:r>
              <a:rPr lang="et-EE" sz="2000" dirty="0" smtClean="0"/>
              <a:t>kursusi. </a:t>
            </a:r>
            <a:r>
              <a:rPr lang="et-EE" sz="2000" b="1" dirty="0" smtClean="0"/>
              <a:t>Oluline julgustada </a:t>
            </a:r>
            <a:r>
              <a:rPr lang="et-EE" sz="2000" b="1" dirty="0"/>
              <a:t>ja motiveerida </a:t>
            </a:r>
            <a:r>
              <a:rPr lang="et-EE" sz="2000" b="1" dirty="0" smtClean="0"/>
              <a:t>üldse </a:t>
            </a:r>
            <a:r>
              <a:rPr lang="et-EE" sz="2000" b="1" dirty="0"/>
              <a:t>õpinguid alustama. </a:t>
            </a:r>
            <a:endParaRPr lang="et-EE" sz="20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t-EE" sz="2000" b="1" dirty="0" smtClean="0"/>
              <a:t>Spetsiaalne kommunikatsioonistrateegia</a:t>
            </a:r>
            <a:r>
              <a:rPr lang="et-EE" sz="2000" dirty="0" smtClean="0"/>
              <a:t>: lisaks tavapärastele vahenditele nagu brošüürid</a:t>
            </a:r>
            <a:r>
              <a:rPr lang="et-EE" sz="2000" dirty="0"/>
              <a:t>, </a:t>
            </a:r>
            <a:r>
              <a:rPr lang="et-EE" sz="2000" dirty="0" err="1" smtClean="0"/>
              <a:t>postrid</a:t>
            </a:r>
            <a:r>
              <a:rPr lang="et-EE" sz="2000" dirty="0" smtClean="0"/>
              <a:t>, programmi ajaleht, koduleht, korraldati </a:t>
            </a:r>
            <a:r>
              <a:rPr lang="et-EE" sz="2000" b="1" i="1" dirty="0" err="1" smtClean="0"/>
              <a:t>Noste</a:t>
            </a:r>
            <a:r>
              <a:rPr lang="et-EE" sz="2000" b="1" i="1" dirty="0" smtClean="0"/>
              <a:t> </a:t>
            </a:r>
            <a:r>
              <a:rPr lang="et-EE" sz="2000" b="1" i="1" dirty="0"/>
              <a:t>Road </a:t>
            </a:r>
            <a:r>
              <a:rPr lang="et-EE" sz="2000" b="1" i="1" dirty="0" smtClean="0"/>
              <a:t>Show</a:t>
            </a:r>
            <a:r>
              <a:rPr lang="et-EE" sz="2000" dirty="0" smtClean="0"/>
              <a:t>. Ameerika </a:t>
            </a:r>
            <a:r>
              <a:rPr lang="et-EE" sz="2000" dirty="0"/>
              <a:t>päritolu veoauto, mis kandis </a:t>
            </a:r>
            <a:r>
              <a:rPr lang="et-EE" sz="2000" i="1" dirty="0" err="1"/>
              <a:t>Noste</a:t>
            </a:r>
            <a:r>
              <a:rPr lang="et-EE" sz="2000" dirty="0"/>
              <a:t> logot ja andis infot programmi </a:t>
            </a:r>
            <a:r>
              <a:rPr lang="et-EE" sz="2000" dirty="0" smtClean="0"/>
              <a:t>kohta, sõitis kuu aega mööda riiki ringi.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t-EE" sz="2000" b="1" dirty="0" smtClean="0"/>
              <a:t>Nõudis koostööd </a:t>
            </a:r>
            <a:r>
              <a:rPr lang="et-EE" sz="2000" dirty="0" smtClean="0"/>
              <a:t>koolituse pakkujate ning tööandjate ja ametiühingute vahel.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t-EE" sz="2000" b="1" dirty="0" smtClean="0"/>
              <a:t>Osa </a:t>
            </a:r>
            <a:r>
              <a:rPr lang="et-EE" sz="2000" b="1" dirty="0"/>
              <a:t>koolitusest toimus töökohtadel</a:t>
            </a:r>
            <a:r>
              <a:rPr lang="et-EE" sz="2000" dirty="0"/>
              <a:t>, mis võimaldas koolituse pakkumisel ajalist </a:t>
            </a:r>
            <a:r>
              <a:rPr lang="et-EE" sz="2000" b="1" dirty="0"/>
              <a:t>paindlikkust</a:t>
            </a:r>
            <a:r>
              <a:rPr lang="et-EE" sz="2000" dirty="0"/>
              <a:t>. Koolituse sisu valikul arvestati </a:t>
            </a:r>
            <a:r>
              <a:rPr lang="et-EE" sz="2000" b="1" dirty="0"/>
              <a:t>tööandjate vajadustega</a:t>
            </a:r>
            <a:r>
              <a:rPr lang="et-EE" sz="2000" dirty="0"/>
              <a:t>. </a:t>
            </a:r>
            <a:endParaRPr lang="et-EE" sz="2000" dirty="0" smtClean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7614E-0BC9-4042-8647-48F7D53441CD}" type="slidenum">
              <a:rPr lang="et-EE" smtClean="0"/>
              <a:pPr/>
              <a:t>9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7117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'i kujundus">
  <a:themeElements>
    <a:clrScheme name="Office'i kujundu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'i kujundu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'i kujundu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3640</TotalTime>
  <Words>1699</Words>
  <Application>Microsoft Office PowerPoint</Application>
  <PresentationFormat>Ekraaniseanss (4:3)</PresentationFormat>
  <Paragraphs>185</Paragraphs>
  <Slides>27</Slides>
  <Notes>1</Notes>
  <HiddenSlides>2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Office'i kujundus</vt:lpstr>
      <vt:lpstr>Oskused ja elukestev õpe: sõnumeid PIAAC uuringust</vt:lpstr>
      <vt:lpstr>Millest räägin?</vt:lpstr>
      <vt:lpstr>Täiskasvanuhariduse prioriteetsed sihtgrupid PIAAC uuringu andmete põhjal</vt:lpstr>
      <vt:lpstr>Elukestva õppe sihtgruppe puudutav põhitees PIAACi elukestva õppe aruandest</vt:lpstr>
      <vt:lpstr>Elukestvas õppes osalevad vähem (1):</vt:lpstr>
      <vt:lpstr>Elukestvas õppes osalevad vähem (2):</vt:lpstr>
      <vt:lpstr>Kuidas erinevates riikides erinevate sihtgruppideni jõutud on? </vt:lpstr>
      <vt:lpstr>Knowledge Lift programm Rootsis 1997-2002</vt:lpstr>
      <vt:lpstr>Noste programm Soomes 2003–2009 (1) </vt:lpstr>
      <vt:lpstr>Noste programm Soomes 2003–2009 (2): mõju </vt:lpstr>
      <vt:lpstr>Skills for Life Inglismaal</vt:lpstr>
      <vt:lpstr>WeGebAU Saksamaal 2006</vt:lpstr>
      <vt:lpstr>Graduado en Educacion Secundaria (Secondary Education) Radio Hispaanias</vt:lpstr>
      <vt:lpstr>Written Off? Iirimaal 2008-2009</vt:lpstr>
      <vt:lpstr>Kuidas erinevates riikides erinevate sihtgruppideni jõutud on? </vt:lpstr>
      <vt:lpstr>Skill Ecosystem Austraalias (1) </vt:lpstr>
      <vt:lpstr>Skill Ecosystem Austraalias (2) </vt:lpstr>
      <vt:lpstr>Erinevad Põhjamaade programmid</vt:lpstr>
      <vt:lpstr>Kuidas erinevates riikides erinevate sihtgruppideni jõutud on? </vt:lpstr>
      <vt:lpstr>Rahvuslik strateegiliste oskuste audit Inglismaal 2010</vt:lpstr>
      <vt:lpstr>Oivallus projekt Soomes (2008-2011)</vt:lpstr>
      <vt:lpstr>Austraalias Queenslandis </vt:lpstr>
      <vt:lpstr>Kuidas erinevates riikides erinevate sihtgruppideni jõutud on? </vt:lpstr>
      <vt:lpstr>Finantseerimisinstrumentide näited (1)</vt:lpstr>
      <vt:lpstr>Finantseerimisinstrumentide näited (2)</vt:lpstr>
      <vt:lpstr>Õppetunnid Eestile</vt:lpstr>
      <vt:lpstr>PowerPointi esitlus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Vivika Halapuu</dc:creator>
  <cp:lastModifiedBy>Vivika Halapuu</cp:lastModifiedBy>
  <cp:revision>183</cp:revision>
  <cp:lastPrinted>2014-12-03T12:57:18Z</cp:lastPrinted>
  <dcterms:created xsi:type="dcterms:W3CDTF">2014-08-19T07:01:52Z</dcterms:created>
  <dcterms:modified xsi:type="dcterms:W3CDTF">2014-12-07T21:06:08Z</dcterms:modified>
</cp:coreProperties>
</file>