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256" r:id="rId3"/>
    <p:sldId id="262" r:id="rId4"/>
    <p:sldId id="273" r:id="rId5"/>
    <p:sldId id="259" r:id="rId6"/>
    <p:sldId id="263" r:id="rId7"/>
    <p:sldId id="264" r:id="rId8"/>
    <p:sldId id="265" r:id="rId9"/>
    <p:sldId id="260" r:id="rId10"/>
    <p:sldId id="261" r:id="rId11"/>
    <p:sldId id="267" r:id="rId12"/>
    <p:sldId id="258" r:id="rId13"/>
    <p:sldId id="266" r:id="rId14"/>
    <p:sldId id="269" r:id="rId15"/>
    <p:sldId id="270" r:id="rId16"/>
    <p:sldId id="268" r:id="rId17"/>
    <p:sldId id="272" r:id="rId18"/>
    <p:sldId id="271" r:id="rId19"/>
  </p:sldIdLst>
  <p:sldSz cx="9144000" cy="6858000" type="screen4x3"/>
  <p:notesSz cx="6735763" cy="9866313"/>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40" autoAdjust="0"/>
  </p:normalViewPr>
  <p:slideViewPr>
    <p:cSldViewPr>
      <p:cViewPr>
        <p:scale>
          <a:sx n="70" d="100"/>
          <a:sy n="70" d="100"/>
        </p:scale>
        <p:origin x="-1344" y="-51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pp%20Kallaste\Documents\My%20Dropbox\CENTAR\projektid\targad%20inimesed\Copy%20of%20Kustutamised%20ja%20&#245;pilas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t-EE"/>
  <c:style val="4"/>
  <c:chart>
    <c:autoTitleDeleted val="1"/>
    <c:plotArea>
      <c:layout>
        <c:manualLayout>
          <c:layoutTarget val="inner"/>
          <c:xMode val="edge"/>
          <c:yMode val="edge"/>
          <c:x val="0.1035481222336761"/>
          <c:y val="4.1657123567466856E-2"/>
          <c:w val="0.87945361725903881"/>
          <c:h val="0.49555839949407343"/>
        </c:manualLayout>
      </c:layout>
      <c:barChart>
        <c:barDir val="col"/>
        <c:grouping val="clustered"/>
        <c:ser>
          <c:idx val="0"/>
          <c:order val="0"/>
          <c:cat>
            <c:strRef>
              <c:f>Leht1!$O$10:$O$18</c:f>
              <c:strCache>
                <c:ptCount val="9"/>
                <c:pt idx="0">
                  <c:v>lahkus välismaale</c:v>
                </c:pt>
                <c:pt idx="1">
                  <c:v>kooli vahetus</c:v>
                </c:pt>
                <c:pt idx="2">
                  <c:v>majanduslikud põhjused</c:v>
                </c:pt>
                <c:pt idx="3">
                  <c:v>tervislikud põhjused</c:v>
                </c:pt>
                <c:pt idx="4">
                  <c:v>välja arvamine õppepuhkuse lõpul</c:v>
                </c:pt>
                <c:pt idx="5">
                  <c:v>ei soovi õppida</c:v>
                </c:pt>
                <c:pt idx="6">
                  <c:v>elukoha muutus</c:v>
                </c:pt>
                <c:pt idx="7">
                  <c:v>isiklikud põhjused</c:v>
                </c:pt>
                <c:pt idx="8">
                  <c:v>töö ei võimalda õppida</c:v>
                </c:pt>
              </c:strCache>
            </c:strRef>
          </c:cat>
          <c:val>
            <c:numRef>
              <c:f>Leht1!$P$10:$P$18</c:f>
              <c:numCache>
                <c:formatCode>General</c:formatCode>
                <c:ptCount val="9"/>
                <c:pt idx="0">
                  <c:v>4.5999999999999996</c:v>
                </c:pt>
                <c:pt idx="1">
                  <c:v>6.6</c:v>
                </c:pt>
                <c:pt idx="2">
                  <c:v>7.2</c:v>
                </c:pt>
                <c:pt idx="3">
                  <c:v>9.6</c:v>
                </c:pt>
                <c:pt idx="4">
                  <c:v>9.8000000000000007</c:v>
                </c:pt>
                <c:pt idx="5">
                  <c:v>11.6</c:v>
                </c:pt>
                <c:pt idx="6">
                  <c:v>15</c:v>
                </c:pt>
                <c:pt idx="7">
                  <c:v>17</c:v>
                </c:pt>
                <c:pt idx="8">
                  <c:v>25.4</c:v>
                </c:pt>
              </c:numCache>
            </c:numRef>
          </c:val>
        </c:ser>
        <c:axId val="80690176"/>
        <c:axId val="80696064"/>
      </c:barChart>
      <c:catAx>
        <c:axId val="80690176"/>
        <c:scaling>
          <c:orientation val="minMax"/>
        </c:scaling>
        <c:axPos val="b"/>
        <c:numFmt formatCode="General" sourceLinked="0"/>
        <c:tickLblPos val="nextTo"/>
        <c:txPr>
          <a:bodyPr/>
          <a:lstStyle/>
          <a:p>
            <a:pPr>
              <a:defRPr sz="1700">
                <a:latin typeface="PT Sans" panose="020B0503020203020204" pitchFamily="34" charset="-70"/>
              </a:defRPr>
            </a:pPr>
            <a:endParaRPr lang="et-EE"/>
          </a:p>
        </c:txPr>
        <c:crossAx val="80696064"/>
        <c:crosses val="autoZero"/>
        <c:auto val="1"/>
        <c:lblAlgn val="ctr"/>
        <c:lblOffset val="100"/>
      </c:catAx>
      <c:valAx>
        <c:axId val="80696064"/>
        <c:scaling>
          <c:orientation val="minMax"/>
        </c:scaling>
        <c:axPos val="l"/>
        <c:majorGridlines/>
        <c:numFmt formatCode="General" sourceLinked="1"/>
        <c:tickLblPos val="nextTo"/>
        <c:txPr>
          <a:bodyPr/>
          <a:lstStyle/>
          <a:p>
            <a:pPr>
              <a:defRPr sz="1600">
                <a:latin typeface="PT Sans" panose="020B0503020203020204" pitchFamily="34" charset="-70"/>
              </a:defRPr>
            </a:pPr>
            <a:endParaRPr lang="et-EE"/>
          </a:p>
        </c:txPr>
        <c:crossAx val="80690176"/>
        <c:crosses val="autoZero"/>
        <c:crossBetween val="between"/>
      </c:valAx>
    </c:plotArea>
    <c:plotVisOnly val="1"/>
    <c:dispBlanksAs val="gap"/>
  </c:chart>
  <c:txPr>
    <a:bodyPr/>
    <a:lstStyle/>
    <a:p>
      <a:pPr>
        <a:defRPr sz="1800"/>
      </a:pPr>
      <a:endParaRPr lang="et-EE"/>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6D2DA9-8A71-43CF-9096-ADB8F757B330}"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t-EE"/>
        </a:p>
      </dgm:t>
    </dgm:pt>
    <dgm:pt modelId="{E1B9572F-7B40-4DB6-972A-DFBBFBF4D8AE}">
      <dgm:prSet phldrT="[Text]" custT="1"/>
      <dgm:spPr/>
      <dgm:t>
        <a:bodyPr/>
        <a:lstStyle/>
        <a:p>
          <a:r>
            <a:rPr lang="et-EE" sz="1800" b="1" dirty="0" err="1">
              <a:latin typeface="PT Sans" panose="020B0503020203020204" pitchFamily="34" charset="-70"/>
            </a:rPr>
            <a:t>Situatiivsed</a:t>
          </a:r>
          <a:endParaRPr lang="et-EE" sz="1800" b="1" dirty="0">
            <a:latin typeface="PT Sans" panose="020B0503020203020204" pitchFamily="34" charset="-70"/>
          </a:endParaRPr>
        </a:p>
      </dgm:t>
    </dgm:pt>
    <dgm:pt modelId="{83CF5D4E-67BF-44DF-9BA1-6D1A2F2BE191}" type="parTrans" cxnId="{4CC4411E-C234-44E9-BF7C-3AD7E3CEC1AE}">
      <dgm:prSet/>
      <dgm:spPr/>
      <dgm:t>
        <a:bodyPr/>
        <a:lstStyle/>
        <a:p>
          <a:endParaRPr lang="et-EE" sz="1600">
            <a:latin typeface="PT Sans" panose="020B0503020203020204" pitchFamily="34" charset="-70"/>
          </a:endParaRPr>
        </a:p>
      </dgm:t>
    </dgm:pt>
    <dgm:pt modelId="{13EC14E4-02E9-4553-B11E-AE6C698F5D80}" type="sibTrans" cxnId="{4CC4411E-C234-44E9-BF7C-3AD7E3CEC1AE}">
      <dgm:prSet/>
      <dgm:spPr/>
      <dgm:t>
        <a:bodyPr/>
        <a:lstStyle/>
        <a:p>
          <a:endParaRPr lang="et-EE" sz="1600">
            <a:latin typeface="PT Sans" panose="020B0503020203020204" pitchFamily="34" charset="-70"/>
          </a:endParaRPr>
        </a:p>
      </dgm:t>
    </dgm:pt>
    <dgm:pt modelId="{E115E01E-3CE2-48C9-82BA-3AB58056EB5E}">
      <dgm:prSet phldrT="[Text]" custT="1"/>
      <dgm:spPr>
        <a:solidFill>
          <a:schemeClr val="accent2">
            <a:lumMod val="20000"/>
            <a:lumOff val="80000"/>
            <a:alpha val="90000"/>
          </a:schemeClr>
        </a:solidFill>
      </dgm:spPr>
      <dgm:t>
        <a:bodyPr/>
        <a:lstStyle/>
        <a:p>
          <a:r>
            <a:rPr lang="et-EE" sz="1800" dirty="0" smtClean="0">
              <a:latin typeface="PT Sans" panose="020B0503020203020204" pitchFamily="34" charset="-70"/>
            </a:rPr>
            <a:t>Erinevate </a:t>
          </a:r>
          <a:r>
            <a:rPr lang="et-EE" sz="1800" dirty="0">
              <a:latin typeface="PT Sans" panose="020B0503020203020204" pitchFamily="34" charset="-70"/>
            </a:rPr>
            <a:t>rollide ühitamine</a:t>
          </a:r>
        </a:p>
      </dgm:t>
    </dgm:pt>
    <dgm:pt modelId="{48EC2945-186E-4875-84E2-107B68D57696}" type="parTrans" cxnId="{A00316C9-BEB4-41E3-8D79-B5D61F7C4BBF}">
      <dgm:prSet/>
      <dgm:spPr/>
      <dgm:t>
        <a:bodyPr/>
        <a:lstStyle/>
        <a:p>
          <a:endParaRPr lang="et-EE" sz="1600">
            <a:latin typeface="PT Sans" panose="020B0503020203020204" pitchFamily="34" charset="-70"/>
          </a:endParaRPr>
        </a:p>
      </dgm:t>
    </dgm:pt>
    <dgm:pt modelId="{3069DC3C-76B9-4C35-9B0B-813744BD74E5}" type="sibTrans" cxnId="{A00316C9-BEB4-41E3-8D79-B5D61F7C4BBF}">
      <dgm:prSet/>
      <dgm:spPr/>
      <dgm:t>
        <a:bodyPr/>
        <a:lstStyle/>
        <a:p>
          <a:endParaRPr lang="et-EE" sz="1600">
            <a:latin typeface="PT Sans" panose="020B0503020203020204" pitchFamily="34" charset="-70"/>
          </a:endParaRPr>
        </a:p>
      </dgm:t>
    </dgm:pt>
    <dgm:pt modelId="{C97D80A6-240D-4A89-B264-D07F479BE235}">
      <dgm:prSet phldrT="[Text]" custT="1"/>
      <dgm:spPr>
        <a:solidFill>
          <a:schemeClr val="accent2">
            <a:lumMod val="20000"/>
            <a:lumOff val="80000"/>
            <a:alpha val="90000"/>
          </a:schemeClr>
        </a:solidFill>
      </dgm:spPr>
      <dgm:t>
        <a:bodyPr/>
        <a:lstStyle/>
        <a:p>
          <a:r>
            <a:rPr lang="et-EE" sz="1800" dirty="0">
              <a:latin typeface="PT Sans" panose="020B0503020203020204" pitchFamily="34" charset="-70"/>
            </a:rPr>
            <a:t> Isiklikud ressursid</a:t>
          </a:r>
        </a:p>
      </dgm:t>
    </dgm:pt>
    <dgm:pt modelId="{C8794390-42CA-4F83-BBAE-F13BDBE4F278}" type="parTrans" cxnId="{B741F2DF-A589-406C-B988-77611E64C743}">
      <dgm:prSet/>
      <dgm:spPr/>
      <dgm:t>
        <a:bodyPr/>
        <a:lstStyle/>
        <a:p>
          <a:endParaRPr lang="et-EE" sz="1600">
            <a:latin typeface="PT Sans" panose="020B0503020203020204" pitchFamily="34" charset="-70"/>
          </a:endParaRPr>
        </a:p>
      </dgm:t>
    </dgm:pt>
    <dgm:pt modelId="{8CE06F0F-EB73-425D-8085-1066566A6BAC}" type="sibTrans" cxnId="{B741F2DF-A589-406C-B988-77611E64C743}">
      <dgm:prSet/>
      <dgm:spPr/>
      <dgm:t>
        <a:bodyPr/>
        <a:lstStyle/>
        <a:p>
          <a:endParaRPr lang="et-EE" sz="1600">
            <a:latin typeface="PT Sans" panose="020B0503020203020204" pitchFamily="34" charset="-70"/>
          </a:endParaRPr>
        </a:p>
      </dgm:t>
    </dgm:pt>
    <dgm:pt modelId="{37323B47-E7B4-4121-8860-DFFBADAE1053}">
      <dgm:prSet phldrT="[Text]" custT="1"/>
      <dgm:spPr/>
      <dgm:t>
        <a:bodyPr/>
        <a:lstStyle/>
        <a:p>
          <a:r>
            <a:rPr lang="et-EE" sz="1800" b="1" dirty="0" err="1" smtClean="0">
              <a:latin typeface="PT Sans" panose="020B0503020203020204" pitchFamily="34" charset="-70"/>
            </a:rPr>
            <a:t>Institutsio-naalsed</a:t>
          </a:r>
          <a:r>
            <a:rPr lang="et-EE" sz="1800" b="1" dirty="0" smtClean="0">
              <a:latin typeface="PT Sans" panose="020B0503020203020204" pitchFamily="34" charset="-70"/>
            </a:rPr>
            <a:t> </a:t>
          </a:r>
          <a:endParaRPr lang="et-EE" sz="1800" b="1" dirty="0">
            <a:latin typeface="PT Sans" panose="020B0503020203020204" pitchFamily="34" charset="-70"/>
          </a:endParaRPr>
        </a:p>
      </dgm:t>
    </dgm:pt>
    <dgm:pt modelId="{202D6130-F9E4-4575-BA28-0C4E098AD655}" type="parTrans" cxnId="{CEC23CEB-AF0E-4281-8DF6-09EA62A01D60}">
      <dgm:prSet/>
      <dgm:spPr/>
      <dgm:t>
        <a:bodyPr/>
        <a:lstStyle/>
        <a:p>
          <a:endParaRPr lang="et-EE" sz="1600">
            <a:latin typeface="PT Sans" panose="020B0503020203020204" pitchFamily="34" charset="-70"/>
          </a:endParaRPr>
        </a:p>
      </dgm:t>
    </dgm:pt>
    <dgm:pt modelId="{BCEB5EFC-BF9F-4F09-8502-98F63EE3DB43}" type="sibTrans" cxnId="{CEC23CEB-AF0E-4281-8DF6-09EA62A01D60}">
      <dgm:prSet/>
      <dgm:spPr/>
      <dgm:t>
        <a:bodyPr/>
        <a:lstStyle/>
        <a:p>
          <a:endParaRPr lang="et-EE" sz="1600">
            <a:latin typeface="PT Sans" panose="020B0503020203020204" pitchFamily="34" charset="-70"/>
          </a:endParaRPr>
        </a:p>
      </dgm:t>
    </dgm:pt>
    <dgm:pt modelId="{D33C567E-853C-42EF-A0C1-5CA3878CA647}">
      <dgm:prSet phldrT="[Text]" custT="1"/>
      <dgm:spPr>
        <a:solidFill>
          <a:schemeClr val="accent2">
            <a:lumMod val="20000"/>
            <a:lumOff val="80000"/>
            <a:alpha val="90000"/>
          </a:schemeClr>
        </a:solidFill>
      </dgm:spPr>
      <dgm:t>
        <a:bodyPr/>
        <a:lstStyle/>
        <a:p>
          <a:r>
            <a:rPr lang="et-EE" sz="1800" dirty="0" smtClean="0">
              <a:latin typeface="PT Sans" panose="020B0503020203020204" pitchFamily="34" charset="-70"/>
            </a:rPr>
            <a:t>Õpivõimaluste </a:t>
          </a:r>
          <a:r>
            <a:rPr lang="et-EE" sz="1800" dirty="0" err="1" smtClean="0">
              <a:latin typeface="PT Sans" panose="020B0503020203020204" pitchFamily="34" charset="-70"/>
            </a:rPr>
            <a:t>kättesaada-vus</a:t>
          </a:r>
          <a:r>
            <a:rPr lang="et-EE" sz="1800" dirty="0" smtClean="0">
              <a:latin typeface="PT Sans" panose="020B0503020203020204" pitchFamily="34" charset="-70"/>
            </a:rPr>
            <a:t> </a:t>
          </a:r>
          <a:r>
            <a:rPr lang="et-EE" sz="1800" dirty="0">
              <a:latin typeface="PT Sans" panose="020B0503020203020204" pitchFamily="34" charset="-70"/>
            </a:rPr>
            <a:t>ja kvaliteet</a:t>
          </a:r>
        </a:p>
      </dgm:t>
    </dgm:pt>
    <dgm:pt modelId="{C4A7AF9B-D6C7-476A-A054-A12117FA862A}" type="parTrans" cxnId="{90267473-D04F-42CF-AB71-E9A14FEF5829}">
      <dgm:prSet/>
      <dgm:spPr/>
      <dgm:t>
        <a:bodyPr/>
        <a:lstStyle/>
        <a:p>
          <a:endParaRPr lang="et-EE" sz="1600">
            <a:latin typeface="PT Sans" panose="020B0503020203020204" pitchFamily="34" charset="-70"/>
          </a:endParaRPr>
        </a:p>
      </dgm:t>
    </dgm:pt>
    <dgm:pt modelId="{70843C72-03C3-43A2-A1F5-89E0358B9953}" type="sibTrans" cxnId="{90267473-D04F-42CF-AB71-E9A14FEF5829}">
      <dgm:prSet/>
      <dgm:spPr/>
      <dgm:t>
        <a:bodyPr/>
        <a:lstStyle/>
        <a:p>
          <a:endParaRPr lang="et-EE" sz="1600">
            <a:latin typeface="PT Sans" panose="020B0503020203020204" pitchFamily="34" charset="-70"/>
          </a:endParaRPr>
        </a:p>
      </dgm:t>
    </dgm:pt>
    <dgm:pt modelId="{7277FCD6-8FFC-4356-A30A-2761B2EF2E4E}">
      <dgm:prSet phldrT="[Text]" custT="1"/>
      <dgm:spPr/>
      <dgm:t>
        <a:bodyPr/>
        <a:lstStyle/>
        <a:p>
          <a:r>
            <a:rPr lang="et-EE" sz="1800" b="1" dirty="0">
              <a:latin typeface="PT Sans" panose="020B0503020203020204" pitchFamily="34" charset="-70"/>
            </a:rPr>
            <a:t>Hoiakulised</a:t>
          </a:r>
        </a:p>
      </dgm:t>
    </dgm:pt>
    <dgm:pt modelId="{980A1C6E-77E7-4015-98D0-2F30D6A213C5}" type="parTrans" cxnId="{D27AC48F-3F43-4CB0-9BFC-80F93B683BE8}">
      <dgm:prSet/>
      <dgm:spPr/>
      <dgm:t>
        <a:bodyPr/>
        <a:lstStyle/>
        <a:p>
          <a:endParaRPr lang="et-EE" sz="1600">
            <a:latin typeface="PT Sans" panose="020B0503020203020204" pitchFamily="34" charset="-70"/>
          </a:endParaRPr>
        </a:p>
      </dgm:t>
    </dgm:pt>
    <dgm:pt modelId="{128DF366-E72B-4658-A156-B6D4DF9DA5A2}" type="sibTrans" cxnId="{D27AC48F-3F43-4CB0-9BFC-80F93B683BE8}">
      <dgm:prSet/>
      <dgm:spPr/>
      <dgm:t>
        <a:bodyPr/>
        <a:lstStyle/>
        <a:p>
          <a:endParaRPr lang="et-EE" sz="1600">
            <a:latin typeface="PT Sans" panose="020B0503020203020204" pitchFamily="34" charset="-70"/>
          </a:endParaRPr>
        </a:p>
      </dgm:t>
    </dgm:pt>
    <dgm:pt modelId="{0251BC2A-E760-4B88-BBC1-EA9990925204}">
      <dgm:prSet phldrT="[Text]" custT="1"/>
      <dgm:spPr>
        <a:solidFill>
          <a:schemeClr val="accent2">
            <a:lumMod val="20000"/>
            <a:lumOff val="80000"/>
            <a:alpha val="90000"/>
          </a:schemeClr>
        </a:solidFill>
      </dgm:spPr>
      <dgm:t>
        <a:bodyPr/>
        <a:lstStyle/>
        <a:p>
          <a:r>
            <a:rPr lang="et-EE" sz="1800" dirty="0">
              <a:latin typeface="PT Sans" panose="020B0503020203020204" pitchFamily="34" charset="-70"/>
            </a:rPr>
            <a:t>Enesekindlus</a:t>
          </a:r>
        </a:p>
      </dgm:t>
    </dgm:pt>
    <dgm:pt modelId="{84E19E98-BEBB-48F2-A867-EAAA798F6608}" type="parTrans" cxnId="{153B4ECA-287E-44B4-A1C9-E563DF946DEF}">
      <dgm:prSet/>
      <dgm:spPr/>
      <dgm:t>
        <a:bodyPr/>
        <a:lstStyle/>
        <a:p>
          <a:endParaRPr lang="et-EE" sz="1600">
            <a:latin typeface="PT Sans" panose="020B0503020203020204" pitchFamily="34" charset="-70"/>
          </a:endParaRPr>
        </a:p>
      </dgm:t>
    </dgm:pt>
    <dgm:pt modelId="{9B2268DD-D4E4-4926-8988-F24B44C53F01}" type="sibTrans" cxnId="{153B4ECA-287E-44B4-A1C9-E563DF946DEF}">
      <dgm:prSet/>
      <dgm:spPr/>
      <dgm:t>
        <a:bodyPr/>
        <a:lstStyle/>
        <a:p>
          <a:endParaRPr lang="et-EE" sz="1600">
            <a:latin typeface="PT Sans" panose="020B0503020203020204" pitchFamily="34" charset="-70"/>
          </a:endParaRPr>
        </a:p>
      </dgm:t>
    </dgm:pt>
    <dgm:pt modelId="{963D2AC8-F21A-47B5-9349-7D0FD2EF364F}">
      <dgm:prSet custT="1"/>
      <dgm:spPr/>
      <dgm:t>
        <a:bodyPr/>
        <a:lstStyle/>
        <a:p>
          <a:r>
            <a:rPr lang="et-EE" sz="1800" b="1" dirty="0" err="1" smtClean="0">
              <a:latin typeface="PT Sans" panose="020B0503020203020204" pitchFamily="34" charset="-70"/>
            </a:rPr>
            <a:t>Akadeemi-lised</a:t>
          </a:r>
          <a:endParaRPr lang="et-EE" sz="1800" b="1" dirty="0">
            <a:latin typeface="PT Sans" panose="020B0503020203020204" pitchFamily="34" charset="-70"/>
          </a:endParaRPr>
        </a:p>
      </dgm:t>
    </dgm:pt>
    <dgm:pt modelId="{FFDAA9C7-D426-4F2C-9A73-76565FED40E7}" type="parTrans" cxnId="{50C1A627-D892-4F6D-90C7-076489DCE300}">
      <dgm:prSet/>
      <dgm:spPr/>
      <dgm:t>
        <a:bodyPr/>
        <a:lstStyle/>
        <a:p>
          <a:endParaRPr lang="et-EE" sz="1600">
            <a:latin typeface="PT Sans" panose="020B0503020203020204" pitchFamily="34" charset="-70"/>
          </a:endParaRPr>
        </a:p>
      </dgm:t>
    </dgm:pt>
    <dgm:pt modelId="{2EC7C3A7-B0A9-4C17-9213-E76A67473CE3}" type="sibTrans" cxnId="{50C1A627-D892-4F6D-90C7-076489DCE300}">
      <dgm:prSet/>
      <dgm:spPr/>
      <dgm:t>
        <a:bodyPr/>
        <a:lstStyle/>
        <a:p>
          <a:endParaRPr lang="et-EE" sz="1600">
            <a:latin typeface="PT Sans" panose="020B0503020203020204" pitchFamily="34" charset="-70"/>
          </a:endParaRPr>
        </a:p>
      </dgm:t>
    </dgm:pt>
    <dgm:pt modelId="{2029FA01-7921-4A6B-9F91-AFB485F8B082}">
      <dgm:prSet phldrT="[Text]" custT="1"/>
      <dgm:spPr>
        <a:solidFill>
          <a:schemeClr val="accent2">
            <a:lumMod val="20000"/>
            <a:lumOff val="80000"/>
            <a:alpha val="90000"/>
          </a:schemeClr>
        </a:solidFill>
      </dgm:spPr>
      <dgm:t>
        <a:bodyPr/>
        <a:lstStyle/>
        <a:p>
          <a:r>
            <a:rPr lang="et-EE" sz="1800" dirty="0" smtClean="0">
              <a:latin typeface="PT Sans" panose="020B0503020203020204" pitchFamily="34" charset="-70"/>
            </a:rPr>
            <a:t>Perekonna </a:t>
          </a:r>
          <a:r>
            <a:rPr lang="et-EE" sz="1800" dirty="0">
              <a:latin typeface="PT Sans" panose="020B0503020203020204" pitchFamily="34" charset="-70"/>
            </a:rPr>
            <a:t>toetus</a:t>
          </a:r>
        </a:p>
      </dgm:t>
    </dgm:pt>
    <dgm:pt modelId="{C5B2A828-BCA7-4D2B-BA13-98B06728455A}" type="parTrans" cxnId="{FFC7DC76-3BEA-4EB5-AB6F-4D25A36BDD98}">
      <dgm:prSet/>
      <dgm:spPr/>
      <dgm:t>
        <a:bodyPr/>
        <a:lstStyle/>
        <a:p>
          <a:endParaRPr lang="et-EE" sz="1600">
            <a:latin typeface="PT Sans" panose="020B0503020203020204" pitchFamily="34" charset="-70"/>
          </a:endParaRPr>
        </a:p>
      </dgm:t>
    </dgm:pt>
    <dgm:pt modelId="{F425B155-C48B-46D0-B930-163D020EDE87}" type="sibTrans" cxnId="{FFC7DC76-3BEA-4EB5-AB6F-4D25A36BDD98}">
      <dgm:prSet/>
      <dgm:spPr/>
      <dgm:t>
        <a:bodyPr/>
        <a:lstStyle/>
        <a:p>
          <a:endParaRPr lang="et-EE" sz="1600">
            <a:latin typeface="PT Sans" panose="020B0503020203020204" pitchFamily="34" charset="-70"/>
          </a:endParaRPr>
        </a:p>
      </dgm:t>
    </dgm:pt>
    <dgm:pt modelId="{AEFFBF59-F8D6-4588-BACD-9A9C11F1A777}">
      <dgm:prSet phldrT="[Text]" custT="1"/>
      <dgm:spPr>
        <a:solidFill>
          <a:schemeClr val="accent2">
            <a:lumMod val="20000"/>
            <a:lumOff val="80000"/>
            <a:alpha val="90000"/>
          </a:schemeClr>
        </a:solidFill>
      </dgm:spPr>
      <dgm:t>
        <a:bodyPr/>
        <a:lstStyle/>
        <a:p>
          <a:r>
            <a:rPr lang="et-EE" sz="1800" dirty="0" err="1" smtClean="0">
              <a:latin typeface="PT Sans" panose="020B0503020203020204" pitchFamily="34" charset="-70"/>
            </a:rPr>
            <a:t>Geograafi-lised</a:t>
          </a:r>
          <a:r>
            <a:rPr lang="et-EE" sz="1800" dirty="0" smtClean="0">
              <a:latin typeface="PT Sans" panose="020B0503020203020204" pitchFamily="34" charset="-70"/>
            </a:rPr>
            <a:t> </a:t>
          </a:r>
          <a:r>
            <a:rPr lang="et-EE" sz="1800" dirty="0">
              <a:latin typeface="PT Sans" panose="020B0503020203020204" pitchFamily="34" charset="-70"/>
            </a:rPr>
            <a:t>võimalused / transport</a:t>
          </a:r>
        </a:p>
      </dgm:t>
    </dgm:pt>
    <dgm:pt modelId="{7707AA31-A76A-4B42-9478-C1A9D93B346D}" type="parTrans" cxnId="{55A18321-E892-480D-9532-66C028576DA8}">
      <dgm:prSet/>
      <dgm:spPr/>
      <dgm:t>
        <a:bodyPr/>
        <a:lstStyle/>
        <a:p>
          <a:endParaRPr lang="et-EE" sz="1600">
            <a:latin typeface="PT Sans" panose="020B0503020203020204" pitchFamily="34" charset="-70"/>
          </a:endParaRPr>
        </a:p>
      </dgm:t>
    </dgm:pt>
    <dgm:pt modelId="{3858D882-EEFF-4BAE-859B-395EF62628FD}" type="sibTrans" cxnId="{55A18321-E892-480D-9532-66C028576DA8}">
      <dgm:prSet/>
      <dgm:spPr/>
      <dgm:t>
        <a:bodyPr/>
        <a:lstStyle/>
        <a:p>
          <a:endParaRPr lang="et-EE" sz="1600">
            <a:latin typeface="PT Sans" panose="020B0503020203020204" pitchFamily="34" charset="-70"/>
          </a:endParaRPr>
        </a:p>
      </dgm:t>
    </dgm:pt>
    <dgm:pt modelId="{BA8D64AA-11E2-4B1C-9958-442F057B9D6A}">
      <dgm:prSet phldrT="[Text]" custT="1"/>
      <dgm:spPr>
        <a:solidFill>
          <a:schemeClr val="accent2">
            <a:lumMod val="20000"/>
            <a:lumOff val="80000"/>
            <a:alpha val="90000"/>
          </a:schemeClr>
        </a:solidFill>
      </dgm:spPr>
      <dgm:t>
        <a:bodyPr/>
        <a:lstStyle/>
        <a:p>
          <a:r>
            <a:rPr lang="et-EE" sz="1800" dirty="0" smtClean="0">
              <a:latin typeface="PT Sans" panose="020B0503020203020204" pitchFamily="34" charset="-70"/>
            </a:rPr>
            <a:t>Varasemad </a:t>
          </a:r>
          <a:r>
            <a:rPr lang="et-EE" sz="1800" dirty="0">
              <a:latin typeface="PT Sans" panose="020B0503020203020204" pitchFamily="34" charset="-70"/>
            </a:rPr>
            <a:t>negatiivsed kogemused</a:t>
          </a:r>
        </a:p>
      </dgm:t>
    </dgm:pt>
    <dgm:pt modelId="{B1B3BD4D-A978-4BB1-A23F-9AB3ACB830B6}" type="parTrans" cxnId="{C3EB37EB-DB9C-44DD-80F8-2FDB20C2BE77}">
      <dgm:prSet/>
      <dgm:spPr/>
      <dgm:t>
        <a:bodyPr/>
        <a:lstStyle/>
        <a:p>
          <a:endParaRPr lang="et-EE" sz="1600">
            <a:latin typeface="PT Sans" panose="020B0503020203020204" pitchFamily="34" charset="-70"/>
          </a:endParaRPr>
        </a:p>
      </dgm:t>
    </dgm:pt>
    <dgm:pt modelId="{6E38E218-F5D1-47A8-BB35-7B1C4A4E386E}" type="sibTrans" cxnId="{C3EB37EB-DB9C-44DD-80F8-2FDB20C2BE77}">
      <dgm:prSet/>
      <dgm:spPr/>
      <dgm:t>
        <a:bodyPr/>
        <a:lstStyle/>
        <a:p>
          <a:endParaRPr lang="et-EE" sz="1600">
            <a:latin typeface="PT Sans" panose="020B0503020203020204" pitchFamily="34" charset="-70"/>
          </a:endParaRPr>
        </a:p>
      </dgm:t>
    </dgm:pt>
    <dgm:pt modelId="{4F2A78BC-9101-4913-99FB-17BB2437FB50}">
      <dgm:prSet phldrT="[Text]" custT="1"/>
      <dgm:spPr>
        <a:solidFill>
          <a:schemeClr val="accent2">
            <a:lumMod val="20000"/>
            <a:lumOff val="80000"/>
            <a:alpha val="90000"/>
          </a:schemeClr>
        </a:solidFill>
      </dgm:spPr>
      <dgm:t>
        <a:bodyPr/>
        <a:lstStyle/>
        <a:p>
          <a:r>
            <a:rPr lang="et-EE" sz="1800" dirty="0" smtClean="0">
              <a:latin typeface="PT Sans" panose="020B0503020203020204" pitchFamily="34" charset="-70"/>
            </a:rPr>
            <a:t>Tervis </a:t>
          </a:r>
          <a:endParaRPr lang="et-EE" sz="1800" dirty="0">
            <a:latin typeface="PT Sans" panose="020B0503020203020204" pitchFamily="34" charset="-70"/>
          </a:endParaRPr>
        </a:p>
      </dgm:t>
    </dgm:pt>
    <dgm:pt modelId="{0BB034BC-9106-48AA-9069-05BF32D84E24}" type="parTrans" cxnId="{78FF7C8C-B313-44ED-9F85-921BA9DFFAE6}">
      <dgm:prSet/>
      <dgm:spPr/>
      <dgm:t>
        <a:bodyPr/>
        <a:lstStyle/>
        <a:p>
          <a:endParaRPr lang="et-EE" sz="1600">
            <a:latin typeface="PT Sans" panose="020B0503020203020204" pitchFamily="34" charset="-70"/>
          </a:endParaRPr>
        </a:p>
      </dgm:t>
    </dgm:pt>
    <dgm:pt modelId="{08DE09D1-F41D-4332-BFD6-DEB9E1D24B88}" type="sibTrans" cxnId="{78FF7C8C-B313-44ED-9F85-921BA9DFFAE6}">
      <dgm:prSet/>
      <dgm:spPr/>
      <dgm:t>
        <a:bodyPr/>
        <a:lstStyle/>
        <a:p>
          <a:endParaRPr lang="et-EE" sz="1600">
            <a:latin typeface="PT Sans" panose="020B0503020203020204" pitchFamily="34" charset="-70"/>
          </a:endParaRPr>
        </a:p>
      </dgm:t>
    </dgm:pt>
    <dgm:pt modelId="{8AEA2D9A-8278-4E79-851D-3FE3D8030A20}">
      <dgm:prSet custT="1"/>
      <dgm:spPr>
        <a:solidFill>
          <a:schemeClr val="accent2">
            <a:lumMod val="20000"/>
            <a:lumOff val="80000"/>
            <a:alpha val="90000"/>
          </a:schemeClr>
        </a:solidFill>
      </dgm:spPr>
      <dgm:t>
        <a:bodyPr/>
        <a:lstStyle/>
        <a:p>
          <a:r>
            <a:rPr lang="et-EE" sz="1700" dirty="0" smtClean="0">
              <a:latin typeface="PT Sans" panose="020B0503020203020204" pitchFamily="34" charset="-70"/>
            </a:rPr>
            <a:t>Kirjaoskus</a:t>
          </a:r>
          <a:r>
            <a:rPr lang="et-EE" sz="1700" dirty="0">
              <a:latin typeface="PT Sans" panose="020B0503020203020204" pitchFamily="34" charset="-70"/>
            </a:rPr>
            <a:t>, </a:t>
          </a:r>
          <a:r>
            <a:rPr lang="et-EE" sz="1700" dirty="0" err="1" smtClean="0">
              <a:latin typeface="PT Sans" panose="020B0503020203020204" pitchFamily="34" charset="-70"/>
            </a:rPr>
            <a:t>matem</a:t>
          </a:r>
          <a:r>
            <a:rPr lang="et-EE" sz="1700" dirty="0" smtClean="0">
              <a:latin typeface="PT Sans" panose="020B0503020203020204" pitchFamily="34" charset="-70"/>
            </a:rPr>
            <a:t> </a:t>
          </a:r>
          <a:r>
            <a:rPr lang="et-EE" sz="1700" dirty="0">
              <a:latin typeface="PT Sans" panose="020B0503020203020204" pitchFamily="34" charset="-70"/>
            </a:rPr>
            <a:t>ja arvuti oskused</a:t>
          </a:r>
        </a:p>
      </dgm:t>
    </dgm:pt>
    <dgm:pt modelId="{5F10856F-6D6E-4F6B-9A26-0774560440F0}" type="parTrans" cxnId="{C3F326B4-FFA4-4BA0-B1B1-5C5C0A576BB5}">
      <dgm:prSet/>
      <dgm:spPr/>
      <dgm:t>
        <a:bodyPr/>
        <a:lstStyle/>
        <a:p>
          <a:endParaRPr lang="et-EE" sz="1600">
            <a:latin typeface="PT Sans" panose="020B0503020203020204" pitchFamily="34" charset="-70"/>
          </a:endParaRPr>
        </a:p>
      </dgm:t>
    </dgm:pt>
    <dgm:pt modelId="{7297DA48-A8B8-4F01-8A96-27C106892C6A}" type="sibTrans" cxnId="{C3F326B4-FFA4-4BA0-B1B1-5C5C0A576BB5}">
      <dgm:prSet/>
      <dgm:spPr/>
      <dgm:t>
        <a:bodyPr/>
        <a:lstStyle/>
        <a:p>
          <a:endParaRPr lang="et-EE" sz="1600">
            <a:latin typeface="PT Sans" panose="020B0503020203020204" pitchFamily="34" charset="-70"/>
          </a:endParaRPr>
        </a:p>
      </dgm:t>
    </dgm:pt>
    <dgm:pt modelId="{772B348C-2175-4BBC-B646-9DBB90DD3672}">
      <dgm:prSet custT="1"/>
      <dgm:spPr>
        <a:solidFill>
          <a:schemeClr val="accent2">
            <a:lumMod val="20000"/>
            <a:lumOff val="80000"/>
            <a:alpha val="90000"/>
          </a:schemeClr>
        </a:solidFill>
      </dgm:spPr>
      <dgm:t>
        <a:bodyPr/>
        <a:lstStyle/>
        <a:p>
          <a:r>
            <a:rPr lang="et-EE" sz="1700" dirty="0" smtClean="0">
              <a:latin typeface="PT Sans" panose="020B0503020203020204" pitchFamily="34" charset="-70"/>
            </a:rPr>
            <a:t>Infooskused</a:t>
          </a:r>
          <a:endParaRPr lang="et-EE" sz="1700" dirty="0">
            <a:latin typeface="PT Sans" panose="020B0503020203020204" pitchFamily="34" charset="-70"/>
          </a:endParaRPr>
        </a:p>
      </dgm:t>
    </dgm:pt>
    <dgm:pt modelId="{5F5A8006-3938-4FBF-9851-9357AAFAF878}" type="parTrans" cxnId="{566834B8-628D-4E5B-92E0-FDBC4EC5D454}">
      <dgm:prSet/>
      <dgm:spPr/>
      <dgm:t>
        <a:bodyPr/>
        <a:lstStyle/>
        <a:p>
          <a:endParaRPr lang="et-EE" sz="1600">
            <a:latin typeface="PT Sans" panose="020B0503020203020204" pitchFamily="34" charset="-70"/>
          </a:endParaRPr>
        </a:p>
      </dgm:t>
    </dgm:pt>
    <dgm:pt modelId="{6EC30AE2-89FA-4B37-8AE7-3229A4A3772E}" type="sibTrans" cxnId="{566834B8-628D-4E5B-92E0-FDBC4EC5D454}">
      <dgm:prSet/>
      <dgm:spPr/>
      <dgm:t>
        <a:bodyPr/>
        <a:lstStyle/>
        <a:p>
          <a:endParaRPr lang="et-EE" sz="1600">
            <a:latin typeface="PT Sans" panose="020B0503020203020204" pitchFamily="34" charset="-70"/>
          </a:endParaRPr>
        </a:p>
      </dgm:t>
    </dgm:pt>
    <dgm:pt modelId="{1749A564-F4A9-461D-A2E9-12AFE834F971}">
      <dgm:prSet custT="1"/>
      <dgm:spPr>
        <a:solidFill>
          <a:schemeClr val="accent2">
            <a:lumMod val="20000"/>
            <a:lumOff val="80000"/>
            <a:alpha val="90000"/>
          </a:schemeClr>
        </a:solidFill>
      </dgm:spPr>
      <dgm:t>
        <a:bodyPr/>
        <a:lstStyle/>
        <a:p>
          <a:r>
            <a:rPr lang="et-EE" sz="1700" dirty="0" smtClean="0">
              <a:latin typeface="PT Sans" panose="020B0503020203020204" pitchFamily="34" charset="-70"/>
            </a:rPr>
            <a:t>Tähelepanu </a:t>
          </a:r>
          <a:r>
            <a:rPr lang="et-EE" sz="1700" dirty="0">
              <a:latin typeface="PT Sans" panose="020B0503020203020204" pitchFamily="34" charset="-70"/>
            </a:rPr>
            <a:t>ja mälu</a:t>
          </a:r>
        </a:p>
      </dgm:t>
    </dgm:pt>
    <dgm:pt modelId="{276883B8-F516-4475-9C83-E8F50DC6A0E0}" type="parTrans" cxnId="{816F9E19-0DBA-4D65-8D29-51C46CE0FE54}">
      <dgm:prSet/>
      <dgm:spPr/>
      <dgm:t>
        <a:bodyPr/>
        <a:lstStyle/>
        <a:p>
          <a:endParaRPr lang="et-EE" sz="1600">
            <a:latin typeface="PT Sans" panose="020B0503020203020204" pitchFamily="34" charset="-70"/>
          </a:endParaRPr>
        </a:p>
      </dgm:t>
    </dgm:pt>
    <dgm:pt modelId="{CAF22068-D4D9-426F-97B0-720ABF713D10}" type="sibTrans" cxnId="{816F9E19-0DBA-4D65-8D29-51C46CE0FE54}">
      <dgm:prSet/>
      <dgm:spPr/>
      <dgm:t>
        <a:bodyPr/>
        <a:lstStyle/>
        <a:p>
          <a:endParaRPr lang="et-EE" sz="1600">
            <a:latin typeface="PT Sans" panose="020B0503020203020204" pitchFamily="34" charset="-70"/>
          </a:endParaRPr>
        </a:p>
      </dgm:t>
    </dgm:pt>
    <dgm:pt modelId="{ED61BB5F-CA3D-4644-8440-7DB692E9F891}">
      <dgm:prSet custT="1"/>
      <dgm:spPr>
        <a:solidFill>
          <a:schemeClr val="accent2">
            <a:lumMod val="20000"/>
            <a:lumOff val="80000"/>
            <a:alpha val="90000"/>
          </a:schemeClr>
        </a:solidFill>
      </dgm:spPr>
      <dgm:t>
        <a:bodyPr/>
        <a:lstStyle/>
        <a:p>
          <a:r>
            <a:rPr lang="et-EE" sz="1700" dirty="0" smtClean="0">
              <a:latin typeface="PT Sans" panose="020B0503020203020204" pitchFamily="34" charset="-70"/>
            </a:rPr>
            <a:t>Kriitiline </a:t>
          </a:r>
          <a:r>
            <a:rPr lang="et-EE" sz="1700" dirty="0">
              <a:latin typeface="PT Sans" panose="020B0503020203020204" pitchFamily="34" charset="-70"/>
            </a:rPr>
            <a:t>ja reflektiivne mõtlemisvõime</a:t>
          </a:r>
        </a:p>
      </dgm:t>
    </dgm:pt>
    <dgm:pt modelId="{6739841E-85C8-4AAC-A403-0F139152CA38}" type="parTrans" cxnId="{26DFE0B2-58C2-47E5-86F4-95D4C59FDD48}">
      <dgm:prSet/>
      <dgm:spPr/>
      <dgm:t>
        <a:bodyPr/>
        <a:lstStyle/>
        <a:p>
          <a:endParaRPr lang="et-EE" sz="1600">
            <a:latin typeface="PT Sans" panose="020B0503020203020204" pitchFamily="34" charset="-70"/>
          </a:endParaRPr>
        </a:p>
      </dgm:t>
    </dgm:pt>
    <dgm:pt modelId="{258B1D49-D9C0-4FCB-9488-EC58B3E934EA}" type="sibTrans" cxnId="{26DFE0B2-58C2-47E5-86F4-95D4C59FDD48}">
      <dgm:prSet/>
      <dgm:spPr/>
      <dgm:t>
        <a:bodyPr/>
        <a:lstStyle/>
        <a:p>
          <a:endParaRPr lang="et-EE" sz="1600">
            <a:latin typeface="PT Sans" panose="020B0503020203020204" pitchFamily="34" charset="-70"/>
          </a:endParaRPr>
        </a:p>
      </dgm:t>
    </dgm:pt>
    <dgm:pt modelId="{DCA1EF8E-A0B1-4666-BD4D-A117A4A48422}">
      <dgm:prSet custT="1"/>
      <dgm:spPr>
        <a:solidFill>
          <a:schemeClr val="accent2">
            <a:lumMod val="20000"/>
            <a:lumOff val="80000"/>
            <a:alpha val="90000"/>
          </a:schemeClr>
        </a:solidFill>
      </dgm:spPr>
      <dgm:t>
        <a:bodyPr/>
        <a:lstStyle/>
        <a:p>
          <a:r>
            <a:rPr lang="et-EE" sz="1700" dirty="0" smtClean="0">
              <a:latin typeface="PT Sans" panose="020B0503020203020204" pitchFamily="34" charset="-70"/>
            </a:rPr>
            <a:t>Esseede</a:t>
          </a:r>
          <a:r>
            <a:rPr lang="et-EE" sz="1700" dirty="0">
              <a:latin typeface="PT Sans" panose="020B0503020203020204" pitchFamily="34" charset="-70"/>
            </a:rPr>
            <a:t>, eksamite </a:t>
          </a:r>
          <a:r>
            <a:rPr lang="et-EE" sz="1700" dirty="0" smtClean="0">
              <a:latin typeface="PT Sans" panose="020B0503020203020204" pitchFamily="34" charset="-70"/>
            </a:rPr>
            <a:t> kirjutamise </a:t>
          </a:r>
          <a:r>
            <a:rPr lang="et-EE" sz="1700" dirty="0">
              <a:latin typeface="PT Sans" panose="020B0503020203020204" pitchFamily="34" charset="-70"/>
            </a:rPr>
            <a:t>oskus</a:t>
          </a:r>
        </a:p>
      </dgm:t>
    </dgm:pt>
    <dgm:pt modelId="{B228902B-D3A9-4AD9-9E8C-52527ABCE640}" type="parTrans" cxnId="{FAE4B80A-9F7C-40DC-B054-C70567B4ECFD}">
      <dgm:prSet/>
      <dgm:spPr/>
      <dgm:t>
        <a:bodyPr/>
        <a:lstStyle/>
        <a:p>
          <a:endParaRPr lang="et-EE" sz="1600">
            <a:latin typeface="PT Sans" panose="020B0503020203020204" pitchFamily="34" charset="-70"/>
          </a:endParaRPr>
        </a:p>
      </dgm:t>
    </dgm:pt>
    <dgm:pt modelId="{DAE92ACA-758C-43CE-B9D6-F98689F416FB}" type="sibTrans" cxnId="{FAE4B80A-9F7C-40DC-B054-C70567B4ECFD}">
      <dgm:prSet/>
      <dgm:spPr/>
      <dgm:t>
        <a:bodyPr/>
        <a:lstStyle/>
        <a:p>
          <a:endParaRPr lang="et-EE" sz="1600">
            <a:latin typeface="PT Sans" panose="020B0503020203020204" pitchFamily="34" charset="-70"/>
          </a:endParaRPr>
        </a:p>
      </dgm:t>
    </dgm:pt>
    <dgm:pt modelId="{CD99FD25-FD8F-49F0-A96E-B9409FADC230}">
      <dgm:prSet phldrT="[Text]" custT="1"/>
      <dgm:spPr>
        <a:solidFill>
          <a:schemeClr val="accent2">
            <a:lumMod val="20000"/>
            <a:lumOff val="80000"/>
            <a:alpha val="90000"/>
          </a:schemeClr>
        </a:solidFill>
      </dgm:spPr>
      <dgm:t>
        <a:bodyPr/>
        <a:lstStyle/>
        <a:p>
          <a:r>
            <a:rPr lang="et-EE" sz="1800" dirty="0" smtClean="0">
              <a:latin typeface="PT Sans" panose="020B0503020203020204" pitchFamily="34" charset="-70"/>
            </a:rPr>
            <a:t>Sisseastumis-tingimused ja -protsess</a:t>
          </a:r>
          <a:endParaRPr lang="et-EE" sz="1800" dirty="0">
            <a:latin typeface="PT Sans" panose="020B0503020203020204" pitchFamily="34" charset="-70"/>
          </a:endParaRPr>
        </a:p>
      </dgm:t>
    </dgm:pt>
    <dgm:pt modelId="{550F73DD-147E-40E6-B8E5-3042C62E6502}" type="parTrans" cxnId="{788C7588-5033-4BB2-A826-393FF743BBB9}">
      <dgm:prSet/>
      <dgm:spPr/>
      <dgm:t>
        <a:bodyPr/>
        <a:lstStyle/>
        <a:p>
          <a:endParaRPr lang="et-EE" sz="1600">
            <a:latin typeface="PT Sans" panose="020B0503020203020204" pitchFamily="34" charset="-70"/>
          </a:endParaRPr>
        </a:p>
      </dgm:t>
    </dgm:pt>
    <dgm:pt modelId="{21409035-AD3A-4FF8-A7BD-FC00AE6D5DA4}" type="sibTrans" cxnId="{788C7588-5033-4BB2-A826-393FF743BBB9}">
      <dgm:prSet/>
      <dgm:spPr/>
      <dgm:t>
        <a:bodyPr/>
        <a:lstStyle/>
        <a:p>
          <a:endParaRPr lang="et-EE" sz="1600">
            <a:latin typeface="PT Sans" panose="020B0503020203020204" pitchFamily="34" charset="-70"/>
          </a:endParaRPr>
        </a:p>
      </dgm:t>
    </dgm:pt>
    <dgm:pt modelId="{8FCB4D0B-E2B6-4925-9781-FDEE20EDB1CE}">
      <dgm:prSet phldrT="[Text]" custT="1"/>
      <dgm:spPr>
        <a:solidFill>
          <a:schemeClr val="accent2">
            <a:lumMod val="20000"/>
            <a:lumOff val="80000"/>
            <a:alpha val="90000"/>
          </a:schemeClr>
        </a:solidFill>
      </dgm:spPr>
      <dgm:t>
        <a:bodyPr/>
        <a:lstStyle/>
        <a:p>
          <a:r>
            <a:rPr lang="et-EE" sz="1800" dirty="0" smtClean="0">
              <a:latin typeface="PT Sans" panose="020B0503020203020204" pitchFamily="34" charset="-70"/>
            </a:rPr>
            <a:t>Ajaline </a:t>
          </a:r>
          <a:r>
            <a:rPr lang="et-EE" sz="1800" dirty="0">
              <a:latin typeface="PT Sans" panose="020B0503020203020204" pitchFamily="34" charset="-70"/>
            </a:rPr>
            <a:t>korraldus</a:t>
          </a:r>
        </a:p>
      </dgm:t>
    </dgm:pt>
    <dgm:pt modelId="{9BC947A2-0E26-4D21-9250-D91A479D4DEB}" type="parTrans" cxnId="{8236898F-CD99-4336-880C-5966B03BEB25}">
      <dgm:prSet/>
      <dgm:spPr/>
      <dgm:t>
        <a:bodyPr/>
        <a:lstStyle/>
        <a:p>
          <a:endParaRPr lang="et-EE" sz="1600">
            <a:latin typeface="PT Sans" panose="020B0503020203020204" pitchFamily="34" charset="-70"/>
          </a:endParaRPr>
        </a:p>
      </dgm:t>
    </dgm:pt>
    <dgm:pt modelId="{6F2FAF9A-53A7-48D6-BA84-A7EBDB3ABB67}" type="sibTrans" cxnId="{8236898F-CD99-4336-880C-5966B03BEB25}">
      <dgm:prSet/>
      <dgm:spPr/>
      <dgm:t>
        <a:bodyPr/>
        <a:lstStyle/>
        <a:p>
          <a:endParaRPr lang="et-EE" sz="1600">
            <a:latin typeface="PT Sans" panose="020B0503020203020204" pitchFamily="34" charset="-70"/>
          </a:endParaRPr>
        </a:p>
      </dgm:t>
    </dgm:pt>
    <dgm:pt modelId="{A331C384-695F-4619-B710-A5CFDA4E4699}">
      <dgm:prSet phldrT="[Text]" custT="1"/>
      <dgm:spPr>
        <a:solidFill>
          <a:schemeClr val="accent2">
            <a:lumMod val="20000"/>
            <a:lumOff val="80000"/>
            <a:alpha val="90000"/>
          </a:schemeClr>
        </a:solidFill>
      </dgm:spPr>
      <dgm:t>
        <a:bodyPr/>
        <a:lstStyle/>
        <a:p>
          <a:r>
            <a:rPr lang="et-EE" sz="1800" dirty="0" smtClean="0">
              <a:latin typeface="PT Sans" panose="020B0503020203020204" pitchFamily="34" charset="-70"/>
            </a:rPr>
            <a:t>Tugiteenused</a:t>
          </a:r>
          <a:endParaRPr lang="et-EE" sz="1800" dirty="0">
            <a:latin typeface="PT Sans" panose="020B0503020203020204" pitchFamily="34" charset="-70"/>
          </a:endParaRPr>
        </a:p>
      </dgm:t>
    </dgm:pt>
    <dgm:pt modelId="{C48A218B-DC79-4C6A-9EF0-8D3D1FA92621}" type="parTrans" cxnId="{6FC5ADBE-6C3D-4F71-A605-685842237420}">
      <dgm:prSet/>
      <dgm:spPr/>
      <dgm:t>
        <a:bodyPr/>
        <a:lstStyle/>
        <a:p>
          <a:endParaRPr lang="et-EE" sz="1600">
            <a:latin typeface="PT Sans" panose="020B0503020203020204" pitchFamily="34" charset="-70"/>
          </a:endParaRPr>
        </a:p>
      </dgm:t>
    </dgm:pt>
    <dgm:pt modelId="{BAAF5950-CD13-4F3F-9830-EB2667A82336}" type="sibTrans" cxnId="{6FC5ADBE-6C3D-4F71-A605-685842237420}">
      <dgm:prSet/>
      <dgm:spPr/>
      <dgm:t>
        <a:bodyPr/>
        <a:lstStyle/>
        <a:p>
          <a:endParaRPr lang="et-EE" sz="1600">
            <a:latin typeface="PT Sans" panose="020B0503020203020204" pitchFamily="34" charset="-70"/>
          </a:endParaRPr>
        </a:p>
      </dgm:t>
    </dgm:pt>
    <dgm:pt modelId="{07581A1C-60EA-4CA4-9BC3-6D08F1B290CF}">
      <dgm:prSet phldrT="[Text]" custT="1"/>
      <dgm:spPr>
        <a:solidFill>
          <a:schemeClr val="accent2">
            <a:lumMod val="20000"/>
            <a:lumOff val="80000"/>
            <a:alpha val="90000"/>
          </a:schemeClr>
        </a:solidFill>
      </dgm:spPr>
      <dgm:t>
        <a:bodyPr/>
        <a:lstStyle/>
        <a:p>
          <a:r>
            <a:rPr lang="et-EE" sz="1800" dirty="0" smtClean="0">
              <a:latin typeface="PT Sans" panose="020B0503020203020204" pitchFamily="34" charset="-70"/>
            </a:rPr>
            <a:t>Koolitöötajate </a:t>
          </a:r>
          <a:r>
            <a:rPr lang="et-EE" sz="1800" dirty="0">
              <a:latin typeface="PT Sans" panose="020B0503020203020204" pitchFamily="34" charset="-70"/>
            </a:rPr>
            <a:t>hoiakud</a:t>
          </a:r>
        </a:p>
      </dgm:t>
    </dgm:pt>
    <dgm:pt modelId="{8C9F0576-F81A-4F5E-8384-EF375887B954}" type="parTrans" cxnId="{3FED6465-3ECD-463C-8E30-CF43E2B19994}">
      <dgm:prSet/>
      <dgm:spPr/>
      <dgm:t>
        <a:bodyPr/>
        <a:lstStyle/>
        <a:p>
          <a:endParaRPr lang="et-EE" sz="1600">
            <a:latin typeface="PT Sans" panose="020B0503020203020204" pitchFamily="34" charset="-70"/>
          </a:endParaRPr>
        </a:p>
      </dgm:t>
    </dgm:pt>
    <dgm:pt modelId="{EEA0FE4E-9ADF-4DF6-80E6-B4A62780C0DD}" type="sibTrans" cxnId="{3FED6465-3ECD-463C-8E30-CF43E2B19994}">
      <dgm:prSet/>
      <dgm:spPr/>
      <dgm:t>
        <a:bodyPr/>
        <a:lstStyle/>
        <a:p>
          <a:endParaRPr lang="et-EE" sz="1600">
            <a:latin typeface="PT Sans" panose="020B0503020203020204" pitchFamily="34" charset="-70"/>
          </a:endParaRPr>
        </a:p>
      </dgm:t>
    </dgm:pt>
    <dgm:pt modelId="{7FB70A97-BF45-453B-A702-3A31B2161B3C}">
      <dgm:prSet phldrT="[Text]" custT="1"/>
      <dgm:spPr>
        <a:solidFill>
          <a:schemeClr val="accent2">
            <a:lumMod val="20000"/>
            <a:lumOff val="80000"/>
            <a:alpha val="90000"/>
          </a:schemeClr>
        </a:solidFill>
      </dgm:spPr>
      <dgm:t>
        <a:bodyPr/>
        <a:lstStyle/>
        <a:p>
          <a:r>
            <a:rPr lang="et-EE" sz="1800" dirty="0" smtClean="0">
              <a:latin typeface="PT Sans" panose="020B0503020203020204" pitchFamily="34" charset="-70"/>
            </a:rPr>
            <a:t>Hoiakud </a:t>
          </a:r>
          <a:r>
            <a:rPr lang="et-EE" sz="1800" dirty="0">
              <a:latin typeface="PT Sans" panose="020B0503020203020204" pitchFamily="34" charset="-70"/>
            </a:rPr>
            <a:t>enda suhtes</a:t>
          </a:r>
        </a:p>
      </dgm:t>
    </dgm:pt>
    <dgm:pt modelId="{92F57397-6F82-4645-9866-699D036824EF}" type="parTrans" cxnId="{7B67331E-970B-444D-953A-739814BBA25F}">
      <dgm:prSet/>
      <dgm:spPr/>
      <dgm:t>
        <a:bodyPr/>
        <a:lstStyle/>
        <a:p>
          <a:endParaRPr lang="et-EE" sz="1600">
            <a:latin typeface="PT Sans" panose="020B0503020203020204" pitchFamily="34" charset="-70"/>
          </a:endParaRPr>
        </a:p>
      </dgm:t>
    </dgm:pt>
    <dgm:pt modelId="{E775772B-295E-427E-8913-C34F460F25BA}" type="sibTrans" cxnId="{7B67331E-970B-444D-953A-739814BBA25F}">
      <dgm:prSet/>
      <dgm:spPr/>
      <dgm:t>
        <a:bodyPr/>
        <a:lstStyle/>
        <a:p>
          <a:endParaRPr lang="et-EE" sz="1600">
            <a:latin typeface="PT Sans" panose="020B0503020203020204" pitchFamily="34" charset="-70"/>
          </a:endParaRPr>
        </a:p>
      </dgm:t>
    </dgm:pt>
    <dgm:pt modelId="{6A4D96AC-AA8F-4ED4-B45B-9C6534335334}">
      <dgm:prSet phldrT="[Text]" custT="1"/>
      <dgm:spPr>
        <a:solidFill>
          <a:schemeClr val="accent2">
            <a:lumMod val="20000"/>
            <a:lumOff val="80000"/>
            <a:alpha val="90000"/>
          </a:schemeClr>
        </a:solidFill>
      </dgm:spPr>
      <dgm:t>
        <a:bodyPr/>
        <a:lstStyle/>
        <a:p>
          <a:r>
            <a:rPr lang="et-EE" sz="1800" dirty="0">
              <a:latin typeface="PT Sans" panose="020B0503020203020204" pitchFamily="34" charset="-70"/>
            </a:rPr>
            <a:t>Õppimise väärtustamine</a:t>
          </a:r>
        </a:p>
      </dgm:t>
    </dgm:pt>
    <dgm:pt modelId="{4C8E1B2E-F514-4A5D-8668-4ED91ADC3F57}" type="parTrans" cxnId="{5C6727FF-E47F-4466-848E-7CBF6479A9C6}">
      <dgm:prSet/>
      <dgm:spPr/>
      <dgm:t>
        <a:bodyPr/>
        <a:lstStyle/>
        <a:p>
          <a:endParaRPr lang="et-EE" sz="2400"/>
        </a:p>
      </dgm:t>
    </dgm:pt>
    <dgm:pt modelId="{9B4FAC1D-4F1C-42F7-B837-7634C81A9DE1}" type="sibTrans" cxnId="{5C6727FF-E47F-4466-848E-7CBF6479A9C6}">
      <dgm:prSet/>
      <dgm:spPr/>
      <dgm:t>
        <a:bodyPr/>
        <a:lstStyle/>
        <a:p>
          <a:endParaRPr lang="et-EE" sz="2400"/>
        </a:p>
      </dgm:t>
    </dgm:pt>
    <dgm:pt modelId="{4AD1F98B-87F1-44A1-A545-4EB69DE7888C}" type="pres">
      <dgm:prSet presAssocID="{5C6D2DA9-8A71-43CF-9096-ADB8F757B330}" presName="Name0" presStyleCnt="0">
        <dgm:presLayoutVars>
          <dgm:dir/>
          <dgm:animLvl val="lvl"/>
          <dgm:resizeHandles val="exact"/>
        </dgm:presLayoutVars>
      </dgm:prSet>
      <dgm:spPr/>
      <dgm:t>
        <a:bodyPr/>
        <a:lstStyle/>
        <a:p>
          <a:endParaRPr lang="et-EE"/>
        </a:p>
      </dgm:t>
    </dgm:pt>
    <dgm:pt modelId="{EE1579E3-62F2-4921-9C17-E2E82D66C7BE}" type="pres">
      <dgm:prSet presAssocID="{E1B9572F-7B40-4DB6-972A-DFBBFBF4D8AE}" presName="composite" presStyleCnt="0"/>
      <dgm:spPr/>
      <dgm:t>
        <a:bodyPr/>
        <a:lstStyle/>
        <a:p>
          <a:endParaRPr lang="et-EE"/>
        </a:p>
      </dgm:t>
    </dgm:pt>
    <dgm:pt modelId="{02F4EC1E-9BAA-4350-A849-FCC89C5D67EA}" type="pres">
      <dgm:prSet presAssocID="{E1B9572F-7B40-4DB6-972A-DFBBFBF4D8AE}" presName="parTx" presStyleLbl="alignNode1" presStyleIdx="0" presStyleCnt="4">
        <dgm:presLayoutVars>
          <dgm:chMax val="0"/>
          <dgm:chPref val="0"/>
          <dgm:bulletEnabled val="1"/>
        </dgm:presLayoutVars>
      </dgm:prSet>
      <dgm:spPr/>
      <dgm:t>
        <a:bodyPr/>
        <a:lstStyle/>
        <a:p>
          <a:endParaRPr lang="et-EE"/>
        </a:p>
      </dgm:t>
    </dgm:pt>
    <dgm:pt modelId="{59F8DB93-C366-4FF6-86B8-EC7BB954ED69}" type="pres">
      <dgm:prSet presAssocID="{E1B9572F-7B40-4DB6-972A-DFBBFBF4D8AE}" presName="desTx" presStyleLbl="alignAccFollowNode1" presStyleIdx="0" presStyleCnt="4">
        <dgm:presLayoutVars>
          <dgm:bulletEnabled val="1"/>
        </dgm:presLayoutVars>
      </dgm:prSet>
      <dgm:spPr/>
      <dgm:t>
        <a:bodyPr/>
        <a:lstStyle/>
        <a:p>
          <a:endParaRPr lang="et-EE"/>
        </a:p>
      </dgm:t>
    </dgm:pt>
    <dgm:pt modelId="{097B466B-176A-40AA-8E95-8144D2E047CC}" type="pres">
      <dgm:prSet presAssocID="{13EC14E4-02E9-4553-B11E-AE6C698F5D80}" presName="space" presStyleCnt="0"/>
      <dgm:spPr/>
      <dgm:t>
        <a:bodyPr/>
        <a:lstStyle/>
        <a:p>
          <a:endParaRPr lang="et-EE"/>
        </a:p>
      </dgm:t>
    </dgm:pt>
    <dgm:pt modelId="{18F5D507-0316-438B-A9A2-F238CB89743E}" type="pres">
      <dgm:prSet presAssocID="{37323B47-E7B4-4121-8860-DFFBADAE1053}" presName="composite" presStyleCnt="0"/>
      <dgm:spPr/>
      <dgm:t>
        <a:bodyPr/>
        <a:lstStyle/>
        <a:p>
          <a:endParaRPr lang="et-EE"/>
        </a:p>
      </dgm:t>
    </dgm:pt>
    <dgm:pt modelId="{CAD3E6B3-5D90-4D22-A94B-A622C759B8F4}" type="pres">
      <dgm:prSet presAssocID="{37323B47-E7B4-4121-8860-DFFBADAE1053}" presName="parTx" presStyleLbl="alignNode1" presStyleIdx="1" presStyleCnt="4">
        <dgm:presLayoutVars>
          <dgm:chMax val="0"/>
          <dgm:chPref val="0"/>
          <dgm:bulletEnabled val="1"/>
        </dgm:presLayoutVars>
      </dgm:prSet>
      <dgm:spPr/>
      <dgm:t>
        <a:bodyPr/>
        <a:lstStyle/>
        <a:p>
          <a:endParaRPr lang="et-EE"/>
        </a:p>
      </dgm:t>
    </dgm:pt>
    <dgm:pt modelId="{31322E69-9F94-4831-9846-849FD3B9C01F}" type="pres">
      <dgm:prSet presAssocID="{37323B47-E7B4-4121-8860-DFFBADAE1053}" presName="desTx" presStyleLbl="alignAccFollowNode1" presStyleIdx="1" presStyleCnt="4">
        <dgm:presLayoutVars>
          <dgm:bulletEnabled val="1"/>
        </dgm:presLayoutVars>
      </dgm:prSet>
      <dgm:spPr/>
      <dgm:t>
        <a:bodyPr/>
        <a:lstStyle/>
        <a:p>
          <a:endParaRPr lang="et-EE"/>
        </a:p>
      </dgm:t>
    </dgm:pt>
    <dgm:pt modelId="{DA4ACF79-C9C1-4ABD-8436-2189933F09C3}" type="pres">
      <dgm:prSet presAssocID="{BCEB5EFC-BF9F-4F09-8502-98F63EE3DB43}" presName="space" presStyleCnt="0"/>
      <dgm:spPr/>
      <dgm:t>
        <a:bodyPr/>
        <a:lstStyle/>
        <a:p>
          <a:endParaRPr lang="et-EE"/>
        </a:p>
      </dgm:t>
    </dgm:pt>
    <dgm:pt modelId="{F81C6227-BF16-407B-BAB4-950F2B23C404}" type="pres">
      <dgm:prSet presAssocID="{7277FCD6-8FFC-4356-A30A-2761B2EF2E4E}" presName="composite" presStyleCnt="0"/>
      <dgm:spPr/>
      <dgm:t>
        <a:bodyPr/>
        <a:lstStyle/>
        <a:p>
          <a:endParaRPr lang="et-EE"/>
        </a:p>
      </dgm:t>
    </dgm:pt>
    <dgm:pt modelId="{A4954BE7-A555-4C70-A6FE-FF1B77E2316F}" type="pres">
      <dgm:prSet presAssocID="{7277FCD6-8FFC-4356-A30A-2761B2EF2E4E}" presName="parTx" presStyleLbl="alignNode1" presStyleIdx="2" presStyleCnt="4">
        <dgm:presLayoutVars>
          <dgm:chMax val="0"/>
          <dgm:chPref val="0"/>
          <dgm:bulletEnabled val="1"/>
        </dgm:presLayoutVars>
      </dgm:prSet>
      <dgm:spPr/>
      <dgm:t>
        <a:bodyPr/>
        <a:lstStyle/>
        <a:p>
          <a:endParaRPr lang="et-EE"/>
        </a:p>
      </dgm:t>
    </dgm:pt>
    <dgm:pt modelId="{D20F5EE8-8BD5-447E-B174-03B41F5EDAB3}" type="pres">
      <dgm:prSet presAssocID="{7277FCD6-8FFC-4356-A30A-2761B2EF2E4E}" presName="desTx" presStyleLbl="alignAccFollowNode1" presStyleIdx="2" presStyleCnt="4">
        <dgm:presLayoutVars>
          <dgm:bulletEnabled val="1"/>
        </dgm:presLayoutVars>
      </dgm:prSet>
      <dgm:spPr/>
      <dgm:t>
        <a:bodyPr/>
        <a:lstStyle/>
        <a:p>
          <a:endParaRPr lang="et-EE"/>
        </a:p>
      </dgm:t>
    </dgm:pt>
    <dgm:pt modelId="{B4A187EE-0CE4-4E7D-BDFC-ADA8E2C7B24B}" type="pres">
      <dgm:prSet presAssocID="{128DF366-E72B-4658-A156-B6D4DF9DA5A2}" presName="space" presStyleCnt="0"/>
      <dgm:spPr/>
      <dgm:t>
        <a:bodyPr/>
        <a:lstStyle/>
        <a:p>
          <a:endParaRPr lang="et-EE"/>
        </a:p>
      </dgm:t>
    </dgm:pt>
    <dgm:pt modelId="{0BA91D6B-F8BC-4EEA-881A-AA51187FF83B}" type="pres">
      <dgm:prSet presAssocID="{963D2AC8-F21A-47B5-9349-7D0FD2EF364F}" presName="composite" presStyleCnt="0"/>
      <dgm:spPr/>
      <dgm:t>
        <a:bodyPr/>
        <a:lstStyle/>
        <a:p>
          <a:endParaRPr lang="et-EE"/>
        </a:p>
      </dgm:t>
    </dgm:pt>
    <dgm:pt modelId="{71C00683-3582-4BE6-B9A2-AA505A076AC2}" type="pres">
      <dgm:prSet presAssocID="{963D2AC8-F21A-47B5-9349-7D0FD2EF364F}" presName="parTx" presStyleLbl="alignNode1" presStyleIdx="3" presStyleCnt="4">
        <dgm:presLayoutVars>
          <dgm:chMax val="0"/>
          <dgm:chPref val="0"/>
          <dgm:bulletEnabled val="1"/>
        </dgm:presLayoutVars>
      </dgm:prSet>
      <dgm:spPr/>
      <dgm:t>
        <a:bodyPr/>
        <a:lstStyle/>
        <a:p>
          <a:endParaRPr lang="et-EE"/>
        </a:p>
      </dgm:t>
    </dgm:pt>
    <dgm:pt modelId="{CBAC8A3A-BFC2-4FDE-AC75-21F3B3027305}" type="pres">
      <dgm:prSet presAssocID="{963D2AC8-F21A-47B5-9349-7D0FD2EF364F}" presName="desTx" presStyleLbl="alignAccFollowNode1" presStyleIdx="3" presStyleCnt="4">
        <dgm:presLayoutVars>
          <dgm:bulletEnabled val="1"/>
        </dgm:presLayoutVars>
      </dgm:prSet>
      <dgm:spPr/>
      <dgm:t>
        <a:bodyPr/>
        <a:lstStyle/>
        <a:p>
          <a:endParaRPr lang="et-EE"/>
        </a:p>
      </dgm:t>
    </dgm:pt>
  </dgm:ptLst>
  <dgm:cxnLst>
    <dgm:cxn modelId="{EA820FA2-B709-40E9-AEA5-AACFE4889142}" type="presOf" srcId="{7FB70A97-BF45-453B-A702-3A31B2161B3C}" destId="{D20F5EE8-8BD5-447E-B174-03B41F5EDAB3}" srcOrd="0" destOrd="2" presId="urn:microsoft.com/office/officeart/2005/8/layout/hList1"/>
    <dgm:cxn modelId="{FFC7DC76-3BEA-4EB5-AB6F-4D25A36BDD98}" srcId="{E1B9572F-7B40-4DB6-972A-DFBBFBF4D8AE}" destId="{2029FA01-7921-4A6B-9F91-AFB485F8B082}" srcOrd="2" destOrd="0" parTransId="{C5B2A828-BCA7-4D2B-BA13-98B06728455A}" sibTransId="{F425B155-C48B-46D0-B930-163D020EDE87}"/>
    <dgm:cxn modelId="{99109A22-17FF-4614-98F7-EDBFFEC21E2E}" type="presOf" srcId="{37323B47-E7B4-4121-8860-DFFBADAE1053}" destId="{CAD3E6B3-5D90-4D22-A94B-A622C759B8F4}" srcOrd="0" destOrd="0" presId="urn:microsoft.com/office/officeart/2005/8/layout/hList1"/>
    <dgm:cxn modelId="{816F9E19-0DBA-4D65-8D29-51C46CE0FE54}" srcId="{963D2AC8-F21A-47B5-9349-7D0FD2EF364F}" destId="{1749A564-F4A9-461D-A2E9-12AFE834F971}" srcOrd="2" destOrd="0" parTransId="{276883B8-F516-4475-9C83-E8F50DC6A0E0}" sibTransId="{CAF22068-D4D9-426F-97B0-720ABF713D10}"/>
    <dgm:cxn modelId="{B741F2DF-A589-406C-B988-77611E64C743}" srcId="{E1B9572F-7B40-4DB6-972A-DFBBFBF4D8AE}" destId="{C97D80A6-240D-4A89-B264-D07F479BE235}" srcOrd="1" destOrd="0" parTransId="{C8794390-42CA-4F83-BBAE-F13BDBE4F278}" sibTransId="{8CE06F0F-EB73-425D-8085-1066566A6BAC}"/>
    <dgm:cxn modelId="{7B67331E-970B-444D-953A-739814BBA25F}" srcId="{7277FCD6-8FFC-4356-A30A-2761B2EF2E4E}" destId="{7FB70A97-BF45-453B-A702-3A31B2161B3C}" srcOrd="2" destOrd="0" parTransId="{92F57397-6F82-4645-9866-699D036824EF}" sibTransId="{E775772B-295E-427E-8913-C34F460F25BA}"/>
    <dgm:cxn modelId="{C3F326B4-FFA4-4BA0-B1B1-5C5C0A576BB5}" srcId="{963D2AC8-F21A-47B5-9349-7D0FD2EF364F}" destId="{8AEA2D9A-8278-4E79-851D-3FE3D8030A20}" srcOrd="0" destOrd="0" parTransId="{5F10856F-6D6E-4F6B-9A26-0774560440F0}" sibTransId="{7297DA48-A8B8-4F01-8A96-27C106892C6A}"/>
    <dgm:cxn modelId="{8236898F-CD99-4336-880C-5966B03BEB25}" srcId="{37323B47-E7B4-4121-8860-DFFBADAE1053}" destId="{8FCB4D0B-E2B6-4925-9781-FDEE20EDB1CE}" srcOrd="2" destOrd="0" parTransId="{9BC947A2-0E26-4D21-9250-D91A479D4DEB}" sibTransId="{6F2FAF9A-53A7-48D6-BA84-A7EBDB3ABB67}"/>
    <dgm:cxn modelId="{A00316C9-BEB4-41E3-8D79-B5D61F7C4BBF}" srcId="{E1B9572F-7B40-4DB6-972A-DFBBFBF4D8AE}" destId="{E115E01E-3CE2-48C9-82BA-3AB58056EB5E}" srcOrd="0" destOrd="0" parTransId="{48EC2945-186E-4875-84E2-107B68D57696}" sibTransId="{3069DC3C-76B9-4C35-9B0B-813744BD74E5}"/>
    <dgm:cxn modelId="{BEEB5C40-487F-412A-9AB0-D47E16302217}" type="presOf" srcId="{2029FA01-7921-4A6B-9F91-AFB485F8B082}" destId="{59F8DB93-C366-4FF6-86B8-EC7BB954ED69}" srcOrd="0" destOrd="2" presId="urn:microsoft.com/office/officeart/2005/8/layout/hList1"/>
    <dgm:cxn modelId="{C49F9F7B-A391-4F45-9C7E-8DB28B5B8C63}" type="presOf" srcId="{8AEA2D9A-8278-4E79-851D-3FE3D8030A20}" destId="{CBAC8A3A-BFC2-4FDE-AC75-21F3B3027305}" srcOrd="0" destOrd="0" presId="urn:microsoft.com/office/officeart/2005/8/layout/hList1"/>
    <dgm:cxn modelId="{8593CA86-81FB-47EF-A2F5-29AFA4A35A31}" type="presOf" srcId="{C97D80A6-240D-4A89-B264-D07F479BE235}" destId="{59F8DB93-C366-4FF6-86B8-EC7BB954ED69}" srcOrd="0" destOrd="1" presId="urn:microsoft.com/office/officeart/2005/8/layout/hList1"/>
    <dgm:cxn modelId="{10FE600C-238E-4BEC-8498-AFB631EED3A3}" type="presOf" srcId="{0251BC2A-E760-4B88-BBC1-EA9990925204}" destId="{D20F5EE8-8BD5-447E-B174-03B41F5EDAB3}" srcOrd="0" destOrd="0" presId="urn:microsoft.com/office/officeart/2005/8/layout/hList1"/>
    <dgm:cxn modelId="{788C7588-5033-4BB2-A826-393FF743BBB9}" srcId="{37323B47-E7B4-4121-8860-DFFBADAE1053}" destId="{CD99FD25-FD8F-49F0-A96E-B9409FADC230}" srcOrd="1" destOrd="0" parTransId="{550F73DD-147E-40E6-B8E5-3042C62E6502}" sibTransId="{21409035-AD3A-4FF8-A7BD-FC00AE6D5DA4}"/>
    <dgm:cxn modelId="{6FC5ADBE-6C3D-4F71-A605-685842237420}" srcId="{37323B47-E7B4-4121-8860-DFFBADAE1053}" destId="{A331C384-695F-4619-B710-A5CFDA4E4699}" srcOrd="3" destOrd="0" parTransId="{C48A218B-DC79-4C6A-9EF0-8D3D1FA92621}" sibTransId="{BAAF5950-CD13-4F3F-9830-EB2667A82336}"/>
    <dgm:cxn modelId="{F6AC7985-5A60-445D-991A-67E72A0AF496}" type="presOf" srcId="{A331C384-695F-4619-B710-A5CFDA4E4699}" destId="{31322E69-9F94-4831-9846-849FD3B9C01F}" srcOrd="0" destOrd="3" presId="urn:microsoft.com/office/officeart/2005/8/layout/hList1"/>
    <dgm:cxn modelId="{153B4ECA-287E-44B4-A1C9-E563DF946DEF}" srcId="{7277FCD6-8FFC-4356-A30A-2761B2EF2E4E}" destId="{0251BC2A-E760-4B88-BBC1-EA9990925204}" srcOrd="0" destOrd="0" parTransId="{84E19E98-BEBB-48F2-A867-EAAA798F6608}" sibTransId="{9B2268DD-D4E4-4926-8988-F24B44C53F01}"/>
    <dgm:cxn modelId="{90267473-D04F-42CF-AB71-E9A14FEF5829}" srcId="{37323B47-E7B4-4121-8860-DFFBADAE1053}" destId="{D33C567E-853C-42EF-A0C1-5CA3878CA647}" srcOrd="0" destOrd="0" parTransId="{C4A7AF9B-D6C7-476A-A054-A12117FA862A}" sibTransId="{70843C72-03C3-43A2-A1F5-89E0358B9953}"/>
    <dgm:cxn modelId="{26DFE0B2-58C2-47E5-86F4-95D4C59FDD48}" srcId="{963D2AC8-F21A-47B5-9349-7D0FD2EF364F}" destId="{ED61BB5F-CA3D-4644-8440-7DB692E9F891}" srcOrd="3" destOrd="0" parTransId="{6739841E-85C8-4AAC-A403-0F139152CA38}" sibTransId="{258B1D49-D9C0-4FCB-9488-EC58B3E934EA}"/>
    <dgm:cxn modelId="{CD521052-08EE-4654-81A8-C3D7B8932819}" type="presOf" srcId="{1749A564-F4A9-461D-A2E9-12AFE834F971}" destId="{CBAC8A3A-BFC2-4FDE-AC75-21F3B3027305}" srcOrd="0" destOrd="2" presId="urn:microsoft.com/office/officeart/2005/8/layout/hList1"/>
    <dgm:cxn modelId="{511BBDBD-22CD-4919-B2F8-D027B0E3332A}" type="presOf" srcId="{E1B9572F-7B40-4DB6-972A-DFBBFBF4D8AE}" destId="{02F4EC1E-9BAA-4350-A849-FCC89C5D67EA}" srcOrd="0" destOrd="0" presId="urn:microsoft.com/office/officeart/2005/8/layout/hList1"/>
    <dgm:cxn modelId="{78FF7C8C-B313-44ED-9F85-921BA9DFFAE6}" srcId="{7277FCD6-8FFC-4356-A30A-2761B2EF2E4E}" destId="{4F2A78BC-9101-4913-99FB-17BB2437FB50}" srcOrd="4" destOrd="0" parTransId="{0BB034BC-9106-48AA-9069-05BF32D84E24}" sibTransId="{08DE09D1-F41D-4332-BFD6-DEB9E1D24B88}"/>
    <dgm:cxn modelId="{5C6727FF-E47F-4466-848E-7CBF6479A9C6}" srcId="{7277FCD6-8FFC-4356-A30A-2761B2EF2E4E}" destId="{6A4D96AC-AA8F-4ED4-B45B-9C6534335334}" srcOrd="1" destOrd="0" parTransId="{4C8E1B2E-F514-4A5D-8668-4ED91ADC3F57}" sibTransId="{9B4FAC1D-4F1C-42F7-B837-7634C81A9DE1}"/>
    <dgm:cxn modelId="{A3CFE4EF-35C2-44A6-B645-4EFE7254242B}" type="presOf" srcId="{7277FCD6-8FFC-4356-A30A-2761B2EF2E4E}" destId="{A4954BE7-A555-4C70-A6FE-FF1B77E2316F}" srcOrd="0" destOrd="0" presId="urn:microsoft.com/office/officeart/2005/8/layout/hList1"/>
    <dgm:cxn modelId="{4CC4411E-C234-44E9-BF7C-3AD7E3CEC1AE}" srcId="{5C6D2DA9-8A71-43CF-9096-ADB8F757B330}" destId="{E1B9572F-7B40-4DB6-972A-DFBBFBF4D8AE}" srcOrd="0" destOrd="0" parTransId="{83CF5D4E-67BF-44DF-9BA1-6D1A2F2BE191}" sibTransId="{13EC14E4-02E9-4553-B11E-AE6C698F5D80}"/>
    <dgm:cxn modelId="{68342FC3-902B-440C-BAC1-1A63BEA7D976}" type="presOf" srcId="{5C6D2DA9-8A71-43CF-9096-ADB8F757B330}" destId="{4AD1F98B-87F1-44A1-A545-4EB69DE7888C}" srcOrd="0" destOrd="0" presId="urn:microsoft.com/office/officeart/2005/8/layout/hList1"/>
    <dgm:cxn modelId="{E3A4F5AC-49FB-4A58-B600-AADB9E326220}" type="presOf" srcId="{8FCB4D0B-E2B6-4925-9781-FDEE20EDB1CE}" destId="{31322E69-9F94-4831-9846-849FD3B9C01F}" srcOrd="0" destOrd="2" presId="urn:microsoft.com/office/officeart/2005/8/layout/hList1"/>
    <dgm:cxn modelId="{C3EB37EB-DB9C-44DD-80F8-2FDB20C2BE77}" srcId="{7277FCD6-8FFC-4356-A30A-2761B2EF2E4E}" destId="{BA8D64AA-11E2-4B1C-9958-442F057B9D6A}" srcOrd="3" destOrd="0" parTransId="{B1B3BD4D-A978-4BB1-A23F-9AB3ACB830B6}" sibTransId="{6E38E218-F5D1-47A8-BB35-7B1C4A4E386E}"/>
    <dgm:cxn modelId="{B31C4C2D-11C4-4ADD-8B5F-E1E62AAE8BEF}" type="presOf" srcId="{E115E01E-3CE2-48C9-82BA-3AB58056EB5E}" destId="{59F8DB93-C366-4FF6-86B8-EC7BB954ED69}" srcOrd="0" destOrd="0" presId="urn:microsoft.com/office/officeart/2005/8/layout/hList1"/>
    <dgm:cxn modelId="{A97C7A10-2F56-4CAB-9863-4C844DCAF2B9}" type="presOf" srcId="{AEFFBF59-F8D6-4588-BACD-9A9C11F1A777}" destId="{59F8DB93-C366-4FF6-86B8-EC7BB954ED69}" srcOrd="0" destOrd="3" presId="urn:microsoft.com/office/officeart/2005/8/layout/hList1"/>
    <dgm:cxn modelId="{D27AC48F-3F43-4CB0-9BFC-80F93B683BE8}" srcId="{5C6D2DA9-8A71-43CF-9096-ADB8F757B330}" destId="{7277FCD6-8FFC-4356-A30A-2761B2EF2E4E}" srcOrd="2" destOrd="0" parTransId="{980A1C6E-77E7-4015-98D0-2F30D6A213C5}" sibTransId="{128DF366-E72B-4658-A156-B6D4DF9DA5A2}"/>
    <dgm:cxn modelId="{CC4C115C-170C-471F-A31B-D16B53A603F5}" type="presOf" srcId="{BA8D64AA-11E2-4B1C-9958-442F057B9D6A}" destId="{D20F5EE8-8BD5-447E-B174-03B41F5EDAB3}" srcOrd="0" destOrd="3" presId="urn:microsoft.com/office/officeart/2005/8/layout/hList1"/>
    <dgm:cxn modelId="{FAE4B80A-9F7C-40DC-B054-C70567B4ECFD}" srcId="{963D2AC8-F21A-47B5-9349-7D0FD2EF364F}" destId="{DCA1EF8E-A0B1-4666-BD4D-A117A4A48422}" srcOrd="4" destOrd="0" parTransId="{B228902B-D3A9-4AD9-9E8C-52527ABCE640}" sibTransId="{DAE92ACA-758C-43CE-B9D6-F98689F416FB}"/>
    <dgm:cxn modelId="{221368C8-2AE6-48E6-B34B-B417467D0F9A}" type="presOf" srcId="{CD99FD25-FD8F-49F0-A96E-B9409FADC230}" destId="{31322E69-9F94-4831-9846-849FD3B9C01F}" srcOrd="0" destOrd="1" presId="urn:microsoft.com/office/officeart/2005/8/layout/hList1"/>
    <dgm:cxn modelId="{B08C4AB2-8A36-47B8-AE32-685165161B3D}" type="presOf" srcId="{D33C567E-853C-42EF-A0C1-5CA3878CA647}" destId="{31322E69-9F94-4831-9846-849FD3B9C01F}" srcOrd="0" destOrd="0" presId="urn:microsoft.com/office/officeart/2005/8/layout/hList1"/>
    <dgm:cxn modelId="{D0175382-B02C-4AC9-841B-71233CE49853}" type="presOf" srcId="{772B348C-2175-4BBC-B646-9DBB90DD3672}" destId="{CBAC8A3A-BFC2-4FDE-AC75-21F3B3027305}" srcOrd="0" destOrd="1" presId="urn:microsoft.com/office/officeart/2005/8/layout/hList1"/>
    <dgm:cxn modelId="{CF0018A2-EABF-48CF-9830-055D1BF0A21C}" type="presOf" srcId="{ED61BB5F-CA3D-4644-8440-7DB692E9F891}" destId="{CBAC8A3A-BFC2-4FDE-AC75-21F3B3027305}" srcOrd="0" destOrd="3" presId="urn:microsoft.com/office/officeart/2005/8/layout/hList1"/>
    <dgm:cxn modelId="{1826608A-1169-4C64-9856-88FEB2019E9B}" type="presOf" srcId="{07581A1C-60EA-4CA4-9BC3-6D08F1B290CF}" destId="{31322E69-9F94-4831-9846-849FD3B9C01F}" srcOrd="0" destOrd="4" presId="urn:microsoft.com/office/officeart/2005/8/layout/hList1"/>
    <dgm:cxn modelId="{3FED6465-3ECD-463C-8E30-CF43E2B19994}" srcId="{37323B47-E7B4-4121-8860-DFFBADAE1053}" destId="{07581A1C-60EA-4CA4-9BC3-6D08F1B290CF}" srcOrd="4" destOrd="0" parTransId="{8C9F0576-F81A-4F5E-8384-EF375887B954}" sibTransId="{EEA0FE4E-9ADF-4DF6-80E6-B4A62780C0DD}"/>
    <dgm:cxn modelId="{CEC23CEB-AF0E-4281-8DF6-09EA62A01D60}" srcId="{5C6D2DA9-8A71-43CF-9096-ADB8F757B330}" destId="{37323B47-E7B4-4121-8860-DFFBADAE1053}" srcOrd="1" destOrd="0" parTransId="{202D6130-F9E4-4575-BA28-0C4E098AD655}" sibTransId="{BCEB5EFC-BF9F-4F09-8502-98F63EE3DB43}"/>
    <dgm:cxn modelId="{E6A7528C-3AE8-48D0-9998-9D0740C2BAEB}" type="presOf" srcId="{4F2A78BC-9101-4913-99FB-17BB2437FB50}" destId="{D20F5EE8-8BD5-447E-B174-03B41F5EDAB3}" srcOrd="0" destOrd="4" presId="urn:microsoft.com/office/officeart/2005/8/layout/hList1"/>
    <dgm:cxn modelId="{566834B8-628D-4E5B-92E0-FDBC4EC5D454}" srcId="{963D2AC8-F21A-47B5-9349-7D0FD2EF364F}" destId="{772B348C-2175-4BBC-B646-9DBB90DD3672}" srcOrd="1" destOrd="0" parTransId="{5F5A8006-3938-4FBF-9851-9357AAFAF878}" sibTransId="{6EC30AE2-89FA-4B37-8AE7-3229A4A3772E}"/>
    <dgm:cxn modelId="{50C1A627-D892-4F6D-90C7-076489DCE300}" srcId="{5C6D2DA9-8A71-43CF-9096-ADB8F757B330}" destId="{963D2AC8-F21A-47B5-9349-7D0FD2EF364F}" srcOrd="3" destOrd="0" parTransId="{FFDAA9C7-D426-4F2C-9A73-76565FED40E7}" sibTransId="{2EC7C3A7-B0A9-4C17-9213-E76A67473CE3}"/>
    <dgm:cxn modelId="{AF9915D8-E173-4D4F-8BED-A4DE7DA2F164}" type="presOf" srcId="{DCA1EF8E-A0B1-4666-BD4D-A117A4A48422}" destId="{CBAC8A3A-BFC2-4FDE-AC75-21F3B3027305}" srcOrd="0" destOrd="4" presId="urn:microsoft.com/office/officeart/2005/8/layout/hList1"/>
    <dgm:cxn modelId="{78E86F81-98DE-46AE-828E-AD4FCF1FD5F7}" type="presOf" srcId="{963D2AC8-F21A-47B5-9349-7D0FD2EF364F}" destId="{71C00683-3582-4BE6-B9A2-AA505A076AC2}" srcOrd="0" destOrd="0" presId="urn:microsoft.com/office/officeart/2005/8/layout/hList1"/>
    <dgm:cxn modelId="{55A18321-E892-480D-9532-66C028576DA8}" srcId="{E1B9572F-7B40-4DB6-972A-DFBBFBF4D8AE}" destId="{AEFFBF59-F8D6-4588-BACD-9A9C11F1A777}" srcOrd="3" destOrd="0" parTransId="{7707AA31-A76A-4B42-9478-C1A9D93B346D}" sibTransId="{3858D882-EEFF-4BAE-859B-395EF62628FD}"/>
    <dgm:cxn modelId="{87824EB6-16C5-452E-8CD7-38895EACAF8E}" type="presOf" srcId="{6A4D96AC-AA8F-4ED4-B45B-9C6534335334}" destId="{D20F5EE8-8BD5-447E-B174-03B41F5EDAB3}" srcOrd="0" destOrd="1" presId="urn:microsoft.com/office/officeart/2005/8/layout/hList1"/>
    <dgm:cxn modelId="{48554EF9-C1F0-4FEA-9063-3CACC2899DDA}" type="presParOf" srcId="{4AD1F98B-87F1-44A1-A545-4EB69DE7888C}" destId="{EE1579E3-62F2-4921-9C17-E2E82D66C7BE}" srcOrd="0" destOrd="0" presId="urn:microsoft.com/office/officeart/2005/8/layout/hList1"/>
    <dgm:cxn modelId="{E51D48EE-22DB-46AA-87F5-82235FCBA438}" type="presParOf" srcId="{EE1579E3-62F2-4921-9C17-E2E82D66C7BE}" destId="{02F4EC1E-9BAA-4350-A849-FCC89C5D67EA}" srcOrd="0" destOrd="0" presId="urn:microsoft.com/office/officeart/2005/8/layout/hList1"/>
    <dgm:cxn modelId="{7302888C-2BD8-4FF8-B574-39B38E3A546A}" type="presParOf" srcId="{EE1579E3-62F2-4921-9C17-E2E82D66C7BE}" destId="{59F8DB93-C366-4FF6-86B8-EC7BB954ED69}" srcOrd="1" destOrd="0" presId="urn:microsoft.com/office/officeart/2005/8/layout/hList1"/>
    <dgm:cxn modelId="{FDBF8269-8095-4643-8530-AD3D1BA6891A}" type="presParOf" srcId="{4AD1F98B-87F1-44A1-A545-4EB69DE7888C}" destId="{097B466B-176A-40AA-8E95-8144D2E047CC}" srcOrd="1" destOrd="0" presId="urn:microsoft.com/office/officeart/2005/8/layout/hList1"/>
    <dgm:cxn modelId="{25510A99-E90B-4E7F-843E-1F6FE6176DCD}" type="presParOf" srcId="{4AD1F98B-87F1-44A1-A545-4EB69DE7888C}" destId="{18F5D507-0316-438B-A9A2-F238CB89743E}" srcOrd="2" destOrd="0" presId="urn:microsoft.com/office/officeart/2005/8/layout/hList1"/>
    <dgm:cxn modelId="{3619DFC2-E8DE-4FE8-BB7A-26B1D44DD2B7}" type="presParOf" srcId="{18F5D507-0316-438B-A9A2-F238CB89743E}" destId="{CAD3E6B3-5D90-4D22-A94B-A622C759B8F4}" srcOrd="0" destOrd="0" presId="urn:microsoft.com/office/officeart/2005/8/layout/hList1"/>
    <dgm:cxn modelId="{C1584183-23C9-4D2A-89C5-4C5EC8A11604}" type="presParOf" srcId="{18F5D507-0316-438B-A9A2-F238CB89743E}" destId="{31322E69-9F94-4831-9846-849FD3B9C01F}" srcOrd="1" destOrd="0" presId="urn:microsoft.com/office/officeart/2005/8/layout/hList1"/>
    <dgm:cxn modelId="{B8A4340B-3873-424F-977D-647A97DD74CC}" type="presParOf" srcId="{4AD1F98B-87F1-44A1-A545-4EB69DE7888C}" destId="{DA4ACF79-C9C1-4ABD-8436-2189933F09C3}" srcOrd="3" destOrd="0" presId="urn:microsoft.com/office/officeart/2005/8/layout/hList1"/>
    <dgm:cxn modelId="{D9F36D7A-7C55-4296-9CE4-90675FD3C72E}" type="presParOf" srcId="{4AD1F98B-87F1-44A1-A545-4EB69DE7888C}" destId="{F81C6227-BF16-407B-BAB4-950F2B23C404}" srcOrd="4" destOrd="0" presId="urn:microsoft.com/office/officeart/2005/8/layout/hList1"/>
    <dgm:cxn modelId="{9F90F5AD-D03C-4CD6-9822-DF68F6F1AC58}" type="presParOf" srcId="{F81C6227-BF16-407B-BAB4-950F2B23C404}" destId="{A4954BE7-A555-4C70-A6FE-FF1B77E2316F}" srcOrd="0" destOrd="0" presId="urn:microsoft.com/office/officeart/2005/8/layout/hList1"/>
    <dgm:cxn modelId="{34795841-5561-4620-B9C0-29CDC8EA89BD}" type="presParOf" srcId="{F81C6227-BF16-407B-BAB4-950F2B23C404}" destId="{D20F5EE8-8BD5-447E-B174-03B41F5EDAB3}" srcOrd="1" destOrd="0" presId="urn:microsoft.com/office/officeart/2005/8/layout/hList1"/>
    <dgm:cxn modelId="{B6361DDE-4C72-4398-873E-9C4EEDC60159}" type="presParOf" srcId="{4AD1F98B-87F1-44A1-A545-4EB69DE7888C}" destId="{B4A187EE-0CE4-4E7D-BDFC-ADA8E2C7B24B}" srcOrd="5" destOrd="0" presId="urn:microsoft.com/office/officeart/2005/8/layout/hList1"/>
    <dgm:cxn modelId="{46335023-3E96-46C8-8CA9-E3B90E0941B7}" type="presParOf" srcId="{4AD1F98B-87F1-44A1-A545-4EB69DE7888C}" destId="{0BA91D6B-F8BC-4EEA-881A-AA51187FF83B}" srcOrd="6" destOrd="0" presId="urn:microsoft.com/office/officeart/2005/8/layout/hList1"/>
    <dgm:cxn modelId="{7B9CB194-A6CD-4680-9F40-A4D955E3B5D5}" type="presParOf" srcId="{0BA91D6B-F8BC-4EEA-881A-AA51187FF83B}" destId="{71C00683-3582-4BE6-B9A2-AA505A076AC2}" srcOrd="0" destOrd="0" presId="urn:microsoft.com/office/officeart/2005/8/layout/hList1"/>
    <dgm:cxn modelId="{ECC92CA1-61F4-467A-A559-01C89803FFCF}" type="presParOf" srcId="{0BA91D6B-F8BC-4EEA-881A-AA51187FF83B}" destId="{CBAC8A3A-BFC2-4FDE-AC75-21F3B3027305}"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F4EC1E-9BAA-4350-A849-FCC89C5D67EA}">
      <dsp:nvSpPr>
        <dsp:cNvPr id="0" name=""/>
        <dsp:cNvSpPr/>
      </dsp:nvSpPr>
      <dsp:spPr>
        <a:xfrm>
          <a:off x="3089" y="255689"/>
          <a:ext cx="1857988" cy="74319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t-EE" sz="1800" b="1" kern="1200" dirty="0" err="1">
              <a:latin typeface="PT Sans" panose="020B0503020203020204" pitchFamily="34" charset="-70"/>
            </a:rPr>
            <a:t>Situatiivsed</a:t>
          </a:r>
          <a:endParaRPr lang="et-EE" sz="1800" b="1" kern="1200" dirty="0">
            <a:latin typeface="PT Sans" panose="020B0503020203020204" pitchFamily="34" charset="-70"/>
          </a:endParaRPr>
        </a:p>
      </dsp:txBody>
      <dsp:txXfrm>
        <a:off x="3089" y="255689"/>
        <a:ext cx="1857988" cy="743195"/>
      </dsp:txXfrm>
    </dsp:sp>
    <dsp:sp modelId="{59F8DB93-C366-4FF6-86B8-EC7BB954ED69}">
      <dsp:nvSpPr>
        <dsp:cNvPr id="0" name=""/>
        <dsp:cNvSpPr/>
      </dsp:nvSpPr>
      <dsp:spPr>
        <a:xfrm>
          <a:off x="3089" y="998884"/>
          <a:ext cx="1857988" cy="3282599"/>
        </a:xfrm>
        <a:prstGeom prst="rect">
          <a:avLst/>
        </a:prstGeom>
        <a:solidFill>
          <a:schemeClr val="accent2">
            <a:lumMod val="20000"/>
            <a:lumOff val="80000"/>
            <a:alpha val="90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t-EE" sz="1800" kern="1200" dirty="0" smtClean="0">
              <a:latin typeface="PT Sans" panose="020B0503020203020204" pitchFamily="34" charset="-70"/>
            </a:rPr>
            <a:t>Erinevate </a:t>
          </a:r>
          <a:r>
            <a:rPr lang="et-EE" sz="1800" kern="1200" dirty="0">
              <a:latin typeface="PT Sans" panose="020B0503020203020204" pitchFamily="34" charset="-70"/>
            </a:rPr>
            <a:t>rollide ühitamine</a:t>
          </a:r>
        </a:p>
        <a:p>
          <a:pPr marL="171450" lvl="1" indent="-171450" algn="l" defTabSz="800100">
            <a:lnSpc>
              <a:spcPct val="90000"/>
            </a:lnSpc>
            <a:spcBef>
              <a:spcPct val="0"/>
            </a:spcBef>
            <a:spcAft>
              <a:spcPct val="15000"/>
            </a:spcAft>
            <a:buChar char="••"/>
          </a:pPr>
          <a:r>
            <a:rPr lang="et-EE" sz="1800" kern="1200" dirty="0">
              <a:latin typeface="PT Sans" panose="020B0503020203020204" pitchFamily="34" charset="-70"/>
            </a:rPr>
            <a:t> Isiklikud ressursid</a:t>
          </a:r>
        </a:p>
        <a:p>
          <a:pPr marL="171450" lvl="1" indent="-171450" algn="l" defTabSz="800100">
            <a:lnSpc>
              <a:spcPct val="90000"/>
            </a:lnSpc>
            <a:spcBef>
              <a:spcPct val="0"/>
            </a:spcBef>
            <a:spcAft>
              <a:spcPct val="15000"/>
            </a:spcAft>
            <a:buChar char="••"/>
          </a:pPr>
          <a:r>
            <a:rPr lang="et-EE" sz="1800" kern="1200" dirty="0" smtClean="0">
              <a:latin typeface="PT Sans" panose="020B0503020203020204" pitchFamily="34" charset="-70"/>
            </a:rPr>
            <a:t>Perekonna </a:t>
          </a:r>
          <a:r>
            <a:rPr lang="et-EE" sz="1800" kern="1200" dirty="0">
              <a:latin typeface="PT Sans" panose="020B0503020203020204" pitchFamily="34" charset="-70"/>
            </a:rPr>
            <a:t>toetus</a:t>
          </a:r>
        </a:p>
        <a:p>
          <a:pPr marL="171450" lvl="1" indent="-171450" algn="l" defTabSz="800100">
            <a:lnSpc>
              <a:spcPct val="90000"/>
            </a:lnSpc>
            <a:spcBef>
              <a:spcPct val="0"/>
            </a:spcBef>
            <a:spcAft>
              <a:spcPct val="15000"/>
            </a:spcAft>
            <a:buChar char="••"/>
          </a:pPr>
          <a:r>
            <a:rPr lang="et-EE" sz="1800" kern="1200" dirty="0" err="1" smtClean="0">
              <a:latin typeface="PT Sans" panose="020B0503020203020204" pitchFamily="34" charset="-70"/>
            </a:rPr>
            <a:t>Geograafi-lised</a:t>
          </a:r>
          <a:r>
            <a:rPr lang="et-EE" sz="1800" kern="1200" dirty="0" smtClean="0">
              <a:latin typeface="PT Sans" panose="020B0503020203020204" pitchFamily="34" charset="-70"/>
            </a:rPr>
            <a:t> </a:t>
          </a:r>
          <a:r>
            <a:rPr lang="et-EE" sz="1800" kern="1200" dirty="0">
              <a:latin typeface="PT Sans" panose="020B0503020203020204" pitchFamily="34" charset="-70"/>
            </a:rPr>
            <a:t>võimalused / transport</a:t>
          </a:r>
        </a:p>
      </dsp:txBody>
      <dsp:txXfrm>
        <a:off x="3089" y="998884"/>
        <a:ext cx="1857988" cy="3282599"/>
      </dsp:txXfrm>
    </dsp:sp>
    <dsp:sp modelId="{CAD3E6B3-5D90-4D22-A94B-A622C759B8F4}">
      <dsp:nvSpPr>
        <dsp:cNvPr id="0" name=""/>
        <dsp:cNvSpPr/>
      </dsp:nvSpPr>
      <dsp:spPr>
        <a:xfrm>
          <a:off x="2121196" y="255689"/>
          <a:ext cx="1857988" cy="74319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t-EE" sz="1800" b="1" kern="1200" dirty="0" err="1" smtClean="0">
              <a:latin typeface="PT Sans" panose="020B0503020203020204" pitchFamily="34" charset="-70"/>
            </a:rPr>
            <a:t>Institutsio-naalsed</a:t>
          </a:r>
          <a:r>
            <a:rPr lang="et-EE" sz="1800" b="1" kern="1200" dirty="0" smtClean="0">
              <a:latin typeface="PT Sans" panose="020B0503020203020204" pitchFamily="34" charset="-70"/>
            </a:rPr>
            <a:t> </a:t>
          </a:r>
          <a:endParaRPr lang="et-EE" sz="1800" b="1" kern="1200" dirty="0">
            <a:latin typeface="PT Sans" panose="020B0503020203020204" pitchFamily="34" charset="-70"/>
          </a:endParaRPr>
        </a:p>
      </dsp:txBody>
      <dsp:txXfrm>
        <a:off x="2121196" y="255689"/>
        <a:ext cx="1857988" cy="743195"/>
      </dsp:txXfrm>
    </dsp:sp>
    <dsp:sp modelId="{31322E69-9F94-4831-9846-849FD3B9C01F}">
      <dsp:nvSpPr>
        <dsp:cNvPr id="0" name=""/>
        <dsp:cNvSpPr/>
      </dsp:nvSpPr>
      <dsp:spPr>
        <a:xfrm>
          <a:off x="2121196" y="998884"/>
          <a:ext cx="1857988" cy="3282599"/>
        </a:xfrm>
        <a:prstGeom prst="rect">
          <a:avLst/>
        </a:prstGeom>
        <a:solidFill>
          <a:schemeClr val="accent2">
            <a:lumMod val="20000"/>
            <a:lumOff val="80000"/>
            <a:alpha val="90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t-EE" sz="1800" kern="1200" dirty="0" smtClean="0">
              <a:latin typeface="PT Sans" panose="020B0503020203020204" pitchFamily="34" charset="-70"/>
            </a:rPr>
            <a:t>Õpivõimaluste </a:t>
          </a:r>
          <a:r>
            <a:rPr lang="et-EE" sz="1800" kern="1200" dirty="0" err="1" smtClean="0">
              <a:latin typeface="PT Sans" panose="020B0503020203020204" pitchFamily="34" charset="-70"/>
            </a:rPr>
            <a:t>kättesaada-vus</a:t>
          </a:r>
          <a:r>
            <a:rPr lang="et-EE" sz="1800" kern="1200" dirty="0" smtClean="0">
              <a:latin typeface="PT Sans" panose="020B0503020203020204" pitchFamily="34" charset="-70"/>
            </a:rPr>
            <a:t> </a:t>
          </a:r>
          <a:r>
            <a:rPr lang="et-EE" sz="1800" kern="1200" dirty="0">
              <a:latin typeface="PT Sans" panose="020B0503020203020204" pitchFamily="34" charset="-70"/>
            </a:rPr>
            <a:t>ja kvaliteet</a:t>
          </a:r>
        </a:p>
        <a:p>
          <a:pPr marL="171450" lvl="1" indent="-171450" algn="l" defTabSz="800100">
            <a:lnSpc>
              <a:spcPct val="90000"/>
            </a:lnSpc>
            <a:spcBef>
              <a:spcPct val="0"/>
            </a:spcBef>
            <a:spcAft>
              <a:spcPct val="15000"/>
            </a:spcAft>
            <a:buChar char="••"/>
          </a:pPr>
          <a:r>
            <a:rPr lang="et-EE" sz="1800" kern="1200" dirty="0" smtClean="0">
              <a:latin typeface="PT Sans" panose="020B0503020203020204" pitchFamily="34" charset="-70"/>
            </a:rPr>
            <a:t>Sisseastumis-tingimused ja -protsess</a:t>
          </a:r>
          <a:endParaRPr lang="et-EE" sz="1800" kern="1200" dirty="0">
            <a:latin typeface="PT Sans" panose="020B0503020203020204" pitchFamily="34" charset="-70"/>
          </a:endParaRPr>
        </a:p>
        <a:p>
          <a:pPr marL="171450" lvl="1" indent="-171450" algn="l" defTabSz="800100">
            <a:lnSpc>
              <a:spcPct val="90000"/>
            </a:lnSpc>
            <a:spcBef>
              <a:spcPct val="0"/>
            </a:spcBef>
            <a:spcAft>
              <a:spcPct val="15000"/>
            </a:spcAft>
            <a:buChar char="••"/>
          </a:pPr>
          <a:r>
            <a:rPr lang="et-EE" sz="1800" kern="1200" dirty="0" smtClean="0">
              <a:latin typeface="PT Sans" panose="020B0503020203020204" pitchFamily="34" charset="-70"/>
            </a:rPr>
            <a:t>Ajaline </a:t>
          </a:r>
          <a:r>
            <a:rPr lang="et-EE" sz="1800" kern="1200" dirty="0">
              <a:latin typeface="PT Sans" panose="020B0503020203020204" pitchFamily="34" charset="-70"/>
            </a:rPr>
            <a:t>korraldus</a:t>
          </a:r>
        </a:p>
        <a:p>
          <a:pPr marL="171450" lvl="1" indent="-171450" algn="l" defTabSz="800100">
            <a:lnSpc>
              <a:spcPct val="90000"/>
            </a:lnSpc>
            <a:spcBef>
              <a:spcPct val="0"/>
            </a:spcBef>
            <a:spcAft>
              <a:spcPct val="15000"/>
            </a:spcAft>
            <a:buChar char="••"/>
          </a:pPr>
          <a:r>
            <a:rPr lang="et-EE" sz="1800" kern="1200" dirty="0" smtClean="0">
              <a:latin typeface="PT Sans" panose="020B0503020203020204" pitchFamily="34" charset="-70"/>
            </a:rPr>
            <a:t>Tugiteenused</a:t>
          </a:r>
          <a:endParaRPr lang="et-EE" sz="1800" kern="1200" dirty="0">
            <a:latin typeface="PT Sans" panose="020B0503020203020204" pitchFamily="34" charset="-70"/>
          </a:endParaRPr>
        </a:p>
        <a:p>
          <a:pPr marL="171450" lvl="1" indent="-171450" algn="l" defTabSz="800100">
            <a:lnSpc>
              <a:spcPct val="90000"/>
            </a:lnSpc>
            <a:spcBef>
              <a:spcPct val="0"/>
            </a:spcBef>
            <a:spcAft>
              <a:spcPct val="15000"/>
            </a:spcAft>
            <a:buChar char="••"/>
          </a:pPr>
          <a:r>
            <a:rPr lang="et-EE" sz="1800" kern="1200" dirty="0" smtClean="0">
              <a:latin typeface="PT Sans" panose="020B0503020203020204" pitchFamily="34" charset="-70"/>
            </a:rPr>
            <a:t>Koolitöötajate </a:t>
          </a:r>
          <a:r>
            <a:rPr lang="et-EE" sz="1800" kern="1200" dirty="0">
              <a:latin typeface="PT Sans" panose="020B0503020203020204" pitchFamily="34" charset="-70"/>
            </a:rPr>
            <a:t>hoiakud</a:t>
          </a:r>
        </a:p>
      </dsp:txBody>
      <dsp:txXfrm>
        <a:off x="2121196" y="998884"/>
        <a:ext cx="1857988" cy="3282599"/>
      </dsp:txXfrm>
    </dsp:sp>
    <dsp:sp modelId="{A4954BE7-A555-4C70-A6FE-FF1B77E2316F}">
      <dsp:nvSpPr>
        <dsp:cNvPr id="0" name=""/>
        <dsp:cNvSpPr/>
      </dsp:nvSpPr>
      <dsp:spPr>
        <a:xfrm>
          <a:off x="4239303" y="255689"/>
          <a:ext cx="1857988" cy="74319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t-EE" sz="1800" b="1" kern="1200" dirty="0">
              <a:latin typeface="PT Sans" panose="020B0503020203020204" pitchFamily="34" charset="-70"/>
            </a:rPr>
            <a:t>Hoiakulised</a:t>
          </a:r>
        </a:p>
      </dsp:txBody>
      <dsp:txXfrm>
        <a:off x="4239303" y="255689"/>
        <a:ext cx="1857988" cy="743195"/>
      </dsp:txXfrm>
    </dsp:sp>
    <dsp:sp modelId="{D20F5EE8-8BD5-447E-B174-03B41F5EDAB3}">
      <dsp:nvSpPr>
        <dsp:cNvPr id="0" name=""/>
        <dsp:cNvSpPr/>
      </dsp:nvSpPr>
      <dsp:spPr>
        <a:xfrm>
          <a:off x="4239303" y="998884"/>
          <a:ext cx="1857988" cy="3282599"/>
        </a:xfrm>
        <a:prstGeom prst="rect">
          <a:avLst/>
        </a:prstGeom>
        <a:solidFill>
          <a:schemeClr val="accent2">
            <a:lumMod val="20000"/>
            <a:lumOff val="80000"/>
            <a:alpha val="90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t-EE" sz="1800" kern="1200" dirty="0">
              <a:latin typeface="PT Sans" panose="020B0503020203020204" pitchFamily="34" charset="-70"/>
            </a:rPr>
            <a:t>Enesekindlus</a:t>
          </a:r>
        </a:p>
        <a:p>
          <a:pPr marL="171450" lvl="1" indent="-171450" algn="l" defTabSz="800100">
            <a:lnSpc>
              <a:spcPct val="90000"/>
            </a:lnSpc>
            <a:spcBef>
              <a:spcPct val="0"/>
            </a:spcBef>
            <a:spcAft>
              <a:spcPct val="15000"/>
            </a:spcAft>
            <a:buChar char="••"/>
          </a:pPr>
          <a:r>
            <a:rPr lang="et-EE" sz="1800" kern="1200" dirty="0">
              <a:latin typeface="PT Sans" panose="020B0503020203020204" pitchFamily="34" charset="-70"/>
            </a:rPr>
            <a:t>Õppimise väärtustamine</a:t>
          </a:r>
        </a:p>
        <a:p>
          <a:pPr marL="171450" lvl="1" indent="-171450" algn="l" defTabSz="800100">
            <a:lnSpc>
              <a:spcPct val="90000"/>
            </a:lnSpc>
            <a:spcBef>
              <a:spcPct val="0"/>
            </a:spcBef>
            <a:spcAft>
              <a:spcPct val="15000"/>
            </a:spcAft>
            <a:buChar char="••"/>
          </a:pPr>
          <a:r>
            <a:rPr lang="et-EE" sz="1800" kern="1200" dirty="0" smtClean="0">
              <a:latin typeface="PT Sans" panose="020B0503020203020204" pitchFamily="34" charset="-70"/>
            </a:rPr>
            <a:t>Hoiakud </a:t>
          </a:r>
          <a:r>
            <a:rPr lang="et-EE" sz="1800" kern="1200" dirty="0">
              <a:latin typeface="PT Sans" panose="020B0503020203020204" pitchFamily="34" charset="-70"/>
            </a:rPr>
            <a:t>enda suhtes</a:t>
          </a:r>
        </a:p>
        <a:p>
          <a:pPr marL="171450" lvl="1" indent="-171450" algn="l" defTabSz="800100">
            <a:lnSpc>
              <a:spcPct val="90000"/>
            </a:lnSpc>
            <a:spcBef>
              <a:spcPct val="0"/>
            </a:spcBef>
            <a:spcAft>
              <a:spcPct val="15000"/>
            </a:spcAft>
            <a:buChar char="••"/>
          </a:pPr>
          <a:r>
            <a:rPr lang="et-EE" sz="1800" kern="1200" dirty="0" smtClean="0">
              <a:latin typeface="PT Sans" panose="020B0503020203020204" pitchFamily="34" charset="-70"/>
            </a:rPr>
            <a:t>Varasemad </a:t>
          </a:r>
          <a:r>
            <a:rPr lang="et-EE" sz="1800" kern="1200" dirty="0">
              <a:latin typeface="PT Sans" panose="020B0503020203020204" pitchFamily="34" charset="-70"/>
            </a:rPr>
            <a:t>negatiivsed kogemused</a:t>
          </a:r>
        </a:p>
        <a:p>
          <a:pPr marL="171450" lvl="1" indent="-171450" algn="l" defTabSz="800100">
            <a:lnSpc>
              <a:spcPct val="90000"/>
            </a:lnSpc>
            <a:spcBef>
              <a:spcPct val="0"/>
            </a:spcBef>
            <a:spcAft>
              <a:spcPct val="15000"/>
            </a:spcAft>
            <a:buChar char="••"/>
          </a:pPr>
          <a:r>
            <a:rPr lang="et-EE" sz="1800" kern="1200" dirty="0" smtClean="0">
              <a:latin typeface="PT Sans" panose="020B0503020203020204" pitchFamily="34" charset="-70"/>
            </a:rPr>
            <a:t>Tervis </a:t>
          </a:r>
          <a:endParaRPr lang="et-EE" sz="1800" kern="1200" dirty="0">
            <a:latin typeface="PT Sans" panose="020B0503020203020204" pitchFamily="34" charset="-70"/>
          </a:endParaRPr>
        </a:p>
      </dsp:txBody>
      <dsp:txXfrm>
        <a:off x="4239303" y="998884"/>
        <a:ext cx="1857988" cy="3282599"/>
      </dsp:txXfrm>
    </dsp:sp>
    <dsp:sp modelId="{71C00683-3582-4BE6-B9A2-AA505A076AC2}">
      <dsp:nvSpPr>
        <dsp:cNvPr id="0" name=""/>
        <dsp:cNvSpPr/>
      </dsp:nvSpPr>
      <dsp:spPr>
        <a:xfrm>
          <a:off x="6357409" y="255689"/>
          <a:ext cx="1857988" cy="74319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t-EE" sz="1800" b="1" kern="1200" dirty="0" err="1" smtClean="0">
              <a:latin typeface="PT Sans" panose="020B0503020203020204" pitchFamily="34" charset="-70"/>
            </a:rPr>
            <a:t>Akadeemi-lised</a:t>
          </a:r>
          <a:endParaRPr lang="et-EE" sz="1800" b="1" kern="1200" dirty="0">
            <a:latin typeface="PT Sans" panose="020B0503020203020204" pitchFamily="34" charset="-70"/>
          </a:endParaRPr>
        </a:p>
      </dsp:txBody>
      <dsp:txXfrm>
        <a:off x="6357409" y="255689"/>
        <a:ext cx="1857988" cy="743195"/>
      </dsp:txXfrm>
    </dsp:sp>
    <dsp:sp modelId="{CBAC8A3A-BFC2-4FDE-AC75-21F3B3027305}">
      <dsp:nvSpPr>
        <dsp:cNvPr id="0" name=""/>
        <dsp:cNvSpPr/>
      </dsp:nvSpPr>
      <dsp:spPr>
        <a:xfrm>
          <a:off x="6357409" y="998884"/>
          <a:ext cx="1857988" cy="3282599"/>
        </a:xfrm>
        <a:prstGeom prst="rect">
          <a:avLst/>
        </a:prstGeom>
        <a:solidFill>
          <a:schemeClr val="accent2">
            <a:lumMod val="20000"/>
            <a:lumOff val="80000"/>
            <a:alpha val="90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t-EE" sz="1700" kern="1200" dirty="0" smtClean="0">
              <a:latin typeface="PT Sans" panose="020B0503020203020204" pitchFamily="34" charset="-70"/>
            </a:rPr>
            <a:t>Kirjaoskus</a:t>
          </a:r>
          <a:r>
            <a:rPr lang="et-EE" sz="1700" kern="1200" dirty="0">
              <a:latin typeface="PT Sans" panose="020B0503020203020204" pitchFamily="34" charset="-70"/>
            </a:rPr>
            <a:t>, </a:t>
          </a:r>
          <a:r>
            <a:rPr lang="et-EE" sz="1700" kern="1200" dirty="0" err="1" smtClean="0">
              <a:latin typeface="PT Sans" panose="020B0503020203020204" pitchFamily="34" charset="-70"/>
            </a:rPr>
            <a:t>matem</a:t>
          </a:r>
          <a:r>
            <a:rPr lang="et-EE" sz="1700" kern="1200" dirty="0" smtClean="0">
              <a:latin typeface="PT Sans" panose="020B0503020203020204" pitchFamily="34" charset="-70"/>
            </a:rPr>
            <a:t> </a:t>
          </a:r>
          <a:r>
            <a:rPr lang="et-EE" sz="1700" kern="1200" dirty="0">
              <a:latin typeface="PT Sans" panose="020B0503020203020204" pitchFamily="34" charset="-70"/>
            </a:rPr>
            <a:t>ja arvuti oskused</a:t>
          </a:r>
        </a:p>
        <a:p>
          <a:pPr marL="171450" lvl="1" indent="-171450" algn="l" defTabSz="755650">
            <a:lnSpc>
              <a:spcPct val="90000"/>
            </a:lnSpc>
            <a:spcBef>
              <a:spcPct val="0"/>
            </a:spcBef>
            <a:spcAft>
              <a:spcPct val="15000"/>
            </a:spcAft>
            <a:buChar char="••"/>
          </a:pPr>
          <a:r>
            <a:rPr lang="et-EE" sz="1700" kern="1200" dirty="0" smtClean="0">
              <a:latin typeface="PT Sans" panose="020B0503020203020204" pitchFamily="34" charset="-70"/>
            </a:rPr>
            <a:t>Infooskused</a:t>
          </a:r>
          <a:endParaRPr lang="et-EE" sz="1700" kern="1200" dirty="0">
            <a:latin typeface="PT Sans" panose="020B0503020203020204" pitchFamily="34" charset="-70"/>
          </a:endParaRPr>
        </a:p>
        <a:p>
          <a:pPr marL="171450" lvl="1" indent="-171450" algn="l" defTabSz="755650">
            <a:lnSpc>
              <a:spcPct val="90000"/>
            </a:lnSpc>
            <a:spcBef>
              <a:spcPct val="0"/>
            </a:spcBef>
            <a:spcAft>
              <a:spcPct val="15000"/>
            </a:spcAft>
            <a:buChar char="••"/>
          </a:pPr>
          <a:r>
            <a:rPr lang="et-EE" sz="1700" kern="1200" dirty="0" smtClean="0">
              <a:latin typeface="PT Sans" panose="020B0503020203020204" pitchFamily="34" charset="-70"/>
            </a:rPr>
            <a:t>Tähelepanu </a:t>
          </a:r>
          <a:r>
            <a:rPr lang="et-EE" sz="1700" kern="1200" dirty="0">
              <a:latin typeface="PT Sans" panose="020B0503020203020204" pitchFamily="34" charset="-70"/>
            </a:rPr>
            <a:t>ja mälu</a:t>
          </a:r>
        </a:p>
        <a:p>
          <a:pPr marL="171450" lvl="1" indent="-171450" algn="l" defTabSz="755650">
            <a:lnSpc>
              <a:spcPct val="90000"/>
            </a:lnSpc>
            <a:spcBef>
              <a:spcPct val="0"/>
            </a:spcBef>
            <a:spcAft>
              <a:spcPct val="15000"/>
            </a:spcAft>
            <a:buChar char="••"/>
          </a:pPr>
          <a:r>
            <a:rPr lang="et-EE" sz="1700" kern="1200" dirty="0" smtClean="0">
              <a:latin typeface="PT Sans" panose="020B0503020203020204" pitchFamily="34" charset="-70"/>
            </a:rPr>
            <a:t>Kriitiline </a:t>
          </a:r>
          <a:r>
            <a:rPr lang="et-EE" sz="1700" kern="1200" dirty="0">
              <a:latin typeface="PT Sans" panose="020B0503020203020204" pitchFamily="34" charset="-70"/>
            </a:rPr>
            <a:t>ja reflektiivne mõtlemisvõime</a:t>
          </a:r>
        </a:p>
        <a:p>
          <a:pPr marL="171450" lvl="1" indent="-171450" algn="l" defTabSz="755650">
            <a:lnSpc>
              <a:spcPct val="90000"/>
            </a:lnSpc>
            <a:spcBef>
              <a:spcPct val="0"/>
            </a:spcBef>
            <a:spcAft>
              <a:spcPct val="15000"/>
            </a:spcAft>
            <a:buChar char="••"/>
          </a:pPr>
          <a:r>
            <a:rPr lang="et-EE" sz="1700" kern="1200" dirty="0" smtClean="0">
              <a:latin typeface="PT Sans" panose="020B0503020203020204" pitchFamily="34" charset="-70"/>
            </a:rPr>
            <a:t>Esseede</a:t>
          </a:r>
          <a:r>
            <a:rPr lang="et-EE" sz="1700" kern="1200" dirty="0">
              <a:latin typeface="PT Sans" panose="020B0503020203020204" pitchFamily="34" charset="-70"/>
            </a:rPr>
            <a:t>, eksamite </a:t>
          </a:r>
          <a:r>
            <a:rPr lang="et-EE" sz="1700" kern="1200" dirty="0" smtClean="0">
              <a:latin typeface="PT Sans" panose="020B0503020203020204" pitchFamily="34" charset="-70"/>
            </a:rPr>
            <a:t> kirjutamise </a:t>
          </a:r>
          <a:r>
            <a:rPr lang="et-EE" sz="1700" kern="1200" dirty="0">
              <a:latin typeface="PT Sans" panose="020B0503020203020204" pitchFamily="34" charset="-70"/>
            </a:rPr>
            <a:t>oskus</a:t>
          </a:r>
        </a:p>
      </dsp:txBody>
      <dsp:txXfrm>
        <a:off x="6357409" y="998884"/>
        <a:ext cx="1857988" cy="32825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1AEA33D6-F116-4BCE-B66E-DE46B105F24B}" type="datetimeFigureOut">
              <a:rPr lang="et-EE" smtClean="0"/>
              <a:t>8.12.2014</a:t>
            </a:fld>
            <a:endParaRPr lang="et-EE"/>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t-EE"/>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9B8736A1-1E3C-41FB-B8C1-29E3196557F4}" type="slidenum">
              <a:rPr lang="et-EE" smtClean="0"/>
              <a:t>‹#›</a:t>
            </a:fld>
            <a:endParaRPr lang="et-E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314ABE36-E054-4109-BADD-E03B76C12531}" type="datetimeFigureOut">
              <a:rPr lang="et-EE" smtClean="0"/>
              <a:pPr/>
              <a:t>8.12.2014</a:t>
            </a:fld>
            <a:endParaRPr lang="et-EE"/>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56856FC1-C637-4134-BF29-0926F2B928D4}" type="slidenum">
              <a:rPr lang="et-EE" smtClean="0"/>
              <a:pPr/>
              <a:t>‹#›</a:t>
            </a:fld>
            <a:endParaRPr lang="et-EE"/>
          </a:p>
        </p:txBody>
      </p:sp>
    </p:spTree>
    <p:extLst>
      <p:ext uri="{BB962C8B-B14F-4D97-AF65-F5344CB8AC3E}">
        <p14:creationId xmlns="" xmlns:p14="http://schemas.microsoft.com/office/powerpoint/2010/main" val="2221071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Esmalt räägin</a:t>
            </a:r>
            <a:r>
              <a:rPr lang="et-EE" baseline="0" dirty="0" smtClean="0"/>
              <a:t> lühidalt, milles seisnes läbiviidud uuring. Seejärel vaatame lähemalt uuringu tulemusi: </a:t>
            </a:r>
          </a:p>
          <a:p>
            <a:r>
              <a:rPr lang="et-EE" baseline="0" dirty="0" smtClean="0"/>
              <a:t>1) millised on täiskasvanute endi hinnangul peamised takistused ja </a:t>
            </a:r>
            <a:r>
              <a:rPr lang="et-EE" baseline="0" dirty="0" err="1" smtClean="0"/>
              <a:t>motivaatorid</a:t>
            </a:r>
            <a:r>
              <a:rPr lang="et-EE" baseline="0" dirty="0" smtClean="0"/>
              <a:t> koolis käimiseks </a:t>
            </a:r>
          </a:p>
          <a:p>
            <a:r>
              <a:rPr lang="et-EE" baseline="0" dirty="0" smtClean="0"/>
              <a:t>2) millised on parimad praktikad eesti koolides täiskasvanute toetamiseks.</a:t>
            </a:r>
            <a:endParaRPr lang="et-EE" dirty="0"/>
          </a:p>
        </p:txBody>
      </p:sp>
      <p:sp>
        <p:nvSpPr>
          <p:cNvPr id="4" name="Slide Number Placeholder 3"/>
          <p:cNvSpPr>
            <a:spLocks noGrp="1"/>
          </p:cNvSpPr>
          <p:nvPr>
            <p:ph type="sldNum" sz="quarter" idx="10"/>
          </p:nvPr>
        </p:nvSpPr>
        <p:spPr/>
        <p:txBody>
          <a:bodyPr/>
          <a:lstStyle/>
          <a:p>
            <a:fld id="{56856FC1-C637-4134-BF29-0926F2B928D4}" type="slidenum">
              <a:rPr lang="et-EE" smtClean="0"/>
              <a:pPr/>
              <a:t>1</a:t>
            </a:fld>
            <a:endParaRPr lang="et-EE"/>
          </a:p>
        </p:txBody>
      </p:sp>
    </p:spTree>
    <p:extLst>
      <p:ext uri="{BB962C8B-B14F-4D97-AF65-F5344CB8AC3E}">
        <p14:creationId xmlns="" xmlns:p14="http://schemas.microsoft.com/office/powerpoint/2010/main" val="2934834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Kas siin on õige koht ehk publikule endale üks mõttepaus anda?</a:t>
            </a:r>
          </a:p>
          <a:p>
            <a:endParaRPr lang="et-E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t-EE" sz="1200" b="0" kern="1200" dirty="0" smtClean="0">
                <a:solidFill>
                  <a:schemeClr val="tx1"/>
                </a:solidFill>
                <a:effectLst/>
                <a:latin typeface="+mn-lt"/>
                <a:ea typeface="+mn-ea"/>
                <a:cs typeface="+mn-cs"/>
              </a:rPr>
              <a:t>Vabatahtlikult Tartu Täiskasvanute Gümnaasiumi katkestamise põhjused (viie aasta keskmine katkestanute arv)</a:t>
            </a:r>
          </a:p>
          <a:p>
            <a:endParaRPr lang="et-EE" dirty="0"/>
          </a:p>
        </p:txBody>
      </p:sp>
      <p:sp>
        <p:nvSpPr>
          <p:cNvPr id="4" name="Slide Number Placeholder 3"/>
          <p:cNvSpPr>
            <a:spLocks noGrp="1"/>
          </p:cNvSpPr>
          <p:nvPr>
            <p:ph type="sldNum" sz="quarter" idx="10"/>
          </p:nvPr>
        </p:nvSpPr>
        <p:spPr/>
        <p:txBody>
          <a:bodyPr/>
          <a:lstStyle/>
          <a:p>
            <a:fld id="{56856FC1-C637-4134-BF29-0926F2B928D4}" type="slidenum">
              <a:rPr lang="et-EE" smtClean="0"/>
              <a:pPr/>
              <a:t>10</a:t>
            </a:fld>
            <a:endParaRPr lang="et-EE"/>
          </a:p>
        </p:txBody>
      </p:sp>
    </p:spTree>
    <p:extLst>
      <p:ext uri="{BB962C8B-B14F-4D97-AF65-F5344CB8AC3E}">
        <p14:creationId xmlns="" xmlns:p14="http://schemas.microsoft.com/office/powerpoint/2010/main" val="2867729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Esmalt on oluline mõelda sellele, millal</a:t>
            </a:r>
            <a:r>
              <a:rPr lang="et-EE" baseline="0" dirty="0" smtClean="0"/>
              <a:t>  on koolil võimalik sekkuda. Fookusgruppides jõudsime mitmel korral aruteluni, kust maalt algab või lõpeb kooli vastutus. Seda ongi raske öelda, aga samas on selge, et koolid näevad õpilaste vajadusi kõige vahetumalt ning tihti ongi otsitud lahendusi probleemidele, mis ehk </a:t>
            </a:r>
            <a:r>
              <a:rPr lang="et-EE" baseline="0" dirty="0" err="1" smtClean="0"/>
              <a:t>ehk</a:t>
            </a:r>
            <a:r>
              <a:rPr lang="et-EE" baseline="0" dirty="0" smtClean="0"/>
              <a:t> ei kuulu koolide kompetentsi hulka. Ühest huvitavast näitest räägime päris lõpus. Üldiselt keskendume aga järgnevas osas parimatele praktikatele koolitöös, mida meil õnnestus läbiviidud uurimistöö käigus kaardistada.</a:t>
            </a:r>
            <a:endParaRPr lang="et-EE" dirty="0"/>
          </a:p>
        </p:txBody>
      </p:sp>
      <p:sp>
        <p:nvSpPr>
          <p:cNvPr id="4" name="Slide Number Placeholder 3"/>
          <p:cNvSpPr>
            <a:spLocks noGrp="1"/>
          </p:cNvSpPr>
          <p:nvPr>
            <p:ph type="sldNum" sz="quarter" idx="10"/>
          </p:nvPr>
        </p:nvSpPr>
        <p:spPr/>
        <p:txBody>
          <a:bodyPr/>
          <a:lstStyle/>
          <a:p>
            <a:fld id="{56856FC1-C637-4134-BF29-0926F2B928D4}" type="slidenum">
              <a:rPr lang="et-EE" smtClean="0"/>
              <a:pPr/>
              <a:t>11</a:t>
            </a:fld>
            <a:endParaRPr lang="et-EE"/>
          </a:p>
        </p:txBody>
      </p:sp>
    </p:spTree>
    <p:extLst>
      <p:ext uri="{BB962C8B-B14F-4D97-AF65-F5344CB8AC3E}">
        <p14:creationId xmlns="" xmlns:p14="http://schemas.microsoft.com/office/powerpoint/2010/main" val="2867729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dirty="0" smtClean="0"/>
              <a:t>Kolmandik inimestest, kellel on takistuseks motivatsioonioonipuudus</a:t>
            </a:r>
            <a:r>
              <a:rPr lang="et-EE" baseline="0" dirty="0" smtClean="0"/>
              <a:t> või soov töötada, leidsid, et koolipoolne julgustamine </a:t>
            </a:r>
            <a:r>
              <a:rPr lang="et-EE" dirty="0" smtClean="0"/>
              <a:t>motiveeriks neid õpinguid jätkama (kuna neid, kellel oli motivatsioonipuudus oli kokku 36%, siis kõikidest keskhariduseta inimestest võiks sellisest tegevusest</a:t>
            </a:r>
            <a:r>
              <a:rPr lang="et-EE" baseline="0" dirty="0" smtClean="0"/>
              <a:t> abi olla 7%-le</a:t>
            </a:r>
            <a:r>
              <a:rPr lang="et-EE" dirty="0" smtClean="0"/>
              <a:t>. Vaid üks inimene ütles, et</a:t>
            </a:r>
            <a:r>
              <a:rPr lang="et-EE" baseline="0" dirty="0" smtClean="0"/>
              <a:t> ta ei soovi kooli naasta koolist tulenevatel põhjustel.</a:t>
            </a:r>
            <a:endParaRPr lang="et-EE" dirty="0" smtClean="0"/>
          </a:p>
          <a:p>
            <a:endParaRPr lang="et-EE" dirty="0"/>
          </a:p>
        </p:txBody>
      </p:sp>
      <p:sp>
        <p:nvSpPr>
          <p:cNvPr id="4" name="Slide Number Placeholder 3"/>
          <p:cNvSpPr>
            <a:spLocks noGrp="1"/>
          </p:cNvSpPr>
          <p:nvPr>
            <p:ph type="sldNum" sz="quarter" idx="10"/>
          </p:nvPr>
        </p:nvSpPr>
        <p:spPr/>
        <p:txBody>
          <a:bodyPr/>
          <a:lstStyle/>
          <a:p>
            <a:fld id="{56856FC1-C637-4134-BF29-0926F2B928D4}" type="slidenum">
              <a:rPr lang="et-EE" smtClean="0"/>
              <a:pPr/>
              <a:t>12</a:t>
            </a:fld>
            <a:endParaRPr lang="et-EE"/>
          </a:p>
        </p:txBody>
      </p:sp>
    </p:spTree>
    <p:extLst>
      <p:ext uri="{BB962C8B-B14F-4D97-AF65-F5344CB8AC3E}">
        <p14:creationId xmlns="" xmlns:p14="http://schemas.microsoft.com/office/powerpoint/2010/main" val="3654852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Tugiteenuseid nähti</a:t>
            </a:r>
            <a:r>
              <a:rPr lang="et-EE" baseline="0" dirty="0" smtClean="0"/>
              <a:t> väga olulisena, mille juures oli </a:t>
            </a:r>
            <a:r>
              <a:rPr lang="et-EE" baseline="0" dirty="0" smtClean="0"/>
              <a:t>ka probleem</a:t>
            </a:r>
            <a:r>
              <a:rPr lang="et-EE" baseline="0" dirty="0" smtClean="0"/>
              <a:t>.</a:t>
            </a:r>
            <a:endParaRPr lang="et-EE" dirty="0"/>
          </a:p>
        </p:txBody>
      </p:sp>
      <p:sp>
        <p:nvSpPr>
          <p:cNvPr id="4" name="Slide Number Placeholder 3"/>
          <p:cNvSpPr>
            <a:spLocks noGrp="1"/>
          </p:cNvSpPr>
          <p:nvPr>
            <p:ph type="sldNum" sz="quarter" idx="10"/>
          </p:nvPr>
        </p:nvSpPr>
        <p:spPr/>
        <p:txBody>
          <a:bodyPr/>
          <a:lstStyle/>
          <a:p>
            <a:fld id="{56856FC1-C637-4134-BF29-0926F2B928D4}" type="slidenum">
              <a:rPr lang="et-EE" smtClean="0"/>
              <a:pPr/>
              <a:t>13</a:t>
            </a:fld>
            <a:endParaRPr lang="et-EE"/>
          </a:p>
        </p:txBody>
      </p:sp>
    </p:spTree>
    <p:extLst>
      <p:ext uri="{BB962C8B-B14F-4D97-AF65-F5344CB8AC3E}">
        <p14:creationId xmlns="" xmlns:p14="http://schemas.microsoft.com/office/powerpoint/2010/main" val="4005738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56856FC1-C637-4134-BF29-0926F2B928D4}" type="slidenum">
              <a:rPr lang="et-EE" smtClean="0"/>
              <a:pPr/>
              <a:t>14</a:t>
            </a:fld>
            <a:endParaRPr lang="et-EE"/>
          </a:p>
        </p:txBody>
      </p:sp>
    </p:spTree>
    <p:extLst>
      <p:ext uri="{BB962C8B-B14F-4D97-AF65-F5344CB8AC3E}">
        <p14:creationId xmlns="" xmlns:p14="http://schemas.microsoft.com/office/powerpoint/2010/main" val="4005738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56856FC1-C637-4134-BF29-0926F2B928D4}" type="slidenum">
              <a:rPr lang="et-EE" smtClean="0"/>
              <a:pPr/>
              <a:t>15</a:t>
            </a:fld>
            <a:endParaRPr lang="et-EE"/>
          </a:p>
        </p:txBody>
      </p:sp>
    </p:spTree>
    <p:extLst>
      <p:ext uri="{BB962C8B-B14F-4D97-AF65-F5344CB8AC3E}">
        <p14:creationId xmlns="" xmlns:p14="http://schemas.microsoft.com/office/powerpoint/2010/main" val="4005738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dirty="0" smtClean="0"/>
              <a:t>Lastehoid on selgelt murekohaks mitmetes koolides,</a:t>
            </a:r>
            <a:r>
              <a:rPr lang="et-EE" baseline="0" dirty="0" smtClean="0"/>
              <a:t> kuigi mitte kõigis. Vajadus varieerub ka aastati, samas suuremate koolide juures on  vajadus pidevalt olemas. Mitmed koolis leidsid, et lapsed koolis ei sega. Turvahällidega kooliskäimine on tavapärane praktika, suuremad lapsed istuvad tunnis ja joonistavad või valvab lapsi mõni koolitöötaja oma tööülesannete kõrvalt. Samas kas sellist olukorda võib pidada mõistlikuks?</a:t>
            </a:r>
            <a:endParaRPr lang="et-EE" dirty="0" smtClean="0"/>
          </a:p>
          <a:p>
            <a:r>
              <a:rPr lang="et-EE" baseline="0" dirty="0" smtClean="0"/>
              <a:t>Küsimus tõstatus nii kutsekoolide kui ka TG-de juures. </a:t>
            </a:r>
          </a:p>
          <a:p>
            <a:endParaRPr lang="et-EE" baseline="0" dirty="0" smtClean="0"/>
          </a:p>
          <a:p>
            <a:r>
              <a:rPr lang="et-EE" baseline="0" dirty="0" smtClean="0"/>
              <a:t>Positiivsed näited: </a:t>
            </a:r>
          </a:p>
          <a:p>
            <a:r>
              <a:rPr lang="et-EE" baseline="0" dirty="0" smtClean="0"/>
              <a:t>Üksikud koolid on sisseseadnud lastetoad, mis on näidanud positiivset mõju. (Sarnane praktika on ka nt TLÜs ja TTÜs kui häid praktikaid otsida.) Hiiumaal tegi kutsekool kohaliku lasteaiaga kokkuleppe, et mujalt tulnud saavad ka lapse kohalikku lasteaeda panna. See eeldab muidugi lastehoiu kohti, </a:t>
            </a:r>
            <a:r>
              <a:rPr lang="et-EE" baseline="0" dirty="0" err="1" smtClean="0"/>
              <a:t>ag</a:t>
            </a:r>
            <a:r>
              <a:rPr lang="et-EE" baseline="0" dirty="0" smtClean="0"/>
              <a:t> </a:t>
            </a:r>
            <a:r>
              <a:rPr lang="et-EE" baseline="0" dirty="0" err="1" smtClean="0"/>
              <a:t>aei</a:t>
            </a:r>
            <a:r>
              <a:rPr lang="et-EE" baseline="0" dirty="0" smtClean="0"/>
              <a:t> olegi ühte kindlat valemit mis kõikjal töötab. Tuleb lähtuda konkreetsest piirkonnast.</a:t>
            </a:r>
            <a:endParaRPr lang="et-EE" dirty="0" smtClean="0"/>
          </a:p>
          <a:p>
            <a:endParaRPr lang="et-EE" dirty="0"/>
          </a:p>
        </p:txBody>
      </p:sp>
      <p:sp>
        <p:nvSpPr>
          <p:cNvPr id="4" name="Slide Number Placeholder 3"/>
          <p:cNvSpPr>
            <a:spLocks noGrp="1"/>
          </p:cNvSpPr>
          <p:nvPr>
            <p:ph type="sldNum" sz="quarter" idx="10"/>
          </p:nvPr>
        </p:nvSpPr>
        <p:spPr/>
        <p:txBody>
          <a:bodyPr/>
          <a:lstStyle/>
          <a:p>
            <a:fld id="{56856FC1-C637-4134-BF29-0926F2B928D4}" type="slidenum">
              <a:rPr lang="et-EE" smtClean="0"/>
              <a:pPr/>
              <a:t>16</a:t>
            </a:fld>
            <a:endParaRPr lang="et-E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 põhi- või keskhariduseta täiskasvanute õppimise motivatsiooni, takistuste ning võimalike meetmete kaardistamiseks</a:t>
            </a:r>
          </a:p>
          <a:p>
            <a:r>
              <a:rPr lang="et-EE" dirty="0" smtClean="0"/>
              <a:t>– KOV poolt pakutavate tugimeetmete kaardistamiseks</a:t>
            </a:r>
          </a:p>
          <a:p>
            <a:r>
              <a:rPr lang="et-EE" dirty="0" smtClean="0"/>
              <a:t>– õpilaste takistuste ja motivatsiooni, koolide õppekorralduse ning haridussüsteemi sobivuse  hindamiseks</a:t>
            </a:r>
          </a:p>
          <a:p>
            <a:r>
              <a:rPr lang="et-EE" baseline="0" dirty="0" smtClean="0"/>
              <a:t>Fookusgrupid: arutati takistusi ja motivatsiooni, õppekorralduse erinevaid aspekte, koolides tehtud „kohandusi“ ja mõningaid meetmeid.</a:t>
            </a:r>
            <a:endParaRPr lang="et-EE" dirty="0" smtClean="0"/>
          </a:p>
          <a:p>
            <a:endParaRPr lang="et-EE" dirty="0"/>
          </a:p>
        </p:txBody>
      </p:sp>
      <p:sp>
        <p:nvSpPr>
          <p:cNvPr id="4" name="Slide Number Placeholder 3"/>
          <p:cNvSpPr>
            <a:spLocks noGrp="1"/>
          </p:cNvSpPr>
          <p:nvPr>
            <p:ph type="sldNum" sz="quarter" idx="10"/>
          </p:nvPr>
        </p:nvSpPr>
        <p:spPr/>
        <p:txBody>
          <a:bodyPr/>
          <a:lstStyle/>
          <a:p>
            <a:fld id="{56856FC1-C637-4134-BF29-0926F2B928D4}" type="slidenum">
              <a:rPr lang="et-EE" smtClean="0"/>
              <a:pPr/>
              <a:t>2</a:t>
            </a:fld>
            <a:endParaRPr lang="et-EE"/>
          </a:p>
        </p:txBody>
      </p:sp>
    </p:spTree>
    <p:extLst>
      <p:ext uri="{BB962C8B-B14F-4D97-AF65-F5344CB8AC3E}">
        <p14:creationId xmlns="" xmlns:p14="http://schemas.microsoft.com/office/powerpoint/2010/main" val="4263708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Enne kui</a:t>
            </a:r>
            <a:r>
              <a:rPr lang="et-EE" baseline="0" dirty="0" smtClean="0"/>
              <a:t> suundume uuringu tulemuste juurde vaatame korraks teoreetilisest perspektiivist, millised on täiskasvanud õppijate takistused tasemehariduses osalemisel.</a:t>
            </a:r>
          </a:p>
          <a:p>
            <a:endParaRPr lang="et-EE" baseline="0" dirty="0" smtClean="0"/>
          </a:p>
          <a:p>
            <a:r>
              <a:rPr lang="et-EE" dirty="0" err="1" smtClean="0"/>
              <a:t>Situatiivsed</a:t>
            </a:r>
            <a:r>
              <a:rPr lang="et-EE" dirty="0" smtClean="0"/>
              <a:t> ehk inimese sotsiaalmajanduslikust</a:t>
            </a:r>
            <a:r>
              <a:rPr lang="et-EE" baseline="0" dirty="0" smtClean="0"/>
              <a:t> olukorrast tingitud.</a:t>
            </a:r>
          </a:p>
          <a:p>
            <a:r>
              <a:rPr lang="et-EE" baseline="0" dirty="0" smtClean="0"/>
              <a:t>Institutsionaalsed ehk laiemalt hariduse korraldusega seotud tingimused (nii konkreetses koolis, kui ka kogu haridussüsteemis)</a:t>
            </a:r>
          </a:p>
          <a:p>
            <a:r>
              <a:rPr lang="et-EE" baseline="0" dirty="0" smtClean="0"/>
              <a:t>Hoiakulised</a:t>
            </a:r>
          </a:p>
          <a:p>
            <a:r>
              <a:rPr lang="et-EE" baseline="0" dirty="0" smtClean="0"/>
              <a:t>Akadeemilised</a:t>
            </a:r>
          </a:p>
          <a:p>
            <a:r>
              <a:rPr lang="et-EE" baseline="0" dirty="0" smtClean="0"/>
              <a:t>Selline liigitus on loomulikult tinglik, aga aitab siiski eristada, millest takistused võivad tuleneda (jäik haridussüsteem, </a:t>
            </a:r>
            <a:r>
              <a:rPr lang="et-EE" baseline="0" dirty="0" err="1" smtClean="0"/>
              <a:t>üh.k</a:t>
            </a:r>
            <a:r>
              <a:rPr lang="et-EE" baseline="0" dirty="0" smtClean="0"/>
              <a:t> maj ebavõrdsus, domineerivad väärtushinnangud vm).</a:t>
            </a:r>
            <a:endParaRPr lang="et-EE" dirty="0"/>
          </a:p>
        </p:txBody>
      </p:sp>
      <p:sp>
        <p:nvSpPr>
          <p:cNvPr id="4" name="Slide Number Placeholder 3"/>
          <p:cNvSpPr>
            <a:spLocks noGrp="1"/>
          </p:cNvSpPr>
          <p:nvPr>
            <p:ph type="sldNum" sz="quarter" idx="10"/>
          </p:nvPr>
        </p:nvSpPr>
        <p:spPr/>
        <p:txBody>
          <a:bodyPr/>
          <a:lstStyle/>
          <a:p>
            <a:fld id="{56856FC1-C637-4134-BF29-0926F2B928D4}" type="slidenum">
              <a:rPr lang="et-EE" smtClean="0"/>
              <a:pPr/>
              <a:t>3</a:t>
            </a:fld>
            <a:endParaRPr lang="et-EE"/>
          </a:p>
        </p:txBody>
      </p:sp>
    </p:spTree>
    <p:extLst>
      <p:ext uri="{BB962C8B-B14F-4D97-AF65-F5344CB8AC3E}">
        <p14:creationId xmlns="" xmlns:p14="http://schemas.microsoft.com/office/powerpoint/2010/main" val="1316291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75 tuhat meest</a:t>
            </a:r>
            <a:r>
              <a:rPr lang="et-EE" baseline="0" dirty="0" smtClean="0"/>
              <a:t> ja 43 tuhat naist</a:t>
            </a:r>
          </a:p>
          <a:p>
            <a:r>
              <a:rPr lang="et-EE" baseline="0" dirty="0" smtClean="0"/>
              <a:t>5000 õpib keskhariduse tasemel</a:t>
            </a:r>
          </a:p>
          <a:p>
            <a:endParaRPr lang="et-E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Ei ole kaalunud: 59,92-69,3</a:t>
            </a:r>
            <a:endParaRPr lang="et-E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Kavatseb naasta: 13,62-21,02</a:t>
            </a:r>
          </a:p>
          <a:p>
            <a:r>
              <a:rPr lang="fi-FI" dirty="0" smtClean="0"/>
              <a:t>On kaalunud: 14,75-22,36</a:t>
            </a:r>
          </a:p>
          <a:p>
            <a:endParaRPr lang="et-EE" dirty="0"/>
          </a:p>
        </p:txBody>
      </p:sp>
      <p:sp>
        <p:nvSpPr>
          <p:cNvPr id="4" name="Slide Number Placeholder 3"/>
          <p:cNvSpPr>
            <a:spLocks noGrp="1"/>
          </p:cNvSpPr>
          <p:nvPr>
            <p:ph type="sldNum" sz="quarter" idx="10"/>
          </p:nvPr>
        </p:nvSpPr>
        <p:spPr/>
        <p:txBody>
          <a:bodyPr/>
          <a:lstStyle/>
          <a:p>
            <a:fld id="{56856FC1-C637-4134-BF29-0926F2B928D4}" type="slidenum">
              <a:rPr lang="et-EE" smtClean="0"/>
              <a:pPr/>
              <a:t>4</a:t>
            </a:fld>
            <a:endParaRPr lang="et-E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Hoiakulised ja majanduslikud! </a:t>
            </a:r>
          </a:p>
          <a:p>
            <a:pPr marL="0" marR="0" indent="0" algn="l" defTabSz="914400" rtl="0" eaLnBrk="1" fontAlgn="auto" latinLnBrk="0" hangingPunct="1">
              <a:lnSpc>
                <a:spcPct val="100000"/>
              </a:lnSpc>
              <a:spcBef>
                <a:spcPts val="0"/>
              </a:spcBef>
              <a:spcAft>
                <a:spcPts val="0"/>
              </a:spcAft>
              <a:buClrTx/>
              <a:buSzTx/>
              <a:buFontTx/>
              <a:buNone/>
              <a:tabLst/>
              <a:defRPr/>
            </a:pPr>
            <a:endParaRPr lang="et-E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Mitte keegi ei maininud taksitustena lihtsaid tunde v ebasobivat tunniplaani.</a:t>
            </a:r>
          </a:p>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Vähem</a:t>
            </a:r>
            <a:r>
              <a:rPr lang="et-EE" sz="1200" kern="1200" baseline="0" dirty="0" smtClean="0">
                <a:solidFill>
                  <a:schemeClr val="tx1"/>
                </a:solidFill>
                <a:effectLst/>
                <a:latin typeface="+mn-lt"/>
                <a:ea typeface="+mn-ea"/>
                <a:cs typeface="+mn-cs"/>
              </a:rPr>
              <a:t> kui 10 inimest mainis ajapuudust, laiskust, muu pereliikme, kui lapse hoolitsemise vajadust, kehv õppeedukus, igavad tunnid.</a:t>
            </a:r>
            <a:r>
              <a:rPr lang="et-EE"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t-E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 nendest </a:t>
            </a:r>
            <a:r>
              <a:rPr lang="et-EE" sz="1200" kern="1200" dirty="0" err="1" smtClean="0">
                <a:solidFill>
                  <a:schemeClr val="tx1"/>
                </a:solidFill>
                <a:effectLst/>
                <a:latin typeface="+mn-lt"/>
                <a:ea typeface="+mn-ea"/>
                <a:cs typeface="+mn-cs"/>
              </a:rPr>
              <a:t>täsikasvanutest</a:t>
            </a:r>
            <a:r>
              <a:rPr lang="et-EE" sz="1200" kern="1200" dirty="0" smtClean="0">
                <a:solidFill>
                  <a:schemeClr val="tx1"/>
                </a:solidFill>
                <a:effectLst/>
                <a:latin typeface="+mn-lt"/>
                <a:ea typeface="+mn-ea"/>
                <a:cs typeface="+mn-cs"/>
              </a:rPr>
              <a:t>, kellel</a:t>
            </a:r>
            <a:r>
              <a:rPr lang="et-EE" sz="1200" kern="1200" baseline="0" dirty="0" smtClean="0">
                <a:solidFill>
                  <a:schemeClr val="tx1"/>
                </a:solidFill>
                <a:effectLst/>
                <a:latin typeface="+mn-lt"/>
                <a:ea typeface="+mn-ea"/>
                <a:cs typeface="+mn-cs"/>
              </a:rPr>
              <a:t> ei ole keskharidust ja kes praegu ei õpi.</a:t>
            </a:r>
            <a:endParaRPr lang="et-E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856FC1-C637-4134-BF29-0926F2B928D4}" type="slidenum">
              <a:rPr lang="et-EE" smtClean="0"/>
              <a:pPr/>
              <a:t>5</a:t>
            </a:fld>
            <a:endParaRPr lang="et-EE"/>
          </a:p>
        </p:txBody>
      </p:sp>
    </p:spTree>
    <p:extLst>
      <p:ext uri="{BB962C8B-B14F-4D97-AF65-F5344CB8AC3E}">
        <p14:creationId xmlns="" xmlns:p14="http://schemas.microsoft.com/office/powerpoint/2010/main" val="4043353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b="1" dirty="0" smtClean="0"/>
              <a:t>Hoiakulised</a:t>
            </a:r>
            <a:r>
              <a:rPr lang="et-EE" b="1" baseline="0" dirty="0" smtClean="0"/>
              <a:t> </a:t>
            </a:r>
            <a:r>
              <a:rPr lang="et-EE" baseline="0" dirty="0" smtClean="0"/>
              <a:t>takistused vanusega suurenevad. (hoiakulised: motivatsioonipuudus, sõprade v pereliikmete mõju, kehv õppeedukus, viitsimatus, puudub vajadus)</a:t>
            </a:r>
          </a:p>
          <a:p>
            <a:endParaRPr lang="et-EE" baseline="0" dirty="0" smtClean="0"/>
          </a:p>
          <a:p>
            <a:r>
              <a:rPr lang="et-EE" b="1" dirty="0" smtClean="0"/>
              <a:t>Vanus </a:t>
            </a:r>
            <a:r>
              <a:rPr lang="et-EE" dirty="0" smtClean="0"/>
              <a:t>on</a:t>
            </a:r>
            <a:r>
              <a:rPr lang="et-EE" baseline="0" dirty="0" smtClean="0"/>
              <a:t> ülekaalukalt suurim takistus üle 50-aastastel, aga ka 40-49-aastaste seas miniti seda kümnendiku poolt. Nooremate seas mainiti vanust väga vähe.</a:t>
            </a:r>
          </a:p>
          <a:p>
            <a:endParaRPr lang="et-EE" baseline="0" dirty="0" smtClean="0"/>
          </a:p>
          <a:p>
            <a:r>
              <a:rPr lang="et-EE" baseline="0" dirty="0" smtClean="0"/>
              <a:t>20-29-aastaste seas on teistest selgelt eristuv takistus </a:t>
            </a:r>
            <a:r>
              <a:rPr lang="et-EE" b="1" baseline="0" dirty="0" smtClean="0"/>
              <a:t>majanduslik</a:t>
            </a:r>
            <a:r>
              <a:rPr lang="et-EE" baseline="0" dirty="0" smtClean="0"/>
              <a:t>. Hoiakulised takistused on ka levinud, kuid vähemate seas.</a:t>
            </a:r>
          </a:p>
          <a:p>
            <a:r>
              <a:rPr lang="et-EE" baseline="0" dirty="0" smtClean="0"/>
              <a:t>30-39-aastaste seas ei saa öelda, et majanduslikud v hoiakulised takistused oleksid levinumad, </a:t>
            </a:r>
            <a:r>
              <a:rPr lang="et-EE" b="1" baseline="0" dirty="0" smtClean="0"/>
              <a:t>mõlemad on üsna sagedased</a:t>
            </a:r>
            <a:r>
              <a:rPr lang="et-EE" baseline="0" dirty="0" smtClean="0"/>
              <a:t>.</a:t>
            </a:r>
          </a:p>
          <a:p>
            <a:r>
              <a:rPr lang="et-EE" baseline="0" dirty="0" smtClean="0"/>
              <a:t>Hoolduskohustused on vähem. </a:t>
            </a:r>
          </a:p>
          <a:p>
            <a:endParaRPr lang="et-EE" dirty="0"/>
          </a:p>
        </p:txBody>
      </p:sp>
      <p:sp>
        <p:nvSpPr>
          <p:cNvPr id="4" name="Slide Number Placeholder 3"/>
          <p:cNvSpPr>
            <a:spLocks noGrp="1"/>
          </p:cNvSpPr>
          <p:nvPr>
            <p:ph type="sldNum" sz="quarter" idx="10"/>
          </p:nvPr>
        </p:nvSpPr>
        <p:spPr/>
        <p:txBody>
          <a:bodyPr/>
          <a:lstStyle/>
          <a:p>
            <a:fld id="{56856FC1-C637-4134-BF29-0926F2B928D4}" type="slidenum">
              <a:rPr lang="et-EE" smtClean="0"/>
              <a:pPr/>
              <a:t>6</a:t>
            </a:fld>
            <a:endParaRPr lang="et-EE"/>
          </a:p>
        </p:txBody>
      </p:sp>
    </p:spTree>
    <p:extLst>
      <p:ext uri="{BB962C8B-B14F-4D97-AF65-F5344CB8AC3E}">
        <p14:creationId xmlns="" xmlns:p14="http://schemas.microsoft.com/office/powerpoint/2010/main" val="4043353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Vanus</a:t>
            </a:r>
            <a:r>
              <a:rPr lang="et-EE" baseline="0" dirty="0" smtClean="0"/>
              <a:t> naiste seas peegeldab valimi vanuselist struktuuri.</a:t>
            </a:r>
          </a:p>
          <a:p>
            <a:r>
              <a:rPr lang="et-EE" baseline="0" dirty="0" smtClean="0"/>
              <a:t>Hoolduskohustused on naiste seas levinum takistus, kui meeste seas. Majanduslik takistus meeste seas levinum. Hoiakulised takistused on meeste seas oluliselt levinumad kui naiste seas</a:t>
            </a:r>
            <a:endParaRPr lang="et-EE" dirty="0"/>
          </a:p>
        </p:txBody>
      </p:sp>
      <p:sp>
        <p:nvSpPr>
          <p:cNvPr id="4" name="Slide Number Placeholder 3"/>
          <p:cNvSpPr>
            <a:spLocks noGrp="1"/>
          </p:cNvSpPr>
          <p:nvPr>
            <p:ph type="sldNum" sz="quarter" idx="10"/>
          </p:nvPr>
        </p:nvSpPr>
        <p:spPr/>
        <p:txBody>
          <a:bodyPr/>
          <a:lstStyle/>
          <a:p>
            <a:fld id="{56856FC1-C637-4134-BF29-0926F2B928D4}" type="slidenum">
              <a:rPr lang="et-EE" smtClean="0"/>
              <a:pPr/>
              <a:t>7</a:t>
            </a:fld>
            <a:endParaRPr lang="et-EE"/>
          </a:p>
        </p:txBody>
      </p:sp>
    </p:spTree>
    <p:extLst>
      <p:ext uri="{BB962C8B-B14F-4D97-AF65-F5344CB8AC3E}">
        <p14:creationId xmlns="" xmlns:p14="http://schemas.microsoft.com/office/powerpoint/2010/main" val="4043353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Kooli naasmise kavatsused nende seas, kes ei õpi, jagunesid nii, et ca kaks kolmandikku ei ole kaalunud haridustee jätkamist. </a:t>
            </a:r>
          </a:p>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Enam-vähem võrdselt on neid, kes kavatsevad kooli naasta (ca 17%) ja neid, kes on kaalunud kooli naasmist, aga otsustanud loobuda (ca 18%).</a:t>
            </a:r>
          </a:p>
          <a:p>
            <a:pPr marL="0" marR="0" indent="0" algn="l" defTabSz="914400" rtl="0" eaLnBrk="1" fontAlgn="auto" latinLnBrk="0" hangingPunct="1">
              <a:lnSpc>
                <a:spcPct val="100000"/>
              </a:lnSpc>
              <a:spcBef>
                <a:spcPts val="0"/>
              </a:spcBef>
              <a:spcAft>
                <a:spcPts val="0"/>
              </a:spcAft>
              <a:buClrTx/>
              <a:buSzTx/>
              <a:buFontTx/>
              <a:buNone/>
              <a:tabLst/>
              <a:defRPr/>
            </a:pPr>
            <a:endParaRPr lang="et-E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t-EE" dirty="0" smtClean="0"/>
              <a:t>Nagu teisteski uuringutes selgub</a:t>
            </a:r>
            <a:r>
              <a:rPr lang="et-EE" baseline="0" dirty="0" smtClean="0"/>
              <a:t> küsitlusest, et juhul, kui naastaks haridusteele, siis seda eelkõige edasiste õppevõimaluste, tööturu/karjäärivõimaluste või paremate teadmiste pärast</a:t>
            </a:r>
            <a:endParaRPr lang="et-EE" dirty="0"/>
          </a:p>
        </p:txBody>
      </p:sp>
      <p:sp>
        <p:nvSpPr>
          <p:cNvPr id="4" name="Slide Number Placeholder 3"/>
          <p:cNvSpPr>
            <a:spLocks noGrp="1"/>
          </p:cNvSpPr>
          <p:nvPr>
            <p:ph type="sldNum" sz="quarter" idx="10"/>
          </p:nvPr>
        </p:nvSpPr>
        <p:spPr/>
        <p:txBody>
          <a:bodyPr/>
          <a:lstStyle/>
          <a:p>
            <a:fld id="{56856FC1-C637-4134-BF29-0926F2B928D4}" type="slidenum">
              <a:rPr lang="et-EE" smtClean="0"/>
              <a:pPr/>
              <a:t>8</a:t>
            </a:fld>
            <a:endParaRPr lang="et-EE"/>
          </a:p>
        </p:txBody>
      </p:sp>
    </p:spTree>
    <p:extLst>
      <p:ext uri="{BB962C8B-B14F-4D97-AF65-F5344CB8AC3E}">
        <p14:creationId xmlns="" xmlns:p14="http://schemas.microsoft.com/office/powerpoint/2010/main" val="4043353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Hetkel õppivate täiskasvanute motivatsioon õppimiseks.</a:t>
            </a:r>
          </a:p>
          <a:p>
            <a:pPr marL="0" marR="0" indent="0" algn="l" defTabSz="914400" rtl="0" eaLnBrk="1" fontAlgn="auto" latinLnBrk="0" hangingPunct="1">
              <a:lnSpc>
                <a:spcPct val="100000"/>
              </a:lnSpc>
              <a:spcBef>
                <a:spcPts val="0"/>
              </a:spcBef>
              <a:spcAft>
                <a:spcPts val="0"/>
              </a:spcAft>
              <a:buClrTx/>
              <a:buSzTx/>
              <a:buFontTx/>
              <a:buNone/>
              <a:tabLst/>
              <a:defRPr/>
            </a:pPr>
            <a:endParaRPr lang="et-E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Kokkuvõttes on täiskasvanute kooli tagasipöördumise enimlevinud </a:t>
            </a:r>
            <a:r>
              <a:rPr lang="et-EE" sz="1200" kern="1200" dirty="0" err="1" smtClean="0">
                <a:solidFill>
                  <a:schemeClr val="tx1"/>
                </a:solidFill>
                <a:effectLst/>
                <a:latin typeface="+mn-lt"/>
                <a:ea typeface="+mn-ea"/>
                <a:cs typeface="+mn-cs"/>
              </a:rPr>
              <a:t>motivaatoriteks</a:t>
            </a:r>
            <a:r>
              <a:rPr lang="et-EE" sz="1200" kern="1200" dirty="0" smtClean="0">
                <a:solidFill>
                  <a:schemeClr val="tx1"/>
                </a:solidFill>
                <a:effectLst/>
                <a:latin typeface="+mn-lt"/>
                <a:ea typeface="+mn-ea"/>
                <a:cs typeface="+mn-cs"/>
              </a:rPr>
              <a:t>, nagu on leitud ka varasemates uuringutes, soov saada paremaid väljavaateid tööturul, luua alus edasiõppimiseks või üldisemalt täiendada enda teadmisi. See on sarnane nii neil, kes juba on õppima asunud kui neil, kes ei ole õppima asunud. Samas on ka vähem levinud </a:t>
            </a:r>
            <a:r>
              <a:rPr lang="et-EE" sz="1200" kern="1200" dirty="0" err="1" smtClean="0">
                <a:solidFill>
                  <a:schemeClr val="tx1"/>
                </a:solidFill>
                <a:effectLst/>
                <a:latin typeface="+mn-lt"/>
                <a:ea typeface="+mn-ea"/>
                <a:cs typeface="+mn-cs"/>
              </a:rPr>
              <a:t>motivaatoreid</a:t>
            </a:r>
            <a:r>
              <a:rPr lang="et-EE" sz="1200" kern="1200" dirty="0" smtClean="0">
                <a:solidFill>
                  <a:schemeClr val="tx1"/>
                </a:solidFill>
                <a:effectLst/>
                <a:latin typeface="+mn-lt"/>
                <a:ea typeface="+mn-ea"/>
                <a:cs typeface="+mn-cs"/>
              </a:rPr>
              <a:t>, nagu tööandja nõudmine või lastele hea eeskuju näitamine. Vaatamata sellele, et need on vähesematele oluliseks kooli naasmise põhjuseks, on individuaalsel tasandil tegemist tugevate </a:t>
            </a:r>
            <a:r>
              <a:rPr lang="et-EE" sz="1200" kern="1200" dirty="0" err="1" smtClean="0">
                <a:solidFill>
                  <a:schemeClr val="tx1"/>
                </a:solidFill>
                <a:effectLst/>
                <a:latin typeface="+mn-lt"/>
                <a:ea typeface="+mn-ea"/>
                <a:cs typeface="+mn-cs"/>
              </a:rPr>
              <a:t>motivaatoritega</a:t>
            </a:r>
            <a:r>
              <a:rPr lang="et-EE" sz="1200" kern="1200" dirty="0" smtClean="0">
                <a:solidFill>
                  <a:schemeClr val="tx1"/>
                </a:solidFill>
                <a:effectLst/>
                <a:latin typeface="+mn-lt"/>
                <a:ea typeface="+mn-ea"/>
                <a:cs typeface="+mn-cs"/>
              </a:rPr>
              <a:t>. Sellistel põhjustel kooli naasnud on selge eesmärgiga pühendunud õppimisele. </a:t>
            </a:r>
          </a:p>
          <a:p>
            <a:endParaRPr lang="et-EE" dirty="0"/>
          </a:p>
        </p:txBody>
      </p:sp>
      <p:sp>
        <p:nvSpPr>
          <p:cNvPr id="4" name="Slide Number Placeholder 3"/>
          <p:cNvSpPr>
            <a:spLocks noGrp="1"/>
          </p:cNvSpPr>
          <p:nvPr>
            <p:ph type="sldNum" sz="quarter" idx="10"/>
          </p:nvPr>
        </p:nvSpPr>
        <p:spPr/>
        <p:txBody>
          <a:bodyPr/>
          <a:lstStyle/>
          <a:p>
            <a:fld id="{56856FC1-C637-4134-BF29-0926F2B928D4}" type="slidenum">
              <a:rPr lang="et-EE" smtClean="0"/>
              <a:pPr/>
              <a:t>9</a:t>
            </a:fld>
            <a:endParaRPr lang="et-EE"/>
          </a:p>
        </p:txBody>
      </p:sp>
    </p:spTree>
    <p:extLst>
      <p:ext uri="{BB962C8B-B14F-4D97-AF65-F5344CB8AC3E}">
        <p14:creationId xmlns="" xmlns:p14="http://schemas.microsoft.com/office/powerpoint/2010/main" val="3288345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descr="C:\Users\Janno\Desktop\back1.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3222" y="409335"/>
            <a:ext cx="9144000" cy="6465291"/>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itle 1"/>
          <p:cNvSpPr>
            <a:spLocks noGrp="1"/>
          </p:cNvSpPr>
          <p:nvPr>
            <p:ph type="title"/>
          </p:nvPr>
        </p:nvSpPr>
        <p:spPr>
          <a:xfrm>
            <a:off x="0" y="0"/>
            <a:ext cx="9144000" cy="5301208"/>
          </a:xfrm>
        </p:spPr>
        <p:txBody>
          <a:bodyPr>
            <a:normAutofit/>
          </a:bodyPr>
          <a:lstStyle>
            <a:lvl1pPr>
              <a:defRPr sz="3200">
                <a:solidFill>
                  <a:srgbClr val="C00000"/>
                </a:solidFill>
                <a:latin typeface="Museo 500" pitchFamily="50" charset="-70"/>
              </a:defRPr>
            </a:lvl1pPr>
          </a:lstStyle>
          <a:p>
            <a:r>
              <a:rPr lang="en-US" smtClean="0"/>
              <a:t>Click to edit Master title style</a:t>
            </a:r>
            <a:endParaRPr lang="et-EE" dirty="0"/>
          </a:p>
        </p:txBody>
      </p:sp>
    </p:spTree>
    <p:extLst>
      <p:ext uri="{BB962C8B-B14F-4D97-AF65-F5344CB8AC3E}">
        <p14:creationId xmlns="" xmlns:p14="http://schemas.microsoft.com/office/powerpoint/2010/main" val="2012905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074" name="Picture 2" descr="C:\Users\Janno\Desktop\back2.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3222" y="404664"/>
            <a:ext cx="9144000" cy="6465291"/>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itle 1"/>
          <p:cNvSpPr>
            <a:spLocks noGrp="1"/>
          </p:cNvSpPr>
          <p:nvPr>
            <p:ph type="title"/>
          </p:nvPr>
        </p:nvSpPr>
        <p:spPr>
          <a:xfrm>
            <a:off x="0" y="0"/>
            <a:ext cx="9144000" cy="5301208"/>
          </a:xfrm>
        </p:spPr>
        <p:txBody>
          <a:bodyPr>
            <a:normAutofit/>
          </a:bodyPr>
          <a:lstStyle>
            <a:lvl1pPr>
              <a:defRPr sz="3200">
                <a:solidFill>
                  <a:srgbClr val="C00000"/>
                </a:solidFill>
                <a:latin typeface="Museo 500" pitchFamily="50" charset="-70"/>
              </a:defRPr>
            </a:lvl1pPr>
          </a:lstStyle>
          <a:p>
            <a:r>
              <a:rPr lang="en-US" smtClean="0"/>
              <a:t>Click to edit Master title style</a:t>
            </a:r>
            <a:endParaRPr lang="et-EE" dirty="0"/>
          </a:p>
        </p:txBody>
      </p:sp>
    </p:spTree>
    <p:extLst>
      <p:ext uri="{BB962C8B-B14F-4D97-AF65-F5344CB8AC3E}">
        <p14:creationId xmlns="" xmlns:p14="http://schemas.microsoft.com/office/powerpoint/2010/main" val="1588444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098" name="Picture 2" descr="C:\Users\Janno\Desktop\back3.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7536" y="420093"/>
            <a:ext cx="9144000" cy="6465291"/>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itle 1"/>
          <p:cNvSpPr>
            <a:spLocks noGrp="1"/>
          </p:cNvSpPr>
          <p:nvPr>
            <p:ph type="title"/>
          </p:nvPr>
        </p:nvSpPr>
        <p:spPr>
          <a:xfrm>
            <a:off x="0" y="0"/>
            <a:ext cx="9144000" cy="5301208"/>
          </a:xfrm>
        </p:spPr>
        <p:txBody>
          <a:bodyPr>
            <a:normAutofit/>
          </a:bodyPr>
          <a:lstStyle>
            <a:lvl1pPr>
              <a:defRPr sz="3200">
                <a:solidFill>
                  <a:srgbClr val="C00000"/>
                </a:solidFill>
                <a:latin typeface="Museo 500" pitchFamily="50" charset="-70"/>
              </a:defRPr>
            </a:lvl1pPr>
          </a:lstStyle>
          <a:p>
            <a:r>
              <a:rPr lang="en-US" smtClean="0"/>
              <a:t>Click to edit Master title style</a:t>
            </a:r>
            <a:endParaRPr lang="et-EE" dirty="0"/>
          </a:p>
        </p:txBody>
      </p:sp>
    </p:spTree>
    <p:extLst>
      <p:ext uri="{BB962C8B-B14F-4D97-AF65-F5344CB8AC3E}">
        <p14:creationId xmlns="" xmlns:p14="http://schemas.microsoft.com/office/powerpoint/2010/main" val="712578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900">
                <a:solidFill>
                  <a:srgbClr val="C00000"/>
                </a:solidFill>
                <a:latin typeface="Museo 500" pitchFamily="50" charset="-70"/>
              </a:defRPr>
            </a:lvl1pPr>
          </a:lstStyle>
          <a:p>
            <a:r>
              <a:rPr lang="en-US" smtClean="0"/>
              <a:t>Click to edit Master title style</a:t>
            </a:r>
            <a:endParaRPr lang="et-EE" dirty="0"/>
          </a:p>
        </p:txBody>
      </p:sp>
      <p:sp>
        <p:nvSpPr>
          <p:cNvPr id="3" name="Content Placeholder 2"/>
          <p:cNvSpPr>
            <a:spLocks noGrp="1"/>
          </p:cNvSpPr>
          <p:nvPr>
            <p:ph sz="half" idx="1"/>
          </p:nvPr>
        </p:nvSpPr>
        <p:spPr>
          <a:xfrm>
            <a:off x="457200" y="1600201"/>
            <a:ext cx="4038600" cy="4349080"/>
          </a:xfrm>
        </p:spPr>
        <p:txBody>
          <a:bodyPr/>
          <a:lstStyle>
            <a:lvl1pPr>
              <a:defRPr sz="2100" baseline="0">
                <a:latin typeface="PT Sans" panose="020B0503020203020204" pitchFamily="34" charset="-70"/>
              </a:defRPr>
            </a:lvl1pPr>
            <a:lvl2pPr>
              <a:defRPr sz="1900" baseline="0">
                <a:latin typeface="PT Sans" panose="020B0503020203020204" pitchFamily="34" charset="-70"/>
              </a:defRPr>
            </a:lvl2pPr>
            <a:lvl3pPr>
              <a:defRPr sz="1600" baseline="0">
                <a:latin typeface="PT Sans" panose="020B0503020203020204" pitchFamily="34" charset="-70"/>
              </a:defRPr>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Date Placeholder 4"/>
          <p:cNvSpPr>
            <a:spLocks noGrp="1"/>
          </p:cNvSpPr>
          <p:nvPr>
            <p:ph type="dt" sz="half" idx="10"/>
          </p:nvPr>
        </p:nvSpPr>
        <p:spPr/>
        <p:txBody>
          <a:bodyPr/>
          <a:lstStyle/>
          <a:p>
            <a:fld id="{8B9A08AC-0A1C-4CF8-B4BB-8125B4A21B81}" type="datetimeFigureOut">
              <a:rPr lang="et-EE" smtClean="0"/>
              <a:pPr/>
              <a:t>8.12.2014</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250E3113-E9B5-45F6-99FE-78122A9205F4}" type="slidenum">
              <a:rPr lang="et-EE" smtClean="0"/>
              <a:pPr/>
              <a:t>‹#›</a:t>
            </a:fld>
            <a:endParaRPr lang="et-EE"/>
          </a:p>
        </p:txBody>
      </p:sp>
      <p:sp>
        <p:nvSpPr>
          <p:cNvPr id="8" name="Content Placeholder 2"/>
          <p:cNvSpPr>
            <a:spLocks noGrp="1"/>
          </p:cNvSpPr>
          <p:nvPr>
            <p:ph sz="half" idx="13"/>
          </p:nvPr>
        </p:nvSpPr>
        <p:spPr>
          <a:xfrm>
            <a:off x="4572000" y="1600200"/>
            <a:ext cx="4038600" cy="4349080"/>
          </a:xfrm>
        </p:spPr>
        <p:txBody>
          <a:bodyPr/>
          <a:lstStyle>
            <a:lvl1pPr>
              <a:defRPr sz="2100" baseline="0">
                <a:latin typeface="PT Sans" panose="020B0503020203020204" pitchFamily="34" charset="-70"/>
              </a:defRPr>
            </a:lvl1pPr>
            <a:lvl2pPr>
              <a:defRPr sz="1900" baseline="0">
                <a:latin typeface="PT Sans" panose="020B0503020203020204" pitchFamily="34" charset="-70"/>
              </a:defRPr>
            </a:lvl2pPr>
            <a:lvl3pPr>
              <a:defRPr sz="1600" baseline="0">
                <a:latin typeface="PT Sans" panose="020B0503020203020204" pitchFamily="34" charset="-70"/>
              </a:defRPr>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 xmlns:p14="http://schemas.microsoft.com/office/powerpoint/2010/main" val="1253820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900">
                <a:solidFill>
                  <a:srgbClr val="C00000"/>
                </a:solidFill>
                <a:latin typeface="Museo 500" pitchFamily="50" charset="-70"/>
              </a:defRPr>
            </a:lvl1pPr>
          </a:lstStyle>
          <a:p>
            <a:r>
              <a:rPr lang="en-US" smtClean="0"/>
              <a:t>Click to edit Master title style</a:t>
            </a:r>
            <a:endParaRPr lang="et-EE" dirty="0"/>
          </a:p>
        </p:txBody>
      </p:sp>
      <p:sp>
        <p:nvSpPr>
          <p:cNvPr id="3" name="Content Placeholder 2"/>
          <p:cNvSpPr>
            <a:spLocks noGrp="1"/>
          </p:cNvSpPr>
          <p:nvPr>
            <p:ph sz="half" idx="1"/>
          </p:nvPr>
        </p:nvSpPr>
        <p:spPr>
          <a:xfrm>
            <a:off x="457200" y="1600201"/>
            <a:ext cx="8219256" cy="4349080"/>
          </a:xfrm>
        </p:spPr>
        <p:txBody>
          <a:bodyPr/>
          <a:lstStyle>
            <a:lvl1pPr>
              <a:defRPr sz="2100" baseline="0">
                <a:latin typeface="PT Sans" panose="020B0503020203020204" pitchFamily="34" charset="-70"/>
              </a:defRPr>
            </a:lvl1pPr>
            <a:lvl2pPr>
              <a:defRPr sz="1900" baseline="0">
                <a:latin typeface="PT Sans" panose="020B0503020203020204" pitchFamily="34" charset="-70"/>
              </a:defRPr>
            </a:lvl2pPr>
            <a:lvl3pPr>
              <a:defRPr sz="1600" baseline="0">
                <a:latin typeface="PT Sans" panose="020B0503020203020204" pitchFamily="34" charset="-70"/>
              </a:defRPr>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Date Placeholder 4"/>
          <p:cNvSpPr>
            <a:spLocks noGrp="1"/>
          </p:cNvSpPr>
          <p:nvPr>
            <p:ph type="dt" sz="half" idx="10"/>
          </p:nvPr>
        </p:nvSpPr>
        <p:spPr/>
        <p:txBody>
          <a:bodyPr/>
          <a:lstStyle/>
          <a:p>
            <a:fld id="{8B9A08AC-0A1C-4CF8-B4BB-8125B4A21B81}" type="datetimeFigureOut">
              <a:rPr lang="et-EE" smtClean="0"/>
              <a:pPr/>
              <a:t>8.12.2014</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250E3113-E9B5-45F6-99FE-78122A9205F4}" type="slidenum">
              <a:rPr lang="et-EE" smtClean="0"/>
              <a:pPr/>
              <a:t>‹#›</a:t>
            </a:fld>
            <a:endParaRPr lang="et-EE"/>
          </a:p>
        </p:txBody>
      </p:sp>
    </p:spTree>
    <p:extLst>
      <p:ext uri="{BB962C8B-B14F-4D97-AF65-F5344CB8AC3E}">
        <p14:creationId xmlns="" xmlns:p14="http://schemas.microsoft.com/office/powerpoint/2010/main" val="19540644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Janno\Desktop\back.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238" y="397204"/>
            <a:ext cx="9144000" cy="646529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t-E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A08AC-0A1C-4CF8-B4BB-8125B4A21B81}" type="datetimeFigureOut">
              <a:rPr lang="et-EE" smtClean="0"/>
              <a:pPr/>
              <a:t>8.12.2014</a:t>
            </a:fld>
            <a:endParaRPr lang="et-E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0E3113-E9B5-45F6-99FE-78122A9205F4}" type="slidenum">
              <a:rPr lang="et-EE" smtClean="0"/>
              <a:pPr/>
              <a:t>‹#›</a:t>
            </a:fld>
            <a:endParaRPr lang="et-EE"/>
          </a:p>
        </p:txBody>
      </p:sp>
    </p:spTree>
    <p:extLst>
      <p:ext uri="{BB962C8B-B14F-4D97-AF65-F5344CB8AC3E}">
        <p14:creationId xmlns="" xmlns:p14="http://schemas.microsoft.com/office/powerpoint/2010/main" val="80519927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2" r:id="rId4"/>
    <p:sldLayoutId id="2147483659"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600" dirty="0" smtClean="0"/>
              <a:t>Täiskasvanute põhi- ja keskharidusse tagasipöördumise toetamine</a:t>
            </a:r>
            <a:endParaRPr lang="et-EE" sz="3600" dirty="0"/>
          </a:p>
        </p:txBody>
      </p:sp>
      <p:sp>
        <p:nvSpPr>
          <p:cNvPr id="3" name="TextBox 2"/>
          <p:cNvSpPr txBox="1"/>
          <p:nvPr/>
        </p:nvSpPr>
        <p:spPr>
          <a:xfrm>
            <a:off x="2627784" y="3208622"/>
            <a:ext cx="3456384" cy="954107"/>
          </a:xfrm>
          <a:prstGeom prst="rect">
            <a:avLst/>
          </a:prstGeom>
          <a:noFill/>
        </p:spPr>
        <p:txBody>
          <a:bodyPr wrap="square" rtlCol="0" anchor="ctr">
            <a:spAutoFit/>
          </a:bodyPr>
          <a:lstStyle/>
          <a:p>
            <a:pPr algn="ctr"/>
            <a:r>
              <a:rPr lang="et-EE" sz="2800" dirty="0" smtClean="0"/>
              <a:t>Epp Kallaste </a:t>
            </a:r>
          </a:p>
          <a:p>
            <a:pPr algn="ctr"/>
            <a:r>
              <a:rPr lang="et-EE" sz="2800" dirty="0" smtClean="0"/>
              <a:t>Mari Liis Räis</a:t>
            </a:r>
            <a:endParaRPr lang="et-EE" sz="2800" dirty="0"/>
          </a:p>
        </p:txBody>
      </p:sp>
      <p:pic>
        <p:nvPicPr>
          <p:cNvPr id="5" name="Picture 4" descr="EL_Struktuuritoetus_horisontaal.jpg"/>
          <p:cNvPicPr>
            <a:picLocks noChangeAspect="1"/>
          </p:cNvPicPr>
          <p:nvPr/>
        </p:nvPicPr>
        <p:blipFill>
          <a:blip r:embed="rId3" cstate="print"/>
          <a:stretch>
            <a:fillRect/>
          </a:stretch>
        </p:blipFill>
        <p:spPr>
          <a:xfrm>
            <a:off x="-36512" y="0"/>
            <a:ext cx="2277260" cy="1268760"/>
          </a:xfrm>
          <a:prstGeom prst="rect">
            <a:avLst/>
          </a:prstGeom>
        </p:spPr>
      </p:pic>
    </p:spTree>
    <p:extLst>
      <p:ext uri="{BB962C8B-B14F-4D97-AF65-F5344CB8AC3E}">
        <p14:creationId xmlns="" xmlns:p14="http://schemas.microsoft.com/office/powerpoint/2010/main" val="277422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Millised on koolist väljalangemise põhjused?</a:t>
            </a:r>
            <a:endParaRPr lang="et-EE" dirty="0"/>
          </a:p>
        </p:txBody>
      </p:sp>
      <p:graphicFrame>
        <p:nvGraphicFramePr>
          <p:cNvPr id="4" name="Content Placeholder 3"/>
          <p:cNvGraphicFramePr>
            <a:graphicFrameLocks noGrp="1"/>
          </p:cNvGraphicFramePr>
          <p:nvPr>
            <p:ph sz="half" idx="1"/>
            <p:extLst>
              <p:ext uri="{D42A27DB-BD31-4B8C-83A1-F6EECF244321}">
                <p14:modId xmlns="" xmlns:p14="http://schemas.microsoft.com/office/powerpoint/2010/main" val="1835594605"/>
              </p:ext>
            </p:extLst>
          </p:nvPr>
        </p:nvGraphicFramePr>
        <p:xfrm>
          <a:off x="457200" y="1412776"/>
          <a:ext cx="8218488"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6512" y="5754742"/>
            <a:ext cx="5652120" cy="338554"/>
          </a:xfrm>
          <a:prstGeom prst="rect">
            <a:avLst/>
          </a:prstGeom>
          <a:noFill/>
        </p:spPr>
        <p:txBody>
          <a:bodyPr wrap="square" rtlCol="0">
            <a:spAutoFit/>
          </a:bodyPr>
          <a:lstStyle/>
          <a:p>
            <a:r>
              <a:rPr lang="et-EE" sz="1600" i="1" dirty="0" smtClean="0"/>
              <a:t>Allikas: Tartu Täiskasvanute Gümnaasiumi andmed</a:t>
            </a:r>
            <a:endParaRPr lang="et-EE" sz="1600" i="1" dirty="0"/>
          </a:p>
        </p:txBody>
      </p:sp>
      <p:sp>
        <p:nvSpPr>
          <p:cNvPr id="5" name="Rectangle 4"/>
          <p:cNvSpPr/>
          <p:nvPr/>
        </p:nvSpPr>
        <p:spPr>
          <a:xfrm>
            <a:off x="0" y="4077072"/>
            <a:ext cx="9144000" cy="2016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6" name="Picture 5" descr="EL_Struktuuritoetus_horisontaal.jpg"/>
          <p:cNvPicPr>
            <a:picLocks noChangeAspect="1"/>
          </p:cNvPicPr>
          <p:nvPr/>
        </p:nvPicPr>
        <p:blipFill>
          <a:blip r:embed="rId4" cstate="print"/>
          <a:stretch>
            <a:fillRect/>
          </a:stretch>
        </p:blipFill>
        <p:spPr>
          <a:xfrm>
            <a:off x="0" y="6035848"/>
            <a:ext cx="1475656" cy="822152"/>
          </a:xfrm>
          <a:prstGeom prst="rect">
            <a:avLst/>
          </a:prstGeom>
        </p:spPr>
      </p:pic>
    </p:spTree>
    <p:extLst>
      <p:ext uri="{BB962C8B-B14F-4D97-AF65-F5344CB8AC3E}">
        <p14:creationId xmlns="" xmlns:p14="http://schemas.microsoft.com/office/powerpoint/2010/main" val="328896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Mida saab kool ära teha?</a:t>
            </a:r>
            <a:endParaRPr lang="et-EE" dirty="0"/>
          </a:p>
        </p:txBody>
      </p:sp>
      <p:sp>
        <p:nvSpPr>
          <p:cNvPr id="3" name="Content Placeholder 2"/>
          <p:cNvSpPr>
            <a:spLocks noGrp="1"/>
          </p:cNvSpPr>
          <p:nvPr>
            <p:ph sz="half" idx="1"/>
          </p:nvPr>
        </p:nvSpPr>
        <p:spPr>
          <a:xfrm>
            <a:off x="467544" y="1340768"/>
            <a:ext cx="8219256" cy="4608512"/>
          </a:xfrm>
        </p:spPr>
        <p:txBody>
          <a:bodyPr>
            <a:noAutofit/>
          </a:bodyPr>
          <a:lstStyle/>
          <a:p>
            <a:pPr marL="0" indent="0">
              <a:buNone/>
            </a:pPr>
            <a:r>
              <a:rPr lang="et-EE" sz="2800" dirty="0" smtClean="0"/>
              <a:t>Takistused tekivad kahes erinevas etapis</a:t>
            </a:r>
          </a:p>
          <a:p>
            <a:r>
              <a:rPr lang="et-EE" sz="2800" dirty="0" smtClean="0"/>
              <a:t>Tagasipöördumise otsuse langetamisel</a:t>
            </a:r>
          </a:p>
          <a:p>
            <a:pPr lvl="1"/>
            <a:r>
              <a:rPr lang="et-EE" sz="2400" dirty="0" smtClean="0"/>
              <a:t>Majanduslik kindlustatus</a:t>
            </a:r>
          </a:p>
          <a:p>
            <a:pPr lvl="1"/>
            <a:r>
              <a:rPr lang="et-EE" sz="2400" dirty="0" smtClean="0"/>
              <a:t>Ajalised ressursid</a:t>
            </a:r>
          </a:p>
          <a:p>
            <a:pPr lvl="1"/>
            <a:r>
              <a:rPr lang="et-EE" sz="2400" dirty="0" smtClean="0"/>
              <a:t>Motivatsioon</a:t>
            </a:r>
          </a:p>
          <a:p>
            <a:pPr lvl="1"/>
            <a:r>
              <a:rPr lang="et-EE" sz="2400" dirty="0" smtClean="0"/>
              <a:t>Teadlikkus </a:t>
            </a:r>
            <a:r>
              <a:rPr lang="et-EE" sz="2400" dirty="0" smtClean="0"/>
              <a:t>õppevõimalustest</a:t>
            </a:r>
          </a:p>
          <a:p>
            <a:r>
              <a:rPr lang="et-EE" sz="2800" dirty="0" smtClean="0"/>
              <a:t>Koolis </a:t>
            </a:r>
            <a:r>
              <a:rPr lang="et-EE" sz="2800" dirty="0" smtClean="0"/>
              <a:t>õppides</a:t>
            </a:r>
          </a:p>
          <a:p>
            <a:pPr lvl="1"/>
            <a:r>
              <a:rPr lang="et-EE" sz="2400" dirty="0" smtClean="0"/>
              <a:t>Õppekorraldus</a:t>
            </a:r>
          </a:p>
          <a:p>
            <a:pPr lvl="1"/>
            <a:r>
              <a:rPr lang="et-EE" sz="2400" dirty="0" smtClean="0"/>
              <a:t>Õppekoormus</a:t>
            </a:r>
          </a:p>
          <a:p>
            <a:pPr lvl="1"/>
            <a:r>
              <a:rPr lang="et-EE" sz="2400" dirty="0" smtClean="0"/>
              <a:t>Sotsiaalne ja psühholoogiline tugi</a:t>
            </a:r>
            <a:endParaRPr lang="et-EE" sz="2400" dirty="0"/>
          </a:p>
        </p:txBody>
      </p:sp>
      <p:pic>
        <p:nvPicPr>
          <p:cNvPr id="4" name="Picture 3" descr="EL_Struktuuritoetus_horisontaal.jpg"/>
          <p:cNvPicPr>
            <a:picLocks noChangeAspect="1"/>
          </p:cNvPicPr>
          <p:nvPr/>
        </p:nvPicPr>
        <p:blipFill>
          <a:blip r:embed="rId3" cstate="print"/>
          <a:stretch>
            <a:fillRect/>
          </a:stretch>
        </p:blipFill>
        <p:spPr>
          <a:xfrm>
            <a:off x="0" y="6035848"/>
            <a:ext cx="1475656" cy="822152"/>
          </a:xfrm>
          <a:prstGeom prst="rect">
            <a:avLst/>
          </a:prstGeom>
        </p:spPr>
      </p:pic>
    </p:spTree>
    <p:extLst>
      <p:ext uri="{BB962C8B-B14F-4D97-AF65-F5344CB8AC3E}">
        <p14:creationId xmlns="" xmlns:p14="http://schemas.microsoft.com/office/powerpoint/2010/main" val="3420482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Kooli roll tagasipöördumise toetamisel</a:t>
            </a:r>
            <a:endParaRPr lang="et-EE" dirty="0"/>
          </a:p>
        </p:txBody>
      </p:sp>
      <p:sp>
        <p:nvSpPr>
          <p:cNvPr id="4" name="Content Placeholder 3"/>
          <p:cNvSpPr>
            <a:spLocks noGrp="1"/>
          </p:cNvSpPr>
          <p:nvPr>
            <p:ph sz="half" idx="1"/>
          </p:nvPr>
        </p:nvSpPr>
        <p:spPr>
          <a:xfrm>
            <a:off x="467544" y="1268760"/>
            <a:ext cx="8219256" cy="4608512"/>
          </a:xfrm>
        </p:spPr>
        <p:txBody>
          <a:bodyPr>
            <a:noAutofit/>
          </a:bodyPr>
          <a:lstStyle/>
          <a:p>
            <a:r>
              <a:rPr lang="et-EE" sz="2400" dirty="0" smtClean="0"/>
              <a:t>Kooli ei nähta takistusena tagasipöördumisele</a:t>
            </a:r>
          </a:p>
          <a:p>
            <a:r>
              <a:rPr lang="et-EE" sz="2400" dirty="0" smtClean="0"/>
              <a:t>1/3 motivatsioonipuudusega inimestest leidsid, et neid julgustaks koolipoolne kontakt ja huvi</a:t>
            </a:r>
          </a:p>
          <a:p>
            <a:endParaRPr lang="et-EE" sz="2400" dirty="0"/>
          </a:p>
          <a:p>
            <a:r>
              <a:rPr lang="et-EE" sz="2400" dirty="0" smtClean="0"/>
              <a:t>Tõenäoliselt probleem </a:t>
            </a:r>
            <a:r>
              <a:rPr lang="et-EE" sz="2400" u="sng" dirty="0" smtClean="0"/>
              <a:t>teadlikkuses</a:t>
            </a:r>
          </a:p>
          <a:p>
            <a:pPr lvl="1"/>
            <a:r>
              <a:rPr lang="et-EE" sz="2000" dirty="0" smtClean="0"/>
              <a:t>Kas täiskasvanul sobib enam põhikooli minna?</a:t>
            </a:r>
          </a:p>
          <a:p>
            <a:pPr lvl="1"/>
            <a:r>
              <a:rPr lang="et-EE" sz="2000" dirty="0" smtClean="0"/>
              <a:t>Millised õppevõimalused on olemas?</a:t>
            </a:r>
          </a:p>
          <a:p>
            <a:pPr lvl="1"/>
            <a:r>
              <a:rPr lang="et-EE" sz="2000" dirty="0" smtClean="0"/>
              <a:t>Millised õigused sellega kaasnevad?</a:t>
            </a:r>
          </a:p>
          <a:p>
            <a:pPr marL="0" indent="0" algn="ctr">
              <a:buNone/>
            </a:pPr>
            <a:endParaRPr lang="et-EE" sz="2400" i="1" dirty="0" smtClean="0"/>
          </a:p>
          <a:p>
            <a:r>
              <a:rPr lang="et-EE" sz="2400" dirty="0" smtClean="0"/>
              <a:t>Koolipoolne teavitus- ja turundustegevus omab olulist rolli!</a:t>
            </a:r>
            <a:endParaRPr lang="et-EE" sz="2400" dirty="0"/>
          </a:p>
        </p:txBody>
      </p:sp>
      <p:pic>
        <p:nvPicPr>
          <p:cNvPr id="5" name="Picture 4" descr="EL_Struktuuritoetus_horisontaal.jpg"/>
          <p:cNvPicPr>
            <a:picLocks noChangeAspect="1"/>
          </p:cNvPicPr>
          <p:nvPr/>
        </p:nvPicPr>
        <p:blipFill>
          <a:blip r:embed="rId3" cstate="print"/>
          <a:stretch>
            <a:fillRect/>
          </a:stretch>
        </p:blipFill>
        <p:spPr>
          <a:xfrm>
            <a:off x="0" y="6035848"/>
            <a:ext cx="1475656" cy="822152"/>
          </a:xfrm>
          <a:prstGeom prst="rect">
            <a:avLst/>
          </a:prstGeom>
        </p:spPr>
      </p:pic>
    </p:spTree>
    <p:extLst>
      <p:ext uri="{BB962C8B-B14F-4D97-AF65-F5344CB8AC3E}">
        <p14:creationId xmlns="" xmlns:p14="http://schemas.microsoft.com/office/powerpoint/2010/main" val="156799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Kooli roll väljalangevuse vähendamisel (1)</a:t>
            </a:r>
            <a:endParaRPr lang="et-EE" dirty="0"/>
          </a:p>
        </p:txBody>
      </p:sp>
      <p:sp>
        <p:nvSpPr>
          <p:cNvPr id="4" name="Content Placeholder 3"/>
          <p:cNvSpPr>
            <a:spLocks noGrp="1"/>
          </p:cNvSpPr>
          <p:nvPr>
            <p:ph sz="half" idx="1"/>
          </p:nvPr>
        </p:nvSpPr>
        <p:spPr>
          <a:xfrm>
            <a:off x="457200" y="1600200"/>
            <a:ext cx="8219256" cy="4493095"/>
          </a:xfrm>
        </p:spPr>
        <p:txBody>
          <a:bodyPr>
            <a:normAutofit/>
          </a:bodyPr>
          <a:lstStyle/>
          <a:p>
            <a:pPr marL="0" indent="0">
              <a:buNone/>
            </a:pPr>
            <a:r>
              <a:rPr lang="et-EE" sz="2800" dirty="0" smtClean="0"/>
              <a:t>Paindlikkus õppe korraldamisel</a:t>
            </a:r>
          </a:p>
          <a:p>
            <a:r>
              <a:rPr lang="et-EE" sz="2800" dirty="0" smtClean="0"/>
              <a:t>Õppetöö ajad sõltuvad õpilastest</a:t>
            </a:r>
          </a:p>
          <a:p>
            <a:pPr lvl="1"/>
            <a:r>
              <a:rPr lang="et-EE" sz="2400" dirty="0" smtClean="0"/>
              <a:t>Päevane õpe (lapsevanematele)</a:t>
            </a:r>
          </a:p>
          <a:p>
            <a:pPr lvl="1"/>
            <a:r>
              <a:rPr lang="et-EE" sz="2400" dirty="0" smtClean="0"/>
              <a:t>Kahes vahetuses identne tunniplaan (vahetustega töötajatele)</a:t>
            </a:r>
          </a:p>
          <a:p>
            <a:pPr lvl="1"/>
            <a:r>
              <a:rPr lang="et-EE" sz="2400" dirty="0" smtClean="0"/>
              <a:t>Nädalavahetusel tunnid (kaugemalt tulijatele ja täiskohaga töötajatele)</a:t>
            </a:r>
          </a:p>
          <a:p>
            <a:pPr marL="457200" lvl="1" indent="0">
              <a:buNone/>
            </a:pPr>
            <a:endParaRPr lang="et-EE" sz="2000" dirty="0"/>
          </a:p>
          <a:p>
            <a:pPr marL="171450" indent="-171450"/>
            <a:r>
              <a:rPr lang="et-EE" sz="2400" dirty="0" smtClean="0"/>
              <a:t>Tugiteenused osana õppekorraldusest: psühholoogiline ja õppekorralduslik nõustamine</a:t>
            </a:r>
            <a:endParaRPr lang="et-EE" sz="2400" dirty="0"/>
          </a:p>
          <a:p>
            <a:endParaRPr lang="et-EE" dirty="0"/>
          </a:p>
        </p:txBody>
      </p:sp>
      <p:pic>
        <p:nvPicPr>
          <p:cNvPr id="5" name="Picture 4" descr="EL_Struktuuritoetus_horisontaal.jpg"/>
          <p:cNvPicPr>
            <a:picLocks noChangeAspect="1"/>
          </p:cNvPicPr>
          <p:nvPr/>
        </p:nvPicPr>
        <p:blipFill>
          <a:blip r:embed="rId3" cstate="print"/>
          <a:stretch>
            <a:fillRect/>
          </a:stretch>
        </p:blipFill>
        <p:spPr>
          <a:xfrm>
            <a:off x="0" y="6035848"/>
            <a:ext cx="1475656" cy="822152"/>
          </a:xfrm>
          <a:prstGeom prst="rect">
            <a:avLst/>
          </a:prstGeom>
        </p:spPr>
      </p:pic>
    </p:spTree>
    <p:extLst>
      <p:ext uri="{BB962C8B-B14F-4D97-AF65-F5344CB8AC3E}">
        <p14:creationId xmlns="" xmlns:p14="http://schemas.microsoft.com/office/powerpoint/2010/main" val="128318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Kooli roll väljalangevuse vähendamisel (2)</a:t>
            </a:r>
            <a:endParaRPr lang="et-EE" dirty="0"/>
          </a:p>
        </p:txBody>
      </p:sp>
      <p:sp>
        <p:nvSpPr>
          <p:cNvPr id="4" name="Content Placeholder 3"/>
          <p:cNvSpPr>
            <a:spLocks noGrp="1"/>
          </p:cNvSpPr>
          <p:nvPr>
            <p:ph sz="half" idx="1"/>
          </p:nvPr>
        </p:nvSpPr>
        <p:spPr/>
        <p:txBody>
          <a:bodyPr>
            <a:normAutofit lnSpcReduction="10000"/>
          </a:bodyPr>
          <a:lstStyle/>
          <a:p>
            <a:pPr marL="0" indent="0">
              <a:buNone/>
            </a:pPr>
            <a:r>
              <a:rPr lang="et-EE" sz="2800" dirty="0" smtClean="0"/>
              <a:t>Paindlikkus õppetöö korralduses</a:t>
            </a:r>
          </a:p>
          <a:p>
            <a:r>
              <a:rPr lang="et-EE" sz="2800" dirty="0" smtClean="0"/>
              <a:t>Õppetöö </a:t>
            </a:r>
            <a:r>
              <a:rPr lang="et-EE" sz="2800" dirty="0"/>
              <a:t>vorm </a:t>
            </a:r>
          </a:p>
          <a:p>
            <a:pPr lvl="1"/>
            <a:r>
              <a:rPr lang="et-EE" sz="2400" dirty="0" err="1" smtClean="0"/>
              <a:t>Andragoogiliste</a:t>
            </a:r>
            <a:r>
              <a:rPr lang="et-EE" sz="2400" dirty="0" smtClean="0"/>
              <a:t> õppemeetodite rakendamine</a:t>
            </a:r>
          </a:p>
          <a:p>
            <a:r>
              <a:rPr lang="et-EE" sz="2800" dirty="0" smtClean="0"/>
              <a:t>Õppetöö sisu</a:t>
            </a:r>
          </a:p>
          <a:p>
            <a:pPr marL="571500" lvl="1" indent="-171450"/>
            <a:r>
              <a:rPr lang="et-EE" sz="2400" dirty="0" smtClean="0"/>
              <a:t>Keeleõppe materjalide kohandamine täiskasvanule vajaliku sõnavaraga</a:t>
            </a:r>
          </a:p>
          <a:p>
            <a:pPr marL="571500" lvl="1" indent="-171450"/>
            <a:r>
              <a:rPr lang="et-EE" sz="2400" dirty="0" smtClean="0"/>
              <a:t>Inimeseõpetuses täiskasvanutele huvipakkuvate teemade käsitlemine pereplaneerimise asemel</a:t>
            </a:r>
            <a:endParaRPr lang="et-EE" sz="2400" dirty="0"/>
          </a:p>
          <a:p>
            <a:pPr marL="171450" indent="-171450"/>
            <a:r>
              <a:rPr lang="et-EE" sz="2800" dirty="0" smtClean="0"/>
              <a:t>Ainealaseid tasanduskursused ja konsultatsioonid</a:t>
            </a:r>
          </a:p>
          <a:p>
            <a:pPr marL="571500" lvl="1" indent="-171450"/>
            <a:r>
              <a:rPr lang="et-EE" sz="2400" dirty="0" smtClean="0"/>
              <a:t> Konsultatsiooni annab mõni teine sama aine õpetaja</a:t>
            </a:r>
            <a:endParaRPr lang="et-EE" sz="2400" dirty="0"/>
          </a:p>
          <a:p>
            <a:pPr marL="171450" indent="-171450"/>
            <a:endParaRPr lang="et-EE" sz="2400" dirty="0"/>
          </a:p>
          <a:p>
            <a:endParaRPr lang="et-EE" dirty="0"/>
          </a:p>
        </p:txBody>
      </p:sp>
      <p:pic>
        <p:nvPicPr>
          <p:cNvPr id="5" name="Picture 4" descr="EL_Struktuuritoetus_horisontaal.jpg"/>
          <p:cNvPicPr>
            <a:picLocks noChangeAspect="1"/>
          </p:cNvPicPr>
          <p:nvPr/>
        </p:nvPicPr>
        <p:blipFill>
          <a:blip r:embed="rId3" cstate="print"/>
          <a:stretch>
            <a:fillRect/>
          </a:stretch>
        </p:blipFill>
        <p:spPr>
          <a:xfrm>
            <a:off x="0" y="6035848"/>
            <a:ext cx="1475656" cy="822152"/>
          </a:xfrm>
          <a:prstGeom prst="rect">
            <a:avLst/>
          </a:prstGeom>
        </p:spPr>
      </p:pic>
    </p:spTree>
    <p:extLst>
      <p:ext uri="{BB962C8B-B14F-4D97-AF65-F5344CB8AC3E}">
        <p14:creationId xmlns="" xmlns:p14="http://schemas.microsoft.com/office/powerpoint/2010/main" val="98135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Kooli roll väljalangevuse vähendamisel (3)</a:t>
            </a:r>
            <a:endParaRPr lang="et-EE" dirty="0"/>
          </a:p>
        </p:txBody>
      </p:sp>
      <p:sp>
        <p:nvSpPr>
          <p:cNvPr id="4" name="Content Placeholder 3"/>
          <p:cNvSpPr>
            <a:spLocks noGrp="1"/>
          </p:cNvSpPr>
          <p:nvPr>
            <p:ph sz="half" idx="1"/>
          </p:nvPr>
        </p:nvSpPr>
        <p:spPr>
          <a:xfrm>
            <a:off x="457200" y="1412776"/>
            <a:ext cx="8219256" cy="4349080"/>
          </a:xfrm>
        </p:spPr>
        <p:txBody>
          <a:bodyPr>
            <a:normAutofit fontScale="25000" lnSpcReduction="20000"/>
          </a:bodyPr>
          <a:lstStyle/>
          <a:p>
            <a:pPr marL="0" indent="0">
              <a:buNone/>
            </a:pPr>
            <a:r>
              <a:rPr lang="et-EE" sz="10400" dirty="0" smtClean="0"/>
              <a:t>E-õpe on palju enamat kui e-post ja konspektide saatmine:</a:t>
            </a:r>
          </a:p>
          <a:p>
            <a:pPr marL="571500" lvl="1" indent="-171450"/>
            <a:r>
              <a:rPr lang="et-EE" sz="9400" dirty="0"/>
              <a:t> </a:t>
            </a:r>
            <a:r>
              <a:rPr lang="et-EE" sz="9400" dirty="0" smtClean="0"/>
              <a:t>Õpikeskkonnad nagu </a:t>
            </a:r>
            <a:r>
              <a:rPr lang="et-EE" sz="9400" dirty="0" err="1" smtClean="0"/>
              <a:t>Moodle</a:t>
            </a:r>
            <a:endParaRPr lang="et-EE" sz="9400" dirty="0"/>
          </a:p>
          <a:p>
            <a:pPr marL="571500" lvl="1" indent="-171450"/>
            <a:r>
              <a:rPr lang="et-EE" sz="9400" dirty="0"/>
              <a:t> Videoloengud</a:t>
            </a:r>
          </a:p>
          <a:p>
            <a:pPr marL="571500" lvl="1" indent="-171450"/>
            <a:r>
              <a:rPr lang="et-EE" sz="9400" dirty="0"/>
              <a:t> Interaktiivsed testid</a:t>
            </a:r>
          </a:p>
          <a:p>
            <a:pPr marL="571500" lvl="1" indent="-171450"/>
            <a:r>
              <a:rPr lang="et-EE" sz="9400" dirty="0"/>
              <a:t> </a:t>
            </a:r>
            <a:r>
              <a:rPr lang="et-EE" sz="9400" dirty="0" smtClean="0"/>
              <a:t>Skype</a:t>
            </a:r>
          </a:p>
          <a:p>
            <a:pPr marL="0" indent="0">
              <a:buNone/>
            </a:pPr>
            <a:endParaRPr lang="et-EE" sz="9600" dirty="0" smtClean="0"/>
          </a:p>
          <a:p>
            <a:pPr marL="0" indent="0">
              <a:buNone/>
            </a:pPr>
            <a:r>
              <a:rPr lang="et-EE" sz="10400" dirty="0" smtClean="0"/>
              <a:t>E-õppe võimalused on paljudes koolides alakasutatud, kuna</a:t>
            </a:r>
          </a:p>
          <a:p>
            <a:pPr marL="571500" lvl="1" indent="-171450"/>
            <a:r>
              <a:rPr lang="et-EE" sz="9600" dirty="0" smtClean="0"/>
              <a:t> õpetajatel puuduvad oskused ja praktilised kogemused,</a:t>
            </a:r>
          </a:p>
          <a:p>
            <a:pPr marL="571500" lvl="1" indent="-171450"/>
            <a:r>
              <a:rPr lang="et-EE" sz="9600" dirty="0"/>
              <a:t> </a:t>
            </a:r>
            <a:r>
              <a:rPr lang="et-EE" sz="9600" dirty="0" smtClean="0"/>
              <a:t>õppurite arvutioskused ei ole piisavalt kõrgel tasemel,</a:t>
            </a:r>
          </a:p>
          <a:p>
            <a:pPr marL="571500" lvl="1" indent="-171450"/>
            <a:r>
              <a:rPr lang="et-EE" sz="9600" dirty="0"/>
              <a:t> k</a:t>
            </a:r>
            <a:r>
              <a:rPr lang="et-EE" sz="9600" dirty="0" smtClean="0"/>
              <a:t>oolis puudub piisav haridustehniline tugi.</a:t>
            </a:r>
          </a:p>
          <a:p>
            <a:pPr marL="571500" lvl="1" indent="-171450"/>
            <a:endParaRPr lang="et-EE" sz="2200" dirty="0" smtClean="0"/>
          </a:p>
          <a:p>
            <a:endParaRPr lang="et-EE" dirty="0"/>
          </a:p>
        </p:txBody>
      </p:sp>
      <p:pic>
        <p:nvPicPr>
          <p:cNvPr id="5" name="Picture 4" descr="EL_Struktuuritoetus_horisontaal.jpg"/>
          <p:cNvPicPr>
            <a:picLocks noChangeAspect="1"/>
          </p:cNvPicPr>
          <p:nvPr/>
        </p:nvPicPr>
        <p:blipFill>
          <a:blip r:embed="rId3" cstate="print"/>
          <a:stretch>
            <a:fillRect/>
          </a:stretch>
        </p:blipFill>
        <p:spPr>
          <a:xfrm>
            <a:off x="0" y="6035848"/>
            <a:ext cx="1475656" cy="822152"/>
          </a:xfrm>
          <a:prstGeom prst="rect">
            <a:avLst/>
          </a:prstGeom>
        </p:spPr>
      </p:pic>
    </p:spTree>
    <p:extLst>
      <p:ext uri="{BB962C8B-B14F-4D97-AF65-F5344CB8AC3E}">
        <p14:creationId xmlns="" xmlns:p14="http://schemas.microsoft.com/office/powerpoint/2010/main" val="396024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Tugimeetmed </a:t>
            </a:r>
            <a:r>
              <a:rPr lang="et-EE" dirty="0" smtClean="0"/>
              <a:t>kui kooli roll?</a:t>
            </a:r>
            <a:endParaRPr lang="et-EE" dirty="0"/>
          </a:p>
        </p:txBody>
      </p:sp>
      <p:sp>
        <p:nvSpPr>
          <p:cNvPr id="3" name="Content Placeholder 2"/>
          <p:cNvSpPr>
            <a:spLocks noGrp="1"/>
          </p:cNvSpPr>
          <p:nvPr>
            <p:ph sz="half" idx="1"/>
          </p:nvPr>
        </p:nvSpPr>
        <p:spPr>
          <a:xfrm>
            <a:off x="457200" y="1340768"/>
            <a:ext cx="8219256" cy="4608513"/>
          </a:xfrm>
        </p:spPr>
        <p:txBody>
          <a:bodyPr>
            <a:normAutofit/>
          </a:bodyPr>
          <a:lstStyle/>
          <a:p>
            <a:pPr marL="0" indent="0">
              <a:buNone/>
            </a:pPr>
            <a:r>
              <a:rPr lang="et-EE" sz="2800" dirty="0" smtClean="0"/>
              <a:t>Üks </a:t>
            </a:r>
            <a:r>
              <a:rPr lang="et-EE" sz="2800" dirty="0" smtClean="0"/>
              <a:t>suur probleem on lastehoiu küsimus, mida koolid on erinevalt lahendanud:</a:t>
            </a:r>
          </a:p>
          <a:p>
            <a:r>
              <a:rPr lang="et-EE" sz="2800" dirty="0" smtClean="0"/>
              <a:t>Lastehoid kooli ruumes</a:t>
            </a:r>
          </a:p>
          <a:p>
            <a:pPr lvl="1"/>
            <a:r>
              <a:rPr lang="et-EE" sz="2400" dirty="0" smtClean="0"/>
              <a:t>Spetsiaalselt sisustatud ruum</a:t>
            </a:r>
          </a:p>
          <a:p>
            <a:pPr lvl="1"/>
            <a:r>
              <a:rPr lang="et-EE" sz="2400" dirty="0" smtClean="0"/>
              <a:t>KOV eelarvest või projektiga rahastatud hoidja</a:t>
            </a:r>
          </a:p>
          <a:p>
            <a:pPr lvl="1"/>
            <a:endParaRPr lang="et-EE" sz="2400" dirty="0"/>
          </a:p>
          <a:p>
            <a:r>
              <a:rPr lang="et-EE" sz="2800" dirty="0" smtClean="0"/>
              <a:t>Kokkulepped kohalike lasteaedadega</a:t>
            </a:r>
          </a:p>
          <a:p>
            <a:pPr lvl="1"/>
            <a:r>
              <a:rPr lang="et-EE" sz="2400" dirty="0" smtClean="0"/>
              <a:t>Mujalt tulnutele hoiukoha tagamine</a:t>
            </a:r>
          </a:p>
          <a:p>
            <a:pPr lvl="1"/>
            <a:r>
              <a:rPr lang="et-EE" sz="2400" dirty="0" smtClean="0"/>
              <a:t>Õppuritele eelisjärjekorra loomine</a:t>
            </a:r>
            <a:endParaRPr lang="et-EE" sz="2400" dirty="0"/>
          </a:p>
        </p:txBody>
      </p:sp>
      <p:pic>
        <p:nvPicPr>
          <p:cNvPr id="4" name="Picture 3" descr="EL_Struktuuritoetus_horisontaal.jpg"/>
          <p:cNvPicPr>
            <a:picLocks noChangeAspect="1"/>
          </p:cNvPicPr>
          <p:nvPr/>
        </p:nvPicPr>
        <p:blipFill>
          <a:blip r:embed="rId3" cstate="print"/>
          <a:stretch>
            <a:fillRect/>
          </a:stretch>
        </p:blipFill>
        <p:spPr>
          <a:xfrm>
            <a:off x="0" y="6035848"/>
            <a:ext cx="1475656" cy="822152"/>
          </a:xfrm>
          <a:prstGeom prst="rect">
            <a:avLst/>
          </a:prstGeom>
        </p:spPr>
      </p:pic>
    </p:spTree>
    <p:extLst>
      <p:ext uri="{BB962C8B-B14F-4D97-AF65-F5344CB8AC3E}">
        <p14:creationId xmlns="" xmlns:p14="http://schemas.microsoft.com/office/powerpoint/2010/main" val="65466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Kokkuvõte	</a:t>
            </a:r>
            <a:endParaRPr lang="et-EE" dirty="0"/>
          </a:p>
        </p:txBody>
      </p:sp>
      <p:sp>
        <p:nvSpPr>
          <p:cNvPr id="3" name="Content Placeholder 2"/>
          <p:cNvSpPr>
            <a:spLocks noGrp="1"/>
          </p:cNvSpPr>
          <p:nvPr>
            <p:ph sz="half" idx="1"/>
          </p:nvPr>
        </p:nvSpPr>
        <p:spPr/>
        <p:txBody>
          <a:bodyPr>
            <a:normAutofit/>
          </a:bodyPr>
          <a:lstStyle/>
          <a:p>
            <a:r>
              <a:rPr lang="et-EE" sz="2400" dirty="0" smtClean="0"/>
              <a:t>Täiskasvanuid takistavad kooli naasmast levinud hoiakud ja teadmatus</a:t>
            </a:r>
          </a:p>
          <a:p>
            <a:pPr lvl="1"/>
            <a:r>
              <a:rPr lang="et-EE" sz="2000" dirty="0" smtClean="0"/>
              <a:t>Kool saab aidata </a:t>
            </a:r>
            <a:r>
              <a:rPr lang="et-EE" sz="2000" b="1" dirty="0" smtClean="0"/>
              <a:t>teadlikkuse tõstmisega</a:t>
            </a:r>
          </a:p>
          <a:p>
            <a:r>
              <a:rPr lang="et-EE" sz="2400" dirty="0" smtClean="0"/>
              <a:t>Kooli naasnud täiskasvanu ei saa jätta oma elu seisma – ta vajab paindlikkust ja võimalusi oma muude kohustuste täitmiseks.</a:t>
            </a:r>
          </a:p>
          <a:p>
            <a:pPr lvl="1"/>
            <a:r>
              <a:rPr lang="et-EE" sz="2000" dirty="0" smtClean="0"/>
              <a:t>Kool saab aidata </a:t>
            </a:r>
            <a:r>
              <a:rPr lang="et-EE" sz="2000" b="1" dirty="0" smtClean="0"/>
              <a:t>paindlikkuse ja nõustamisega</a:t>
            </a:r>
          </a:p>
          <a:p>
            <a:pPr lvl="1"/>
            <a:r>
              <a:rPr lang="et-EE" sz="2000" dirty="0" smtClean="0"/>
              <a:t>Süstemaatiline lähenemine </a:t>
            </a:r>
            <a:r>
              <a:rPr lang="et-EE" sz="2000" b="1" dirty="0" smtClean="0"/>
              <a:t>tugiteenustele</a:t>
            </a:r>
          </a:p>
          <a:p>
            <a:r>
              <a:rPr lang="et-EE" sz="2400" dirty="0" smtClean="0"/>
              <a:t>Palju arenguvõimalusi on </a:t>
            </a:r>
            <a:r>
              <a:rPr lang="et-EE" sz="2400" b="1" dirty="0" smtClean="0"/>
              <a:t>e-õppe laiemas rakendamises </a:t>
            </a:r>
            <a:r>
              <a:rPr lang="et-EE" sz="2400" dirty="0" smtClean="0"/>
              <a:t>ja </a:t>
            </a:r>
            <a:r>
              <a:rPr lang="et-EE" sz="2400" b="1" dirty="0" smtClean="0"/>
              <a:t>õppesisu kohandamisel </a:t>
            </a:r>
            <a:r>
              <a:rPr lang="et-EE" sz="2400" dirty="0" smtClean="0"/>
              <a:t>täiskasvanud õppija jaoks.</a:t>
            </a:r>
            <a:endParaRPr lang="et-EE" sz="2400" dirty="0"/>
          </a:p>
        </p:txBody>
      </p:sp>
      <p:pic>
        <p:nvPicPr>
          <p:cNvPr id="4" name="Picture 3" descr="EL_Struktuuritoetus_horisontaal.jpg"/>
          <p:cNvPicPr>
            <a:picLocks noChangeAspect="1"/>
          </p:cNvPicPr>
          <p:nvPr/>
        </p:nvPicPr>
        <p:blipFill>
          <a:blip r:embed="rId2" cstate="print"/>
          <a:stretch>
            <a:fillRect/>
          </a:stretch>
        </p:blipFill>
        <p:spPr>
          <a:xfrm>
            <a:off x="0" y="6035848"/>
            <a:ext cx="1475656" cy="822152"/>
          </a:xfrm>
          <a:prstGeom prst="rect">
            <a:avLst/>
          </a:prstGeom>
        </p:spPr>
      </p:pic>
    </p:spTree>
    <p:extLst>
      <p:ext uri="{BB962C8B-B14F-4D97-AF65-F5344CB8AC3E}">
        <p14:creationId xmlns="" xmlns:p14="http://schemas.microsoft.com/office/powerpoint/2010/main" val="44097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t-EE" dirty="0" smtClean="0"/>
              <a:t>Küsimused?</a:t>
            </a:r>
            <a:endParaRPr lang="et-EE" dirty="0"/>
          </a:p>
        </p:txBody>
      </p:sp>
      <p:pic>
        <p:nvPicPr>
          <p:cNvPr id="5" name="Picture 4" descr="EL_Struktuuritoetus_horisontaal.jpg"/>
          <p:cNvPicPr>
            <a:picLocks noChangeAspect="1"/>
          </p:cNvPicPr>
          <p:nvPr/>
        </p:nvPicPr>
        <p:blipFill>
          <a:blip r:embed="rId2" cstate="print"/>
          <a:stretch>
            <a:fillRect/>
          </a:stretch>
        </p:blipFill>
        <p:spPr>
          <a:xfrm>
            <a:off x="13342" y="44624"/>
            <a:ext cx="2326410" cy="1296144"/>
          </a:xfrm>
          <a:prstGeom prst="rect">
            <a:avLst/>
          </a:prstGeom>
        </p:spPr>
      </p:pic>
    </p:spTree>
    <p:extLst>
      <p:ext uri="{BB962C8B-B14F-4D97-AF65-F5344CB8AC3E}">
        <p14:creationId xmlns="" xmlns:p14="http://schemas.microsoft.com/office/powerpoint/2010/main" val="2161093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Uuringust</a:t>
            </a:r>
            <a:endParaRPr lang="et-EE" dirty="0"/>
          </a:p>
        </p:txBody>
      </p:sp>
      <p:sp>
        <p:nvSpPr>
          <p:cNvPr id="4" name="Content Placeholder 3"/>
          <p:cNvSpPr>
            <a:spLocks noGrp="1"/>
          </p:cNvSpPr>
          <p:nvPr>
            <p:ph sz="half" idx="1"/>
          </p:nvPr>
        </p:nvSpPr>
        <p:spPr/>
        <p:txBody>
          <a:bodyPr>
            <a:normAutofit fontScale="77500" lnSpcReduction="20000"/>
          </a:bodyPr>
          <a:lstStyle/>
          <a:p>
            <a:pPr marL="0" indent="0">
              <a:buNone/>
            </a:pPr>
            <a:r>
              <a:rPr lang="et-EE" sz="2800" dirty="0" smtClean="0"/>
              <a:t>Eesmärk: </a:t>
            </a:r>
          </a:p>
          <a:p>
            <a:pPr marL="273050" indent="-273050"/>
            <a:r>
              <a:rPr lang="et-EE" sz="2800" dirty="0" smtClean="0"/>
              <a:t>koguda infot täiskasvanute tasemeõppes osalemise takistuste ja eelduste </a:t>
            </a:r>
            <a:r>
              <a:rPr lang="et-EE" sz="2800" dirty="0" smtClean="0"/>
              <a:t>kohta</a:t>
            </a:r>
            <a:endParaRPr lang="et-EE" sz="2800" dirty="0" smtClean="0"/>
          </a:p>
          <a:p>
            <a:pPr marL="273050" indent="-273050"/>
            <a:r>
              <a:rPr lang="et-EE" sz="2800" dirty="0" smtClean="0"/>
              <a:t>selgitada kuidas toetatakse täiskasvanuid täna ja kuidas saaks seda paremini </a:t>
            </a:r>
            <a:r>
              <a:rPr lang="et-EE" sz="2800" dirty="0" smtClean="0"/>
              <a:t>teha</a:t>
            </a:r>
            <a:endParaRPr lang="et-EE" sz="2800" dirty="0" smtClean="0"/>
          </a:p>
          <a:p>
            <a:pPr marL="0" indent="0">
              <a:buNone/>
            </a:pPr>
            <a:endParaRPr lang="et-EE" sz="2800" dirty="0" smtClean="0"/>
          </a:p>
          <a:p>
            <a:r>
              <a:rPr lang="et-EE" sz="2800" dirty="0" smtClean="0"/>
              <a:t>Ülevaade täiskasvanute haridusvõimalustest ja toetustest Eestis</a:t>
            </a:r>
          </a:p>
          <a:p>
            <a:r>
              <a:rPr lang="et-EE" sz="2800" dirty="0" smtClean="0"/>
              <a:t>Põhi- ja/või keskhariduseta täiskasvanute küsitlus</a:t>
            </a:r>
          </a:p>
          <a:p>
            <a:r>
              <a:rPr lang="et-EE" sz="2800" dirty="0" smtClean="0"/>
              <a:t>Fookusgrupid täiskasvanute gümnaasiumites ja kutsekoolides</a:t>
            </a:r>
          </a:p>
          <a:p>
            <a:r>
              <a:rPr lang="et-EE" sz="2800" dirty="0" smtClean="0"/>
              <a:t>KOV küsitlus</a:t>
            </a:r>
          </a:p>
          <a:p>
            <a:r>
              <a:rPr lang="et-EE" sz="2800" dirty="0" smtClean="0"/>
              <a:t>Näiteid teistest riikidest</a:t>
            </a:r>
            <a:endParaRPr lang="et-EE" sz="2800" dirty="0"/>
          </a:p>
        </p:txBody>
      </p:sp>
      <p:pic>
        <p:nvPicPr>
          <p:cNvPr id="5" name="Picture 4" descr="EL_Struktuuritoetus_horisontaal.jpg"/>
          <p:cNvPicPr>
            <a:picLocks noChangeAspect="1"/>
          </p:cNvPicPr>
          <p:nvPr/>
        </p:nvPicPr>
        <p:blipFill>
          <a:blip r:embed="rId3" cstate="print"/>
          <a:stretch>
            <a:fillRect/>
          </a:stretch>
        </p:blipFill>
        <p:spPr>
          <a:xfrm>
            <a:off x="0" y="6035848"/>
            <a:ext cx="1475656" cy="822152"/>
          </a:xfrm>
          <a:prstGeom prst="rect">
            <a:avLst/>
          </a:prstGeom>
        </p:spPr>
      </p:pic>
    </p:spTree>
    <p:extLst>
      <p:ext uri="{BB962C8B-B14F-4D97-AF65-F5344CB8AC3E}">
        <p14:creationId xmlns="" xmlns:p14="http://schemas.microsoft.com/office/powerpoint/2010/main" val="119976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Täiskasvanute hariduses osalemise takistused</a:t>
            </a:r>
            <a:endParaRPr lang="et-EE" dirty="0"/>
          </a:p>
        </p:txBody>
      </p:sp>
      <p:graphicFrame>
        <p:nvGraphicFramePr>
          <p:cNvPr id="6" name="Content Placeholder 5"/>
          <p:cNvGraphicFramePr>
            <a:graphicFrameLocks noGrp="1"/>
          </p:cNvGraphicFramePr>
          <p:nvPr>
            <p:ph sz="half" idx="1"/>
            <p:extLst>
              <p:ext uri="{D42A27DB-BD31-4B8C-83A1-F6EECF244321}">
                <p14:modId xmlns="" xmlns:p14="http://schemas.microsoft.com/office/powerpoint/2010/main" val="3466002240"/>
              </p:ext>
            </p:extLst>
          </p:nvPr>
        </p:nvGraphicFramePr>
        <p:xfrm>
          <a:off x="457200" y="1412776"/>
          <a:ext cx="8218488" cy="4537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0" y="5733256"/>
            <a:ext cx="5508104" cy="646331"/>
          </a:xfrm>
          <a:prstGeom prst="rect">
            <a:avLst/>
          </a:prstGeom>
          <a:noFill/>
        </p:spPr>
        <p:txBody>
          <a:bodyPr wrap="square" rtlCol="0">
            <a:spAutoFit/>
          </a:bodyPr>
          <a:lstStyle/>
          <a:p>
            <a:r>
              <a:rPr lang="et-EE" sz="1600" i="1" dirty="0"/>
              <a:t>Allikas: </a:t>
            </a:r>
            <a:r>
              <a:rPr lang="et-EE" sz="1600" i="1" dirty="0" err="1"/>
              <a:t>MacKeracher</a:t>
            </a:r>
            <a:r>
              <a:rPr lang="et-EE" sz="1600" i="1" dirty="0"/>
              <a:t> et </a:t>
            </a:r>
            <a:r>
              <a:rPr lang="et-EE" sz="1600" i="1" dirty="0" err="1"/>
              <a:t>al</a:t>
            </a:r>
            <a:r>
              <a:rPr lang="et-EE" sz="1600" i="1" dirty="0"/>
              <a:t>. 2006, autori poolt </a:t>
            </a:r>
            <a:r>
              <a:rPr lang="et-EE" sz="1600" i="1" dirty="0" smtClean="0"/>
              <a:t>kohandatud</a:t>
            </a:r>
            <a:endParaRPr lang="et-EE" sz="1600" dirty="0"/>
          </a:p>
          <a:p>
            <a:endParaRPr lang="et-EE" sz="2000" dirty="0"/>
          </a:p>
        </p:txBody>
      </p:sp>
      <p:pic>
        <p:nvPicPr>
          <p:cNvPr id="5" name="Picture 4" descr="EL_Struktuuritoetus_horisontaal.jpg"/>
          <p:cNvPicPr>
            <a:picLocks noChangeAspect="1"/>
          </p:cNvPicPr>
          <p:nvPr/>
        </p:nvPicPr>
        <p:blipFill>
          <a:blip r:embed="rId8" cstate="print"/>
          <a:stretch>
            <a:fillRect/>
          </a:stretch>
        </p:blipFill>
        <p:spPr>
          <a:xfrm>
            <a:off x="0" y="6035848"/>
            <a:ext cx="1475656" cy="822152"/>
          </a:xfrm>
          <a:prstGeom prst="rect">
            <a:avLst/>
          </a:prstGeom>
        </p:spPr>
      </p:pic>
    </p:spTree>
    <p:extLst>
      <p:ext uri="{BB962C8B-B14F-4D97-AF65-F5344CB8AC3E}">
        <p14:creationId xmlns="" xmlns:p14="http://schemas.microsoft.com/office/powerpoint/2010/main" val="436206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Keskhariduseta inimeste hulk ja õppimiskavatsused</a:t>
            </a:r>
            <a:endParaRPr lang="et-EE" dirty="0"/>
          </a:p>
        </p:txBody>
      </p:sp>
      <p:sp>
        <p:nvSpPr>
          <p:cNvPr id="3" name="Content Placeholder 2"/>
          <p:cNvSpPr>
            <a:spLocks noGrp="1"/>
          </p:cNvSpPr>
          <p:nvPr>
            <p:ph sz="half" idx="1"/>
          </p:nvPr>
        </p:nvSpPr>
        <p:spPr/>
        <p:txBody>
          <a:bodyPr/>
          <a:lstStyle/>
          <a:p>
            <a:r>
              <a:rPr lang="et-EE" dirty="0" smtClean="0"/>
              <a:t>Keskhariduseta umbes 118 tuhat inimest</a:t>
            </a:r>
          </a:p>
          <a:p>
            <a:r>
              <a:rPr lang="et-EE" dirty="0" smtClean="0"/>
              <a:t>Neist õpib ca 5 tuhat</a:t>
            </a:r>
          </a:p>
          <a:p>
            <a:endParaRPr lang="et-EE" dirty="0" smtClean="0"/>
          </a:p>
          <a:p>
            <a:r>
              <a:rPr lang="et-EE" dirty="0" smtClean="0"/>
              <a:t>Neist, kes ei õpi</a:t>
            </a:r>
          </a:p>
          <a:p>
            <a:pPr lvl="1"/>
            <a:r>
              <a:rPr lang="et-EE" dirty="0" smtClean="0"/>
              <a:t>64% ei ole kaalunud kooli naasmist</a:t>
            </a:r>
          </a:p>
          <a:p>
            <a:pPr lvl="1"/>
            <a:r>
              <a:rPr lang="et-EE" dirty="0" smtClean="0"/>
              <a:t>17% kavatsevad naasta</a:t>
            </a:r>
          </a:p>
          <a:p>
            <a:pPr lvl="1"/>
            <a:r>
              <a:rPr lang="et-EE" dirty="0" smtClean="0"/>
              <a:t>18% on kaalunud kuid loobunud</a:t>
            </a:r>
          </a:p>
          <a:p>
            <a:endParaRPr lang="et-EE" dirty="0" smtClean="0"/>
          </a:p>
          <a:p>
            <a:endParaRPr lang="et-EE" dirty="0"/>
          </a:p>
        </p:txBody>
      </p:sp>
      <p:pic>
        <p:nvPicPr>
          <p:cNvPr id="4" name="Picture 3" descr="EL_Struktuuritoetus_horisontaal.jpg"/>
          <p:cNvPicPr>
            <a:picLocks noChangeAspect="1"/>
          </p:cNvPicPr>
          <p:nvPr/>
        </p:nvPicPr>
        <p:blipFill>
          <a:blip r:embed="rId3" cstate="print"/>
          <a:stretch>
            <a:fillRect/>
          </a:stretch>
        </p:blipFill>
        <p:spPr>
          <a:xfrm>
            <a:off x="0" y="6035848"/>
            <a:ext cx="1475656" cy="82215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Takistused kooli tagasipöördumiseks</a:t>
            </a:r>
            <a:endParaRPr lang="et-EE" dirty="0"/>
          </a:p>
        </p:txBody>
      </p:sp>
      <p:pic>
        <p:nvPicPr>
          <p:cNvPr id="5" name="Content Placeholder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6677" y="1052736"/>
            <a:ext cx="7291707" cy="4896543"/>
          </a:xfrm>
          <a:prstGeom prst="rect">
            <a:avLst/>
          </a:prstGeom>
        </p:spPr>
      </p:pic>
      <p:pic>
        <p:nvPicPr>
          <p:cNvPr id="7" name="Picture 6" descr="EL_Struktuuritoetus_horisontaal.jpg"/>
          <p:cNvPicPr>
            <a:picLocks noChangeAspect="1"/>
          </p:cNvPicPr>
          <p:nvPr/>
        </p:nvPicPr>
        <p:blipFill>
          <a:blip r:embed="rId4" cstate="print"/>
          <a:stretch>
            <a:fillRect/>
          </a:stretch>
        </p:blipFill>
        <p:spPr>
          <a:xfrm>
            <a:off x="0" y="6035848"/>
            <a:ext cx="1475656" cy="822152"/>
          </a:xfrm>
          <a:prstGeom prst="rect">
            <a:avLst/>
          </a:prstGeom>
        </p:spPr>
      </p:pic>
    </p:spTree>
    <p:extLst>
      <p:ext uri="{BB962C8B-B14F-4D97-AF65-F5344CB8AC3E}">
        <p14:creationId xmlns="" xmlns:p14="http://schemas.microsoft.com/office/powerpoint/2010/main" val="1565875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Takistused kooli tagasipöördumiseks</a:t>
            </a:r>
            <a:endParaRPr lang="et-EE" dirty="0"/>
          </a:p>
        </p:txBody>
      </p:sp>
      <p:pic>
        <p:nvPicPr>
          <p:cNvPr id="5" name="Content Placeholder 3"/>
          <p:cNvPicPr>
            <a:picLocks noGrp="1"/>
          </p:cNvPicPr>
          <p:nvPr>
            <p:ph sz="half" idx="1"/>
          </p:nvPr>
        </p:nvPicPr>
        <p:blipFill>
          <a:blip r:embed="rId3" cstate="print"/>
          <a:srcRect/>
          <a:stretch>
            <a:fillRect/>
          </a:stretch>
        </p:blipFill>
        <p:spPr bwMode="auto">
          <a:xfrm>
            <a:off x="107504" y="1052736"/>
            <a:ext cx="8928992" cy="5805264"/>
          </a:xfrm>
          <a:prstGeom prst="rect">
            <a:avLst/>
          </a:prstGeom>
          <a:noFill/>
          <a:ln w="9525">
            <a:noFill/>
            <a:miter lim="800000"/>
            <a:headEnd/>
            <a:tailEnd/>
          </a:ln>
        </p:spPr>
      </p:pic>
    </p:spTree>
    <p:extLst>
      <p:ext uri="{BB962C8B-B14F-4D97-AF65-F5344CB8AC3E}">
        <p14:creationId xmlns="" xmlns:p14="http://schemas.microsoft.com/office/powerpoint/2010/main" val="2396955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Takistused kooli tagasipöördumiseks</a:t>
            </a:r>
            <a:endParaRPr lang="et-EE" dirty="0"/>
          </a:p>
        </p:txBody>
      </p:sp>
      <p:pic>
        <p:nvPicPr>
          <p:cNvPr id="4" name="Content Placeholder 3"/>
          <p:cNvPicPr>
            <a:picLocks/>
          </p:cNvPicPr>
          <p:nvPr/>
        </p:nvPicPr>
        <p:blipFill>
          <a:blip r:embed="rId3" cstate="print"/>
          <a:srcRect/>
          <a:stretch>
            <a:fillRect/>
          </a:stretch>
        </p:blipFill>
        <p:spPr bwMode="auto">
          <a:xfrm>
            <a:off x="-36512" y="1052736"/>
            <a:ext cx="9180512" cy="5616624"/>
          </a:xfrm>
          <a:prstGeom prst="rect">
            <a:avLst/>
          </a:prstGeom>
          <a:noFill/>
          <a:ln w="9525">
            <a:noFill/>
            <a:miter lim="800000"/>
            <a:headEnd/>
            <a:tailEnd/>
          </a:ln>
        </p:spPr>
      </p:pic>
    </p:spTree>
    <p:extLst>
      <p:ext uri="{BB962C8B-B14F-4D97-AF65-F5344CB8AC3E}">
        <p14:creationId xmlns="" xmlns:p14="http://schemas.microsoft.com/office/powerpoint/2010/main" val="1666700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611560" y="1052736"/>
            <a:ext cx="8064896" cy="4824536"/>
          </a:xfrm>
          <a:prstGeom prst="rect">
            <a:avLst/>
          </a:prstGeom>
        </p:spPr>
      </p:pic>
      <p:sp>
        <p:nvSpPr>
          <p:cNvPr id="2" name="Title 1"/>
          <p:cNvSpPr>
            <a:spLocks noGrp="1"/>
          </p:cNvSpPr>
          <p:nvPr>
            <p:ph type="title"/>
          </p:nvPr>
        </p:nvSpPr>
        <p:spPr/>
        <p:txBody>
          <a:bodyPr/>
          <a:lstStyle/>
          <a:p>
            <a:r>
              <a:rPr lang="et-EE" dirty="0" smtClean="0"/>
              <a:t>Mitte-õppijate motivatsioon</a:t>
            </a:r>
            <a:endParaRPr lang="et-EE" dirty="0"/>
          </a:p>
        </p:txBody>
      </p:sp>
      <p:pic>
        <p:nvPicPr>
          <p:cNvPr id="4" name="Content Placeholder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1078682"/>
            <a:ext cx="9143999" cy="5842000"/>
          </a:xfrm>
          <a:prstGeom prst="rect">
            <a:avLst/>
          </a:prstGeom>
        </p:spPr>
      </p:pic>
    </p:spTree>
    <p:extLst>
      <p:ext uri="{BB962C8B-B14F-4D97-AF65-F5344CB8AC3E}">
        <p14:creationId xmlns="" xmlns:p14="http://schemas.microsoft.com/office/powerpoint/2010/main" val="3536420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Õppijate motivatsioon</a:t>
            </a:r>
            <a:endParaRPr lang="et-EE" dirty="0"/>
          </a:p>
        </p:txBody>
      </p:sp>
      <p:pic>
        <p:nvPicPr>
          <p:cNvPr id="7" name="Content Placeholder 6" descr="Slaid 8.jpg"/>
          <p:cNvPicPr>
            <a:picLocks noGrp="1" noChangeAspect="1"/>
          </p:cNvPicPr>
          <p:nvPr>
            <p:ph sz="half" idx="1"/>
          </p:nvPr>
        </p:nvPicPr>
        <p:blipFill>
          <a:blip r:embed="rId3" cstate="print"/>
          <a:stretch>
            <a:fillRect/>
          </a:stretch>
        </p:blipFill>
        <p:spPr>
          <a:xfrm>
            <a:off x="53740" y="1211073"/>
            <a:ext cx="8982756" cy="5616006"/>
          </a:xfrm>
        </p:spPr>
      </p:pic>
    </p:spTree>
    <p:extLst>
      <p:ext uri="{BB962C8B-B14F-4D97-AF65-F5344CB8AC3E}">
        <p14:creationId xmlns="" xmlns:p14="http://schemas.microsoft.com/office/powerpoint/2010/main" val="2472261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Cent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CentAR</Template>
  <TotalTime>578</TotalTime>
  <Words>1385</Words>
  <Application>Microsoft Office PowerPoint</Application>
  <PresentationFormat>On-screen Show (4:3)</PresentationFormat>
  <Paragraphs>188</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CentAR</vt:lpstr>
      <vt:lpstr>Täiskasvanute põhi- ja keskharidusse tagasipöördumise toetamine</vt:lpstr>
      <vt:lpstr>Uuringust</vt:lpstr>
      <vt:lpstr>Täiskasvanute hariduses osalemise takistused</vt:lpstr>
      <vt:lpstr>Keskhariduseta inimeste hulk ja õppimiskavatsused</vt:lpstr>
      <vt:lpstr>Takistused kooli tagasipöördumiseks</vt:lpstr>
      <vt:lpstr>Takistused kooli tagasipöördumiseks</vt:lpstr>
      <vt:lpstr>Takistused kooli tagasipöördumiseks</vt:lpstr>
      <vt:lpstr>Mitte-õppijate motivatsioon</vt:lpstr>
      <vt:lpstr>Õppijate motivatsioon</vt:lpstr>
      <vt:lpstr>Millised on koolist väljalangemise põhjused?</vt:lpstr>
      <vt:lpstr>Mida saab kool ära teha?</vt:lpstr>
      <vt:lpstr>Kooli roll tagasipöördumise toetamisel</vt:lpstr>
      <vt:lpstr>Kooli roll väljalangevuse vähendamisel (1)</vt:lpstr>
      <vt:lpstr>Kooli roll väljalangevuse vähendamisel (2)</vt:lpstr>
      <vt:lpstr>Kooli roll väljalangevuse vähendamisel (3)</vt:lpstr>
      <vt:lpstr>Tugimeetmed kui kooli roll?</vt:lpstr>
      <vt:lpstr>Kokkuvõte </vt:lpstr>
      <vt:lpstr>Küsimused?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Janno Järve</dc:creator>
  <cp:lastModifiedBy>Epp Kallaste</cp:lastModifiedBy>
  <cp:revision>74</cp:revision>
  <dcterms:created xsi:type="dcterms:W3CDTF">2014-11-06T13:30:14Z</dcterms:created>
  <dcterms:modified xsi:type="dcterms:W3CDTF">2014-12-08T08:26:03Z</dcterms:modified>
</cp:coreProperties>
</file>