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5" r:id="rId3"/>
    <p:sldMasterId id="2147483656" r:id="rId4"/>
    <p:sldMasterId id="2147483657" r:id="rId5"/>
  </p:sldMasterIdLst>
  <p:notesMasterIdLst>
    <p:notesMasterId r:id="rId24"/>
  </p:notesMasterIdLst>
  <p:sldIdLst>
    <p:sldId id="256" r:id="rId6"/>
    <p:sldId id="257" r:id="rId7"/>
    <p:sldId id="259" r:id="rId8"/>
    <p:sldId id="266" r:id="rId9"/>
    <p:sldId id="268" r:id="rId10"/>
    <p:sldId id="273" r:id="rId11"/>
    <p:sldId id="274" r:id="rId12"/>
    <p:sldId id="276" r:id="rId13"/>
    <p:sldId id="283" r:id="rId14"/>
    <p:sldId id="277" r:id="rId15"/>
    <p:sldId id="278" r:id="rId16"/>
    <p:sldId id="281" r:id="rId17"/>
    <p:sldId id="282" r:id="rId18"/>
    <p:sldId id="267" r:id="rId19"/>
    <p:sldId id="271" r:id="rId20"/>
    <p:sldId id="272" r:id="rId21"/>
    <p:sldId id="284" r:id="rId22"/>
    <p:sldId id="265" r:id="rId23"/>
  </p:sldIdLst>
  <p:sldSz cx="9144000" cy="6858000" type="screen4x3"/>
  <p:notesSz cx="6858000" cy="9144000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rgbClr val="00395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395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7" autoAdjust="0"/>
    <p:restoredTop sz="68773" autoAdjust="0"/>
  </p:normalViewPr>
  <p:slideViewPr>
    <p:cSldViewPr showGuides="1">
      <p:cViewPr varScale="1">
        <p:scale>
          <a:sx n="49" d="100"/>
          <a:sy n="49" d="100"/>
        </p:scale>
        <p:origin x="-2040" y="-96"/>
      </p:cViewPr>
      <p:guideLst>
        <p:guide orient="horz" pos="2160"/>
        <p:guide pos="2880"/>
        <p:guide pos="55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E0FDF-150A-4853-93AF-287B8679F450}" type="datetimeFigureOut">
              <a:rPr lang="et-EE" smtClean="0"/>
              <a:pPr/>
              <a:t>8.12.2014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20D62-C236-4605-9C36-E371B54CACC9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</a:t>
            </a:fld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10</a:t>
            </a:fld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11</a:t>
            </a:fld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12</a:t>
            </a:fld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13</a:t>
            </a:fld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t-EE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14</a:t>
            </a:fld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15</a:t>
            </a:fld>
            <a:endParaRPr lang="et-E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16</a:t>
            </a:fld>
            <a:endParaRPr lang="et-E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18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2</a:t>
            </a:fld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3</a:t>
            </a:fld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4</a:t>
            </a:fld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5</a:t>
            </a:fld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6</a:t>
            </a:fld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7</a:t>
            </a:fld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8</a:t>
            </a:fld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0D62-C236-4605-9C36-E371B54CACC9}" type="slidenum">
              <a:rPr lang="et-EE" smtClean="0"/>
              <a:pPr/>
              <a:t>9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3" name="Picture 13" descr="Eesti statistik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165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898525"/>
            <a:ext cx="4498975" cy="854075"/>
          </a:xfrm>
        </p:spPr>
        <p:txBody>
          <a:bodyPr anchor="b"/>
          <a:lstStyle>
            <a:lvl1pPr>
              <a:defRPr sz="3000" b="0"/>
            </a:lvl1pPr>
          </a:lstStyle>
          <a:p>
            <a:r>
              <a:rPr lang="et-EE"/>
              <a:t>PEALKIRI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4495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/>
            </a:lvl1pPr>
          </a:lstStyle>
          <a:p>
            <a:r>
              <a:rPr lang="et-EE"/>
              <a:t>Esitaja Nimi Perekonnanimi</a:t>
            </a:r>
          </a:p>
          <a:p>
            <a:r>
              <a:rPr lang="et-EE"/>
              <a:t>00.00.2006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4988" y="1268413"/>
            <a:ext cx="1878012" cy="5132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7775" y="1268413"/>
            <a:ext cx="5484813" cy="5132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6862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12875"/>
            <a:ext cx="410845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Anu Tõnurist</a:t>
            </a:r>
            <a:endParaRPr lang="en-GB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476250"/>
            <a:ext cx="2090737" cy="5203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24575" cy="5203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47775" y="2205038"/>
            <a:ext cx="3681413" cy="419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88" y="2205038"/>
            <a:ext cx="3681412" cy="419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Anu Tõnurist</a:t>
            </a:r>
            <a:endParaRPr lang="en-GB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1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7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9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1" y="2205038"/>
            <a:ext cx="815144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dirty="0" smtClean="0"/>
              <a:t>Sisu tekst</a:t>
            </a:r>
          </a:p>
          <a:p>
            <a:pPr lvl="1"/>
            <a:r>
              <a:rPr lang="et-EE" dirty="0" smtClean="0"/>
              <a:t>sisu</a:t>
            </a:r>
          </a:p>
          <a:p>
            <a:pPr lvl="2"/>
            <a:r>
              <a:rPr lang="et-EE" dirty="0" smtClean="0"/>
              <a:t>Sisu</a:t>
            </a:r>
          </a:p>
          <a:p>
            <a:pPr lvl="3"/>
            <a:endParaRPr lang="en-GB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7884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20000"/>
              </a:spcBef>
              <a:defRPr sz="1200" b="0"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268413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Pealkiri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  <p:pic>
        <p:nvPicPr>
          <p:cNvPr id="8" name="Picture 7" descr="ES_lyhike_PowerPoint_EST.e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2244335" cy="1628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9pPr>
    </p:titleStyle>
    <p:bodyStyle>
      <a:lvl1pPr marL="361950" indent="-361950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79500" indent="-363538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795463" indent="-363538" algn="l" rtl="0" eaLnBrk="0" fontAlgn="base" hangingPunct="0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22034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6114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686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5258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830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402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7884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spcBef>
                <a:spcPct val="20000"/>
              </a:spcBef>
              <a:defRPr sz="1200" b="0"/>
            </a:lvl1pPr>
          </a:lstStyle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6771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Sisu tekst</a:t>
            </a:r>
          </a:p>
          <a:p>
            <a:pPr lvl="1"/>
            <a:r>
              <a:rPr lang="et-EE" smtClean="0"/>
              <a:t>sisu</a:t>
            </a:r>
          </a:p>
          <a:p>
            <a:pPr lvl="2"/>
            <a:r>
              <a:rPr lang="et-EE" smtClean="0"/>
              <a:t>Sisu</a:t>
            </a:r>
          </a:p>
          <a:p>
            <a:pPr lvl="3"/>
            <a:endParaRPr lang="en-GB" smtClean="0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476250"/>
            <a:ext cx="7489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Pealkiri</a:t>
            </a:r>
          </a:p>
        </p:txBody>
      </p:sp>
      <p:pic>
        <p:nvPicPr>
          <p:cNvPr id="12298" name="Picture 10" descr="Eesti statistika_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-15875"/>
            <a:ext cx="1095376" cy="1095375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11429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003951"/>
                </a:solidFill>
              </a:defRPr>
            </a:lvl1pPr>
          </a:lstStyle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/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951"/>
          </a:solidFill>
          <a:latin typeface="Arial" charset="0"/>
        </a:defRPr>
      </a:lvl9pPr>
    </p:titleStyle>
    <p:bodyStyle>
      <a:lvl1pPr marL="361950" indent="-361950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1079500" indent="-363538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2pPr>
      <a:lvl3pPr marL="1795463" indent="-363538" algn="l" rtl="0" fontAlgn="base">
        <a:spcBef>
          <a:spcPct val="20000"/>
        </a:spcBef>
        <a:spcAft>
          <a:spcPct val="0"/>
        </a:spcAft>
        <a:buClr>
          <a:srgbClr val="A72F16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22034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6114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0686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5258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9830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4402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20491" name="Picture 11" descr="Eesti statistika_vahe_mereroh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7463" y="-7938"/>
            <a:ext cx="9167813" cy="6883401"/>
          </a:xfrm>
          <a:prstGeom prst="rect">
            <a:avLst/>
          </a:prstGeom>
          <a:noFill/>
        </p:spPr>
      </p:pic>
      <p:pic>
        <p:nvPicPr>
          <p:cNvPr id="20489" name="Picture 9" descr="9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56475" y="404813"/>
            <a:ext cx="1103313" cy="10636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30727" name="Picture 7" descr="Eesti statistika_vahe_lai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9525" y="-9525"/>
            <a:ext cx="9170988" cy="6870700"/>
          </a:xfrm>
          <a:prstGeom prst="rect">
            <a:avLst/>
          </a:prstGeom>
          <a:noFill/>
        </p:spPr>
      </p:pic>
      <p:pic>
        <p:nvPicPr>
          <p:cNvPr id="30726" name="Picture 6" descr="9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42188" y="404813"/>
            <a:ext cx="1111250" cy="10715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/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9" descr="Eesti statistika_suu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7938" y="-11113"/>
            <a:ext cx="9186863" cy="6881813"/>
          </a:xfrm>
          <a:prstGeom prst="rect">
            <a:avLst/>
          </a:prstGeom>
          <a:noFill/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t-EE" smtClean="0"/>
          </a:p>
        </p:txBody>
      </p:sp>
      <p:pic>
        <p:nvPicPr>
          <p:cNvPr id="31750" name="Picture 6" descr="9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46950" y="404813"/>
            <a:ext cx="1111250" cy="10699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/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space.utlib.ee/dspace/handle/10062/44228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 smtClean="0"/>
              <a:t>Täiskasvanuhariduse prioriteetsed sihtrühmad maakonniti</a:t>
            </a:r>
            <a:endParaRPr lang="et-EE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Anu Tõnurist</a:t>
            </a:r>
          </a:p>
          <a:p>
            <a:r>
              <a:rPr lang="et-EE" dirty="0" smtClean="0"/>
              <a:t>Peaanalüütik</a:t>
            </a:r>
          </a:p>
          <a:p>
            <a:r>
              <a:rPr lang="et-EE" dirty="0" smtClean="0"/>
              <a:t>Statistikaamet</a:t>
            </a:r>
          </a:p>
          <a:p>
            <a:r>
              <a:rPr lang="et-EE" dirty="0" smtClean="0"/>
              <a:t>Täiskasvanuhariduse teabepäev Tallinnas</a:t>
            </a:r>
          </a:p>
          <a:p>
            <a:r>
              <a:rPr lang="et-EE" dirty="0" smtClean="0"/>
              <a:t>08.12.2014</a:t>
            </a:r>
          </a:p>
          <a:p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Ettevõtluse demograafia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367712" cy="2016125"/>
          </a:xfrm>
        </p:spPr>
        <p:txBody>
          <a:bodyPr/>
          <a:lstStyle/>
          <a:p>
            <a:r>
              <a:rPr lang="et-EE" dirty="0" smtClean="0"/>
              <a:t>Üle </a:t>
            </a:r>
            <a:r>
              <a:rPr lang="et-EE" dirty="0" smtClean="0">
                <a:solidFill>
                  <a:schemeClr val="tx2"/>
                </a:solidFill>
              </a:rPr>
              <a:t>1400 majanduslikult aktiivse ettevõtte (v.a põllumajandusettevõtted ja 1–9 töötajaga FIE-d), so u 2% kõigist Eesti ettevõtetest. </a:t>
            </a:r>
          </a:p>
          <a:p>
            <a:r>
              <a:rPr lang="et-EE" dirty="0" smtClean="0"/>
              <a:t>2012. aastal sündis </a:t>
            </a:r>
            <a:r>
              <a:rPr lang="et-EE" dirty="0" smtClean="0">
                <a:solidFill>
                  <a:schemeClr val="tx2"/>
                </a:solidFill>
              </a:rPr>
              <a:t>193 ja suri 104 </a:t>
            </a:r>
            <a:r>
              <a:rPr lang="et-EE" dirty="0" smtClean="0"/>
              <a:t>ettevõtet.</a:t>
            </a:r>
          </a:p>
          <a:p>
            <a:r>
              <a:rPr lang="et-EE" dirty="0" smtClean="0"/>
              <a:t>Ettevõtete sünni- ja surmamäär 2012. aastal: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pic>
        <p:nvPicPr>
          <p:cNvPr id="5122" name="Picture 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73016"/>
            <a:ext cx="757773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Töökohad maakonnas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Raplamaal käib tööl </a:t>
            </a:r>
            <a:r>
              <a:rPr lang="et-EE" dirty="0" smtClean="0">
                <a:solidFill>
                  <a:schemeClr val="tx2"/>
                </a:solidFill>
              </a:rPr>
              <a:t>8996 inimest ja elab 14 446 </a:t>
            </a:r>
            <a:r>
              <a:rPr lang="et-EE" dirty="0" smtClean="0"/>
              <a:t>hõivatut.</a:t>
            </a:r>
          </a:p>
          <a:p>
            <a:r>
              <a:rPr lang="et-EE" dirty="0" smtClean="0"/>
              <a:t>Tõmbekeskused: Rapla ja Märjamaa alev. Enam kui </a:t>
            </a:r>
            <a:r>
              <a:rPr lang="et-EE" dirty="0" smtClean="0">
                <a:solidFill>
                  <a:schemeClr val="tx2"/>
                </a:solidFill>
              </a:rPr>
              <a:t>2200 inimese töökoht asub Raplas, ligi 800-l töökoht Märjamaal</a:t>
            </a:r>
            <a:r>
              <a:rPr lang="et-EE" dirty="0" smtClean="0"/>
              <a:t>.</a:t>
            </a:r>
          </a:p>
          <a:p>
            <a:r>
              <a:rPr lang="et-EE" dirty="0" smtClean="0"/>
              <a:t>Suurima töötajate arvuga tegevusalad: töötlev tööstus, hulgi- ja jaekaubandus, haridus.</a:t>
            </a:r>
          </a:p>
          <a:p>
            <a:r>
              <a:rPr lang="et-EE" dirty="0" smtClean="0"/>
              <a:t>Töötajate hariduslik profiil ametite lõikes:</a:t>
            </a:r>
          </a:p>
          <a:p>
            <a:pPr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pic>
        <p:nvPicPr>
          <p:cNvPr id="6" name="Picture 5" descr="Kaart_11_Rapla_kogutooran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844824"/>
            <a:ext cx="7836390" cy="4752528"/>
          </a:xfrm>
          <a:prstGeom prst="rect">
            <a:avLst/>
          </a:prstGeom>
        </p:spPr>
      </p:pic>
      <p:pic>
        <p:nvPicPr>
          <p:cNvPr id="7" name="Picture 6" descr="Lisa_5_Kaart_2_Tööjõupotentsia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2564904"/>
            <a:ext cx="6356962" cy="4104456"/>
          </a:xfrm>
          <a:prstGeom prst="rect">
            <a:avLst/>
          </a:prstGeom>
        </p:spPr>
      </p:pic>
      <p:pic>
        <p:nvPicPr>
          <p:cNvPr id="11" name="Picture 10" descr="Capt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4149080"/>
            <a:ext cx="8748464" cy="17281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Vähe tasustatud ametid ja tegevusalad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26916731"/>
              </p:ext>
            </p:extLst>
          </p:nvPr>
        </p:nvGraphicFramePr>
        <p:xfrm>
          <a:off x="0" y="1340768"/>
          <a:ext cx="9144001" cy="32297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228953"/>
                <a:gridCol w="530351"/>
                <a:gridCol w="868480"/>
                <a:gridCol w="936104"/>
                <a:gridCol w="1296144"/>
                <a:gridCol w="639169"/>
                <a:gridCol w="1377055"/>
                <a:gridCol w="1296144"/>
                <a:gridCol w="971601"/>
              </a:tblGrid>
              <a:tr h="283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t-EE" sz="1400" noProof="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t-EE" sz="1400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t-EE" sz="1400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t-EE" sz="1400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t-EE" sz="1400" noProof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Omandatud haridustase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257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Tegevusala / ametiala nimetus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Arv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Mediaan töine tulu, €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Keskmine töine tulu, €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Keskmise töise tulu 95% usaldus-vahemik, €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effectLst/>
                        </a:rPr>
                        <a:t>Kokku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(%)</a:t>
                      </a:r>
                      <a:endParaRPr lang="et-EE" sz="1400" noProof="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effectLst/>
                        </a:rPr>
                        <a:t>Põhiharidus ja vähem;</a:t>
                      </a:r>
                      <a:br>
                        <a:rPr lang="et-EE" sz="1400" noProof="0" dirty="0" smtClean="0">
                          <a:effectLst/>
                        </a:rPr>
                      </a:br>
                      <a:r>
                        <a:rPr lang="et-EE" sz="1400" noProof="0" dirty="0" smtClean="0">
                          <a:effectLst/>
                        </a:rPr>
                        <a:t>Põhiharidus või vähem ja kutse</a:t>
                      </a:r>
                      <a:endParaRPr lang="et-EE" sz="1400" noProof="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Üldkesk-haridus;</a:t>
                      </a:r>
                      <a:br>
                        <a:rPr lang="et-EE" sz="1400" noProof="0" smtClean="0">
                          <a:effectLst/>
                        </a:rPr>
                      </a:br>
                      <a:r>
                        <a:rPr lang="et-EE" sz="1400" noProof="0" smtClean="0">
                          <a:effectLst/>
                        </a:rPr>
                        <a:t>Keskharidus ja kutse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effectLst/>
                        </a:rPr>
                        <a:t>Kõrg-haridus</a:t>
                      </a:r>
                      <a:endParaRPr lang="et-EE" sz="1400" noProof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54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Toidu</a:t>
                      </a:r>
                      <a:r>
                        <a:rPr lang="et-EE" sz="1400" baseline="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ja joogi serv.</a:t>
                      </a:r>
                      <a:endParaRPr lang="et-EE" sz="1400" noProof="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97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312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342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+/- 24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endParaRPr lang="et-EE" sz="1400" noProof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75,3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4,1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62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noProof="0" dirty="0" smtClean="0">
                          <a:effectLst/>
                        </a:rPr>
                        <a:t>Posti- ja kulleri-teenistus</a:t>
                      </a:r>
                      <a:endParaRPr lang="et-EE" sz="1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51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424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436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+/- 40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7,8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72,6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19,6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27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Spordi- ning lõbustus-</a:t>
                      </a:r>
                      <a:r>
                        <a:rPr lang="et-EE" sz="1400" baseline="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ja vaba aja tegevused</a:t>
                      </a:r>
                      <a:endParaRPr lang="et-EE" sz="1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53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364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459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+/- 70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endParaRPr lang="et-EE" sz="1400" noProof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15,1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56,6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28,3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9759945"/>
              </p:ext>
            </p:extLst>
          </p:nvPr>
        </p:nvGraphicFramePr>
        <p:xfrm>
          <a:off x="0" y="4797152"/>
          <a:ext cx="9144000" cy="1656183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1187624"/>
                <a:gridCol w="576064"/>
                <a:gridCol w="864096"/>
                <a:gridCol w="936104"/>
                <a:gridCol w="1296144"/>
                <a:gridCol w="648072"/>
                <a:gridCol w="1368152"/>
                <a:gridCol w="1296144"/>
                <a:gridCol w="971600"/>
              </a:tblGrid>
              <a:tr h="552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noProof="0" dirty="0" smtClean="0">
                          <a:effectLst/>
                        </a:rPr>
                        <a:t>Koristajad ja abilised</a:t>
                      </a:r>
                      <a:endParaRPr lang="et-EE" sz="1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110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319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347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+/- 28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endParaRPr lang="et-EE" sz="1400" noProof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20,0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66,4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13,6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noProof="0" dirty="0" smtClean="0">
                          <a:effectLst/>
                        </a:rPr>
                        <a:t>Prügi-vedajad jms lihttöölised</a:t>
                      </a:r>
                      <a:endParaRPr lang="et-EE" sz="1400" noProof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72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342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359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+/- 41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endParaRPr lang="et-EE" sz="1400" noProof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37,5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55,6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6,9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5206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Isiku-teenindajad</a:t>
                      </a:r>
                      <a:endParaRPr lang="et-EE" sz="1400" noProof="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137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367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415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+/- 39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endParaRPr lang="et-EE" sz="1400" noProof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20,4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65,7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t-EE" sz="1400" noProof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13,9</a:t>
                      </a:r>
                      <a:endParaRPr lang="et-EE" sz="1400" noProof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476250"/>
            <a:ext cx="7489825" cy="864518"/>
          </a:xfrm>
        </p:spPr>
        <p:txBody>
          <a:bodyPr/>
          <a:lstStyle/>
          <a:p>
            <a:r>
              <a:rPr lang="et-EE" dirty="0" smtClean="0"/>
              <a:t>Täiskasvanuhariduse sihtrühmad Raplamaal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3"/>
            <a:ext cx="8367712" cy="4536503"/>
          </a:xfrm>
        </p:spPr>
        <p:txBody>
          <a:bodyPr/>
          <a:lstStyle/>
          <a:p>
            <a:r>
              <a:rPr lang="et-EE" dirty="0" smtClean="0"/>
              <a:t>igas vanuses majanduslikult mitteaktiivsed madala haridustasemega elanikud </a:t>
            </a:r>
          </a:p>
          <a:p>
            <a:r>
              <a:rPr lang="et-EE" dirty="0" smtClean="0"/>
              <a:t>hõivatud ja majanduslikult mitteaktiivsed mitte-eestlased</a:t>
            </a:r>
          </a:p>
          <a:p>
            <a:r>
              <a:rPr lang="et-EE" dirty="0" smtClean="0"/>
              <a:t>vähemalt 45-aastased hõivatud</a:t>
            </a:r>
          </a:p>
          <a:p>
            <a:r>
              <a:rPr lang="et-EE" dirty="0" smtClean="0"/>
              <a:t>madala haridustasemega väikelastevanemad</a:t>
            </a:r>
          </a:p>
          <a:p>
            <a:r>
              <a:rPr lang="et-EE" dirty="0" smtClean="0"/>
              <a:t>madala haridustasemega lihttöölised</a:t>
            </a:r>
          </a:p>
          <a:p>
            <a:r>
              <a:rPr lang="et-EE" dirty="0" smtClean="0"/>
              <a:t>vähe tasustatud ametikohtadel töötavad madala haridustasemega inimesed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Peamised tulemused – kokkuvõtvalt Eesti üldine pilt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Täiskasvanuhariduse sihtrühmad on  </a:t>
            </a:r>
          </a:p>
          <a:p>
            <a:pPr lvl="1">
              <a:buFont typeface="Wingdings" pitchFamily="2" charset="2"/>
              <a:buChar char="Ø"/>
            </a:pPr>
            <a:r>
              <a:rPr lang="et-EE" dirty="0" smtClean="0"/>
              <a:t>madala haridustasemega inimesed</a:t>
            </a:r>
          </a:p>
          <a:p>
            <a:pPr lvl="1">
              <a:buFont typeface="Wingdings" pitchFamily="2" charset="2"/>
              <a:buChar char="Ø"/>
            </a:pPr>
            <a:r>
              <a:rPr lang="et-EE" dirty="0" smtClean="0"/>
              <a:t>vanemaealised</a:t>
            </a:r>
          </a:p>
          <a:p>
            <a:pPr lvl="1">
              <a:buFont typeface="Wingdings" pitchFamily="2" charset="2"/>
              <a:buChar char="Ø"/>
            </a:pPr>
            <a:r>
              <a:rPr lang="et-EE" dirty="0" smtClean="0"/>
              <a:t>majanduslikult mitteaktiivsed elanikud</a:t>
            </a:r>
          </a:p>
          <a:p>
            <a:pPr lvl="1">
              <a:buFont typeface="Wingdings" pitchFamily="2" charset="2"/>
              <a:buChar char="Ø"/>
            </a:pPr>
            <a:r>
              <a:rPr lang="et-EE" dirty="0" smtClean="0"/>
              <a:t>madala haridustasemega väikelastevanemad</a:t>
            </a:r>
          </a:p>
          <a:p>
            <a:pPr lvl="1">
              <a:buFont typeface="Wingdings" pitchFamily="2" charset="2"/>
              <a:buChar char="Ø"/>
            </a:pPr>
            <a:r>
              <a:rPr lang="et-EE" dirty="0" smtClean="0"/>
              <a:t>vähe tasustatud või madalat haridustaset eeldavatel ametikohtadel töötajad</a:t>
            </a:r>
          </a:p>
          <a:p>
            <a:pPr lvl="1">
              <a:buFont typeface="Wingdings" pitchFamily="2" charset="2"/>
              <a:buChar char="Ø"/>
            </a:pPr>
            <a:r>
              <a:rPr lang="et-EE" dirty="0" smtClean="0"/>
              <a:t>riigikeele- ja võõrkeeleoskuseta inimesed </a:t>
            </a:r>
          </a:p>
          <a:p>
            <a:r>
              <a:rPr lang="et-EE" dirty="0" smtClean="0"/>
              <a:t>Eristada võib 4-5 erinevat piirkonda või nende rühma.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489825" cy="647700"/>
          </a:xfrm>
        </p:spPr>
        <p:txBody>
          <a:bodyPr/>
          <a:lstStyle/>
          <a:p>
            <a:r>
              <a:rPr lang="et-EE" dirty="0" smtClean="0"/>
              <a:t>Täiskasvanuhariduse sihtrühmad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4744"/>
            <a:ext cx="8353176" cy="5733256"/>
          </a:xfrm>
        </p:spPr>
        <p:txBody>
          <a:bodyPr/>
          <a:lstStyle/>
          <a:p>
            <a:r>
              <a:rPr lang="et-EE" sz="1800" b="1" dirty="0" smtClean="0"/>
              <a:t>Tallinn, Harju, Tartu linn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Riigikeeleoskuseta elanikud, majanduslikult mitteaktiivsed mitte-eestlased, noored ja vanemaealised (üldkeskharidusega) elanikud</a:t>
            </a:r>
          </a:p>
          <a:p>
            <a:r>
              <a:rPr lang="et-EE" sz="1800" b="1" dirty="0" smtClean="0"/>
              <a:t>Ida-Viru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Riigi- ja võõrkeeleoskuseta elanikud, majanduslikult mitteaktiivsed mitte-eestlased, puuetega inimesed, kellel on võimalik töötada osaajaga, madala haridustaseme ja kutsehariduseta elanikud, eriti noored</a:t>
            </a:r>
          </a:p>
          <a:p>
            <a:r>
              <a:rPr lang="et-EE" sz="1800" b="1" dirty="0" smtClean="0"/>
              <a:t>Jõgeva, Põlva, Võru, Valga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Majanduslikult mitteaktiivsed töövõimetuspensionärid, kellel on võimalik töötada osaajaga, madala haridustasemega väikelastevanemad, vanemaealised, kesise võõrkeeleoskusega elanikud, vähe tasustatud ja madalalt haridustaset eeldavatel ametikohtadel töötavad madala haridustasemega inimesed</a:t>
            </a:r>
          </a:p>
          <a:p>
            <a:r>
              <a:rPr lang="et-EE" sz="1800" b="1" dirty="0" smtClean="0"/>
              <a:t>Hiiu, Järva, Lääne, Lääne-Viru, Pärnu, Rapla, Saare, Tartu, Viljandi</a:t>
            </a:r>
          </a:p>
          <a:p>
            <a:pPr lvl="1">
              <a:buFont typeface="Wingdings" pitchFamily="2" charset="2"/>
              <a:buChar char="Ø"/>
            </a:pPr>
            <a:r>
              <a:rPr lang="et-EE" sz="1800" dirty="0" smtClean="0"/>
              <a:t>Madala haridustaseme ja üldkeskharidusega elanikud, madala haridustasemega väikelastevanemad, vähe tasustatud ja vähemat hariduslikku ettevalmistust nõudvatel ametikohtadel töötajad, ääremaade mitteaktiivne elanikkond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89825" cy="647700"/>
          </a:xfrm>
        </p:spPr>
        <p:txBody>
          <a:bodyPr/>
          <a:lstStyle/>
          <a:p>
            <a:r>
              <a:rPr lang="et-EE" dirty="0" smtClean="0"/>
              <a:t>Järeldused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980728"/>
            <a:ext cx="8367712" cy="5544616"/>
          </a:xfrm>
        </p:spPr>
        <p:txBody>
          <a:bodyPr/>
          <a:lstStyle/>
          <a:p>
            <a:r>
              <a:rPr lang="et-EE" sz="2000" dirty="0" smtClean="0"/>
              <a:t>Tulemused on kooskõlas varasemate rahvusvaheliste uuringutega, st murekohad ei ole Eesti spetsiifilised.</a:t>
            </a:r>
          </a:p>
          <a:p>
            <a:r>
              <a:rPr lang="et-EE" sz="2000" dirty="0" smtClean="0"/>
              <a:t>Täiskasvanuhariduses osalemise suurendamise meetmete planeerimisel arvestada maakondade mitmekesisust. Mis töötab just vaadeldavas maakonnas? Kas eri sihtrühmade konkurentsivõimet tõstab pigem kõrgema haridustaseme saavutamine, kutseoskuste täiendamine, ümberõpe või pädevuste täiendamine.</a:t>
            </a:r>
          </a:p>
          <a:p>
            <a:r>
              <a:rPr lang="et-EE" sz="2000" dirty="0" smtClean="0"/>
              <a:t>Arvestada, et inimene kuulub sageli mitmesse sihtrühma korraga. Seega on olulised küsimused: Millised on sihtrühmade peamised takistused täiskasvanuhariduse omandamisel? Kuidas neid vähendada?</a:t>
            </a:r>
          </a:p>
          <a:p>
            <a:r>
              <a:rPr lang="et-EE" sz="2000" dirty="0" smtClean="0"/>
              <a:t>Meetmete planeerimisel arvestada ka nende mõju sihtrühmale. Selleks tuleb teada eesmärki: Kas suurendada maakonnas elukestvas õppes osalemist, vähendada erialase väljaõppeta inimeste arvu või vähendada tööpuudust?</a:t>
            </a:r>
          </a:p>
          <a:p>
            <a:r>
              <a:rPr lang="et-EE" sz="2000" dirty="0" smtClean="0"/>
              <a:t>Täiskasvanuhariduse pakkumisel on võtmetähtsusega koostöö ettevõtjate ning kohalike kutse- ja kõrgharidusasutuste vahel.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Raport kättesaadav:</a:t>
            </a:r>
          </a:p>
          <a:p>
            <a:pPr>
              <a:buNone/>
            </a:pPr>
            <a:r>
              <a:rPr lang="et-EE" dirty="0" smtClean="0">
                <a:hlinkClick r:id="rId2"/>
              </a:rPr>
              <a:t>http://</a:t>
            </a:r>
            <a:r>
              <a:rPr lang="et-EE" dirty="0" smtClean="0">
                <a:hlinkClick r:id="rId2"/>
              </a:rPr>
              <a:t>dspace.utlib.ee/dspace/handle/10062/44228</a:t>
            </a:r>
            <a:endParaRPr lang="et-EE" dirty="0" smtClean="0"/>
          </a:p>
          <a:p>
            <a:pPr>
              <a:buNone/>
            </a:pP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pic>
        <p:nvPicPr>
          <p:cNvPr id="45061" name="Picture 5" descr="Eesti statistika_vahe_la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-12700"/>
            <a:ext cx="9170988" cy="68707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508518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 smtClean="0"/>
              <a:t>anu.tonurist@stat.ee</a:t>
            </a:r>
          </a:p>
          <a:p>
            <a:r>
              <a:rPr lang="et-EE" sz="1800" dirty="0" smtClean="0"/>
              <a:t>6259 159</a:t>
            </a:r>
            <a:endParaRPr lang="et-EE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44824"/>
            <a:ext cx="8136904" cy="647700"/>
          </a:xfrm>
        </p:spPr>
        <p:txBody>
          <a:bodyPr/>
          <a:lstStyle/>
          <a:p>
            <a:r>
              <a:rPr lang="et-EE" dirty="0" smtClean="0"/>
              <a:t>Analüüsi tutvustus</a:t>
            </a:r>
            <a:endParaRPr lang="et-E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2708920"/>
            <a:ext cx="8151440" cy="3691880"/>
          </a:xfrm>
        </p:spPr>
        <p:txBody>
          <a:bodyPr/>
          <a:lstStyle/>
          <a:p>
            <a:r>
              <a:rPr lang="et-EE" dirty="0" smtClean="0"/>
              <a:t>Haridus- ja teadusministeeriumi, Poliitikauuringute Keskus </a:t>
            </a:r>
            <a:r>
              <a:rPr lang="et-EE" dirty="0" err="1" smtClean="0"/>
              <a:t>Praxise</a:t>
            </a:r>
            <a:r>
              <a:rPr lang="et-EE" dirty="0" smtClean="0"/>
              <a:t> ja Statistikaameti koostööl valminud analüüs.</a:t>
            </a:r>
          </a:p>
          <a:p>
            <a:r>
              <a:rPr lang="et-EE" dirty="0" smtClean="0"/>
              <a:t>Eesmärk: analüüsida elanike konkurentsivõime, maakondade töökohtade struktuuri ja ettevõtlusega seotud näitajaid, et saada ülevaade elanike konkurentsivõimest. </a:t>
            </a:r>
          </a:p>
          <a:p>
            <a:r>
              <a:rPr lang="et-EE" dirty="0" smtClean="0"/>
              <a:t>Analüüs valmis maakondade lõikes, sh eraldi välja toodud Tallinn ja Tartu linn.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11560" y="6492875"/>
            <a:ext cx="2133600" cy="365125"/>
          </a:xfrm>
        </p:spPr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Andmeallikad ja metoodika</a:t>
            </a:r>
            <a:endParaRPr lang="et-E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4"/>
            <a:ext cx="8367712" cy="5112469"/>
          </a:xfrm>
        </p:spPr>
        <p:txBody>
          <a:bodyPr/>
          <a:lstStyle/>
          <a:p>
            <a:r>
              <a:rPr lang="et-EE" dirty="0" smtClean="0"/>
              <a:t>Konkurentsivõime mõõtmine on keeruline, sest</a:t>
            </a:r>
          </a:p>
          <a:p>
            <a:pPr lvl="1"/>
            <a:r>
              <a:rPr lang="et-EE" sz="1800" dirty="0" smtClean="0"/>
              <a:t>puudub ühtne definitsioon konkurentsivõimelisusele</a:t>
            </a:r>
          </a:p>
          <a:p>
            <a:pPr lvl="1"/>
            <a:r>
              <a:rPr lang="et-EE" sz="1800" dirty="0" smtClean="0"/>
              <a:t>pole paigas täpsed mõõdikud, mille kaudu konkurentsivõimet mõõta</a:t>
            </a:r>
          </a:p>
          <a:p>
            <a:pPr lvl="1"/>
            <a:r>
              <a:rPr lang="et-EE" sz="1800" dirty="0" smtClean="0"/>
              <a:t>eksisteerivad piirkondlikud erinevused – mis tagab konkurentsivõimelisuse ühes maakonnas, ei pruugi olla oluline teises maakonnas</a:t>
            </a:r>
            <a:endParaRPr lang="et-EE" sz="1800" dirty="0" smtClean="0">
              <a:solidFill>
                <a:srgbClr val="FF0000"/>
              </a:solidFill>
            </a:endParaRPr>
          </a:p>
          <a:p>
            <a:r>
              <a:rPr lang="et-EE" dirty="0" smtClean="0"/>
              <a:t>Andmeallikad: rahvaloendus, Eesti Tööjõu-uuring, Maksu- ja Tolliamet, Majandusüksuste Statistiline Register</a:t>
            </a:r>
          </a:p>
          <a:p>
            <a:r>
              <a:rPr lang="et-EE" dirty="0" smtClean="0"/>
              <a:t>Sihtrühm: 20–64-aastased</a:t>
            </a:r>
          </a:p>
          <a:p>
            <a:pPr lvl="1"/>
            <a:r>
              <a:rPr lang="et-EE" sz="1800" dirty="0" smtClean="0"/>
              <a:t>tööhõives osalevad ja majanduslikult mitteaktiivsed elanikud</a:t>
            </a:r>
          </a:p>
          <a:p>
            <a:pPr lvl="1"/>
            <a:r>
              <a:rPr lang="et-EE" sz="1800" dirty="0" smtClean="0"/>
              <a:t>3 vanuserühmas: 20–34-, 35–54- ja 55–64-aastased</a:t>
            </a:r>
          </a:p>
          <a:p>
            <a:r>
              <a:rPr lang="et-EE" dirty="0" smtClean="0"/>
              <a:t>Kasutatavad mõõdikud jaotati kahte rühma: inimese konkurentsivõimet tööturul mõõtvad ja ettevõtete ning töökohtadega</a:t>
            </a:r>
            <a:r>
              <a:rPr lang="et-EE" dirty="0" smtClean="0">
                <a:solidFill>
                  <a:srgbClr val="FF0000"/>
                </a:solidFill>
              </a:rPr>
              <a:t> </a:t>
            </a:r>
            <a:r>
              <a:rPr lang="et-EE" dirty="0" smtClean="0"/>
              <a:t>seotud näitajad</a:t>
            </a:r>
            <a:endParaRPr lang="et-E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11560" y="6492875"/>
            <a:ext cx="2133600" cy="365125"/>
          </a:xfrm>
        </p:spPr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Kasutatud mõõdikud</a:t>
            </a:r>
            <a:endParaRPr lang="et-E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11560" y="6492875"/>
            <a:ext cx="2133600" cy="365125"/>
          </a:xfrm>
        </p:spPr>
        <p:txBody>
          <a:bodyPr/>
          <a:lstStyle/>
          <a:p>
            <a:r>
              <a:rPr lang="et-EE" smtClean="0"/>
              <a:t>14.10.2014</a:t>
            </a:r>
            <a:endParaRPr lang="et-E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6" y="1397000"/>
          <a:ext cx="8352928" cy="50805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76464"/>
                <a:gridCol w="4176464"/>
              </a:tblGrid>
              <a:tr h="509644">
                <a:tc>
                  <a:txBody>
                    <a:bodyPr/>
                    <a:lstStyle/>
                    <a:p>
                      <a:r>
                        <a:rPr lang="et-EE" dirty="0" smtClean="0"/>
                        <a:t>Tööturuga</a:t>
                      </a:r>
                      <a:r>
                        <a:rPr lang="et-EE" baseline="0" dirty="0" smtClean="0"/>
                        <a:t> seotud näitajad</a:t>
                      </a:r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Ettevõtted</a:t>
                      </a:r>
                      <a:r>
                        <a:rPr lang="et-EE" baseline="0" dirty="0" smtClean="0"/>
                        <a:t> ja töökohad</a:t>
                      </a:r>
                      <a:endParaRPr lang="et-EE" dirty="0"/>
                    </a:p>
                  </a:txBody>
                  <a:tcPr anchor="ctr"/>
                </a:tc>
              </a:tr>
              <a:tr h="509644">
                <a:tc>
                  <a:txBody>
                    <a:bodyPr/>
                    <a:lstStyle/>
                    <a:p>
                      <a:r>
                        <a:rPr lang="et-EE" dirty="0" smtClean="0"/>
                        <a:t>Rahvuskoosseis </a:t>
                      </a:r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Majanduslikult</a:t>
                      </a:r>
                      <a:r>
                        <a:rPr lang="et-EE" baseline="0" dirty="0" smtClean="0"/>
                        <a:t> aktiivsete ettevõtete arv</a:t>
                      </a:r>
                      <a:endParaRPr lang="et-EE" dirty="0" smtClean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r>
                        <a:rPr lang="et-EE" dirty="0" smtClean="0"/>
                        <a:t>Haridustase</a:t>
                      </a:r>
                      <a:endParaRPr lang="et-E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Sündinud ettevõtete arv</a:t>
                      </a:r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r>
                        <a:rPr lang="et-EE" dirty="0" smtClean="0"/>
                        <a:t>Hõivemäär vanuse järgi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Surnud ettevõtete arv</a:t>
                      </a:r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Hõivemäär</a:t>
                      </a:r>
                      <a:r>
                        <a:rPr lang="et-EE" baseline="0" dirty="0" smtClean="0"/>
                        <a:t> hariduse järgi</a:t>
                      </a:r>
                      <a:endParaRPr lang="et-E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Tõmbekeskused ja nende tööjõupotentsiaal, ääremaalised alad</a:t>
                      </a:r>
                      <a:endParaRPr lang="et-EE" dirty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Tervis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Enim</a:t>
                      </a:r>
                      <a:r>
                        <a:rPr lang="et-EE" baseline="0" dirty="0" smtClean="0"/>
                        <a:t> levinud tegevusalad ja ametid</a:t>
                      </a:r>
                      <a:endParaRPr lang="et-EE" dirty="0"/>
                    </a:p>
                  </a:txBody>
                  <a:tcPr anchor="ctr"/>
                </a:tc>
              </a:tr>
              <a:tr h="627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Keeleoskus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Töökohtade arv ja töötajate profiil ameti ning haridustaseme järgi</a:t>
                      </a:r>
                      <a:endParaRPr lang="et-EE" dirty="0"/>
                    </a:p>
                  </a:txBody>
                  <a:tcPr anchor="ctr"/>
                </a:tc>
              </a:tr>
              <a:tr h="897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Madala haridustasemega</a:t>
                      </a:r>
                      <a:r>
                        <a:rPr lang="et-EE" baseline="0" dirty="0" smtClean="0"/>
                        <a:t> väikelaste vanemate osatähtsus</a:t>
                      </a:r>
                      <a:endParaRPr lang="et-E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Vähe tasustatud töökohad töise tulu ja töötajate haridustaseme järgi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332656"/>
            <a:ext cx="7489825" cy="936104"/>
          </a:xfrm>
        </p:spPr>
        <p:txBody>
          <a:bodyPr/>
          <a:lstStyle/>
          <a:p>
            <a:r>
              <a:rPr lang="et-EE" dirty="0" smtClean="0"/>
              <a:t>Ülevaade täiskasvanuhariduse sihtrühmast Raplamaal (1)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pic>
        <p:nvPicPr>
          <p:cNvPr id="1027" name="Picture 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564904"/>
            <a:ext cx="799906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484785"/>
            <a:ext cx="8353176" cy="936103"/>
          </a:xfrm>
        </p:spPr>
        <p:txBody>
          <a:bodyPr/>
          <a:lstStyle/>
          <a:p>
            <a:r>
              <a:rPr lang="et-EE" dirty="0" smtClean="0"/>
              <a:t>20–64-aastaseid kokku </a:t>
            </a:r>
            <a:r>
              <a:rPr lang="et-EE" dirty="0" smtClean="0">
                <a:solidFill>
                  <a:schemeClr val="tx2"/>
                </a:solidFill>
              </a:rPr>
              <a:t>20 600, so 59</a:t>
            </a:r>
            <a:r>
              <a:rPr lang="et-EE" dirty="0" smtClean="0"/>
              <a:t>% rahvastikust</a:t>
            </a:r>
          </a:p>
          <a:p>
            <a:r>
              <a:rPr lang="et-EE" dirty="0" smtClean="0"/>
              <a:t>20–64-aastased sotsiaal-majandusliku staatuse järgi: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332656"/>
            <a:ext cx="7489825" cy="936104"/>
          </a:xfrm>
        </p:spPr>
        <p:txBody>
          <a:bodyPr/>
          <a:lstStyle/>
          <a:p>
            <a:r>
              <a:rPr lang="et-EE" dirty="0" smtClean="0"/>
              <a:t>Ülevaade täiskasvanuhariduse sihtrühmast Raplamaal (2)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367712" cy="503957"/>
          </a:xfrm>
        </p:spPr>
        <p:txBody>
          <a:bodyPr/>
          <a:lstStyle/>
          <a:p>
            <a:r>
              <a:rPr lang="et-EE" dirty="0" smtClean="0"/>
              <a:t>20–64-aastased haridustaseme järgi: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pic>
        <p:nvPicPr>
          <p:cNvPr id="2050" name="Picture 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8406933" cy="3831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Raplamaa hõivatute ja mitteaktiivsete haridustase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pic>
        <p:nvPicPr>
          <p:cNvPr id="3074" name="Picture 1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5"/>
            <a:ext cx="6084168" cy="294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1339" y="3946066"/>
            <a:ext cx="5662661" cy="291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516216" y="17728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 smtClean="0"/>
              <a:t>Hõivatud</a:t>
            </a:r>
            <a:endParaRPr lang="et-EE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501317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800" dirty="0" smtClean="0"/>
              <a:t>Majanduslikult mitteaktiivsed</a:t>
            </a:r>
            <a:endParaRPr lang="et-EE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veel Raplamaale iseloomulik?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484784"/>
            <a:ext cx="867972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332656"/>
            <a:ext cx="7489825" cy="936104"/>
          </a:xfrm>
        </p:spPr>
        <p:txBody>
          <a:bodyPr/>
          <a:lstStyle/>
          <a:p>
            <a:r>
              <a:rPr lang="et-EE" dirty="0" smtClean="0"/>
              <a:t>Madala haridustasemega väikelastevanemad</a:t>
            </a:r>
            <a:endParaRPr lang="et-EE" dirty="0"/>
          </a:p>
        </p:txBody>
      </p:sp>
      <p:pic>
        <p:nvPicPr>
          <p:cNvPr id="6" name="Content Placeholder 5" descr="Lisa_5_kaart_1_Madala haridusega 7-aastaste laste vanema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340768"/>
            <a:ext cx="7560839" cy="511702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en-GB" smtClean="0"/>
              <a:t>Anu Tõnurist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t-EE" smtClean="0"/>
              <a:t>08.12.2014</a:t>
            </a:r>
            <a:endParaRPr lang="et-E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suslaid suure logoga">
  <a:themeElements>
    <a:clrScheme name="Sisuslaid suure logoga 12">
      <a:dk1>
        <a:srgbClr val="003951"/>
      </a:dk1>
      <a:lt1>
        <a:srgbClr val="FFFFFF"/>
      </a:lt1>
      <a:dk2>
        <a:srgbClr val="003951"/>
      </a:dk2>
      <a:lt2>
        <a:srgbClr val="808080"/>
      </a:lt2>
      <a:accent1>
        <a:srgbClr val="CFEEA0"/>
      </a:accent1>
      <a:accent2>
        <a:srgbClr val="3333CC"/>
      </a:accent2>
      <a:accent3>
        <a:srgbClr val="FFFFFF"/>
      </a:accent3>
      <a:accent4>
        <a:srgbClr val="002F44"/>
      </a:accent4>
      <a:accent5>
        <a:srgbClr val="E4F5CD"/>
      </a:accent5>
      <a:accent6>
        <a:srgbClr val="2D2DB9"/>
      </a:accent6>
      <a:hlink>
        <a:srgbClr val="B3A0A6"/>
      </a:hlink>
      <a:folHlink>
        <a:srgbClr val="B2B2B2"/>
      </a:folHlink>
    </a:clrScheme>
    <a:fontScheme name="Sisuslaid suure logo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suslaid suure logo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suslaid suure logog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8">
        <a:dk1>
          <a:srgbClr val="003951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9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0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22F1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1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suure logoga 12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CFEEA0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E4F5CD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isuslaid väikse logoga">
  <a:themeElements>
    <a:clrScheme name="Sisuslaid väikse logoga 12">
      <a:dk1>
        <a:srgbClr val="003951"/>
      </a:dk1>
      <a:lt1>
        <a:srgbClr val="FFFFFF"/>
      </a:lt1>
      <a:dk2>
        <a:srgbClr val="003951"/>
      </a:dk2>
      <a:lt2>
        <a:srgbClr val="808080"/>
      </a:lt2>
      <a:accent1>
        <a:srgbClr val="CFEEA0"/>
      </a:accent1>
      <a:accent2>
        <a:srgbClr val="3333CC"/>
      </a:accent2>
      <a:accent3>
        <a:srgbClr val="FFFFFF"/>
      </a:accent3>
      <a:accent4>
        <a:srgbClr val="002F44"/>
      </a:accent4>
      <a:accent5>
        <a:srgbClr val="E4F5CD"/>
      </a:accent5>
      <a:accent6>
        <a:srgbClr val="2D2DB9"/>
      </a:accent6>
      <a:hlink>
        <a:srgbClr val="B3A0A6"/>
      </a:hlink>
      <a:folHlink>
        <a:srgbClr val="B2B2B2"/>
      </a:folHlink>
    </a:clrScheme>
    <a:fontScheme name="Sisuslaid väikse logo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suslaid väikse logo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suslaid väikse logog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8">
        <a:dk1>
          <a:srgbClr val="003951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9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0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22F1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1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AAE2CA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suslaid väikse logoga 12">
        <a:dk1>
          <a:srgbClr val="003951"/>
        </a:dk1>
        <a:lt1>
          <a:srgbClr val="FFFFFF"/>
        </a:lt1>
        <a:dk2>
          <a:srgbClr val="003951"/>
        </a:dk2>
        <a:lt2>
          <a:srgbClr val="808080"/>
        </a:lt2>
        <a:accent1>
          <a:srgbClr val="CFEEA0"/>
        </a:accent1>
        <a:accent2>
          <a:srgbClr val="3333CC"/>
        </a:accent2>
        <a:accent3>
          <a:srgbClr val="FFFFFF"/>
        </a:accent3>
        <a:accent4>
          <a:srgbClr val="002F44"/>
        </a:accent4>
        <a:accent5>
          <a:srgbClr val="E4F5CD"/>
        </a:accent5>
        <a:accent6>
          <a:srgbClr val="2D2DB9"/>
        </a:accent6>
        <a:hlink>
          <a:srgbClr val="B3A0A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aheleht 1">
  <a:themeElements>
    <a:clrScheme name="Vaheleht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aheleht 2">
  <a:themeElements>
    <a:clrScheme name="Vaheleht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Vaheleht 3">
  <a:themeElements>
    <a:clrScheme name="Vaheleht 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heleh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t-EE" sz="3200" b="1" i="0" u="none" strike="noStrike" cap="none" normalizeH="0" baseline="0" smtClean="0">
            <a:ln>
              <a:noFill/>
            </a:ln>
            <a:solidFill>
              <a:srgbClr val="0039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heleht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heleht 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heleht 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2833</TotalTime>
  <Words>856</Words>
  <Application>Microsoft Office PowerPoint</Application>
  <PresentationFormat>On-screen Show (4:3)</PresentationFormat>
  <Paragraphs>205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Sisuslaid suure logoga</vt:lpstr>
      <vt:lpstr>Sisuslaid väikse logoga</vt:lpstr>
      <vt:lpstr>Vaheleht 1</vt:lpstr>
      <vt:lpstr>Vaheleht 2</vt:lpstr>
      <vt:lpstr>Vaheleht 3</vt:lpstr>
      <vt:lpstr>Täiskasvanuhariduse prioriteetsed sihtrühmad maakonniti</vt:lpstr>
      <vt:lpstr>Analüüsi tutvustus</vt:lpstr>
      <vt:lpstr>Andmeallikad ja metoodika</vt:lpstr>
      <vt:lpstr>Kasutatud mõõdikud</vt:lpstr>
      <vt:lpstr>Ülevaade täiskasvanuhariduse sihtrühmast Raplamaal (1)</vt:lpstr>
      <vt:lpstr>Ülevaade täiskasvanuhariduse sihtrühmast Raplamaal (2)</vt:lpstr>
      <vt:lpstr>Raplamaa hõivatute ja mitteaktiivsete haridustase</vt:lpstr>
      <vt:lpstr>Mis on veel Raplamaale iseloomulik?</vt:lpstr>
      <vt:lpstr>Madala haridustasemega väikelastevanemad</vt:lpstr>
      <vt:lpstr>Ettevõtluse demograafia</vt:lpstr>
      <vt:lpstr>Töökohad maakonnas</vt:lpstr>
      <vt:lpstr>Vähe tasustatud ametid ja tegevusalad</vt:lpstr>
      <vt:lpstr>Täiskasvanuhariduse sihtrühmad Raplamaal</vt:lpstr>
      <vt:lpstr>Peamised tulemused – kokkuvõtvalt Eesti üldine pilt</vt:lpstr>
      <vt:lpstr>Täiskasvanuhariduse sihtrühmad</vt:lpstr>
      <vt:lpstr>Järeldused</vt:lpstr>
      <vt:lpstr>Slide 17</vt:lpstr>
      <vt:lpstr>Slide 18</vt:lpstr>
    </vt:vector>
  </TitlesOfParts>
  <Company>Rahandusministeerium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anut</cp:lastModifiedBy>
  <cp:revision>198</cp:revision>
  <dcterms:created xsi:type="dcterms:W3CDTF">2008-10-03T06:06:14Z</dcterms:created>
  <dcterms:modified xsi:type="dcterms:W3CDTF">2014-12-08T07:12:11Z</dcterms:modified>
</cp:coreProperties>
</file>