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5" r:id="rId3"/>
    <p:sldMasterId id="2147483656" r:id="rId4"/>
    <p:sldMasterId id="2147483657" r:id="rId5"/>
  </p:sldMasterIdLst>
  <p:notesMasterIdLst>
    <p:notesMasterId r:id="rId24"/>
  </p:notesMasterIdLst>
  <p:sldIdLst>
    <p:sldId id="256" r:id="rId6"/>
    <p:sldId id="283" r:id="rId7"/>
    <p:sldId id="267" r:id="rId8"/>
    <p:sldId id="259" r:id="rId9"/>
    <p:sldId id="268" r:id="rId10"/>
    <p:sldId id="287" r:id="rId11"/>
    <p:sldId id="292" r:id="rId12"/>
    <p:sldId id="295" r:id="rId13"/>
    <p:sldId id="293" r:id="rId14"/>
    <p:sldId id="288" r:id="rId15"/>
    <p:sldId id="278" r:id="rId16"/>
    <p:sldId id="280" r:id="rId17"/>
    <p:sldId id="289" r:id="rId18"/>
    <p:sldId id="271" r:id="rId19"/>
    <p:sldId id="294" r:id="rId20"/>
    <p:sldId id="286" r:id="rId21"/>
    <p:sldId id="275" r:id="rId22"/>
    <p:sldId id="265" r:id="rId23"/>
  </p:sldIdLst>
  <p:sldSz cx="9144000" cy="6858000" type="screen4x3"/>
  <p:notesSz cx="6858000" cy="9296400"/>
  <p:defaultTextStyle>
    <a:defPPr>
      <a:defRPr lang="et-EE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rgbClr val="00395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rgbClr val="00395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rgbClr val="00395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rgbClr val="00395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rgbClr val="00395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rgbClr val="00395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rgbClr val="00395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rgbClr val="00395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rgbClr val="00395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7" autoAdjust="0"/>
    <p:restoredTop sz="98271" autoAdjust="0"/>
  </p:normalViewPr>
  <p:slideViewPr>
    <p:cSldViewPr showGuides="1">
      <p:cViewPr>
        <p:scale>
          <a:sx n="61" d="100"/>
          <a:sy n="61" d="100"/>
        </p:scale>
        <p:origin x="-2250" y="-720"/>
      </p:cViewPr>
      <p:guideLst>
        <p:guide orient="horz" pos="2160"/>
        <p:guide pos="2880"/>
        <p:guide pos="55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aug\stat\anut\T&#228;iskasvanukoolitus_HTM_2014\Esinemised\WMPHO_Spine_charts_v4_TALLINN_iseloomulik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aug\stat\anut\T&#228;iskasvanukoolitus_HTM_2014\Esinemised\Copy%20of%20WMPHO_Spine_charts_v4_16%2009_HARJU_iseloomulik1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haug\stat\anut\T&#228;iskasvanukoolitus_HTM_2014\Tulemused\Joonised%20kujundusse_t&#228;iskasvanuharidu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haug\stat\anut\T&#228;iskasvanukoolitus_HTM_2014\Tulemused\Joonised%20kujundusse_t&#228;iskasvanuharidu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haug\stat\anut\T&#228;iskasvanukoolitus_HTM_2014\Esinemised\WMPHO_Spine_charts_v4_TALLINN_iseloomulik1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haug\stat\anut\T&#228;iskasvanukoolitus_HTM_2014\Esinemised\WMPHO_Spine_charts_v4_TALLINN_iseloomulik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xMode val="edge"/>
          <c:yMode val="edge"/>
          <c:x val="4.651162790697691E-2"/>
          <c:y val="0"/>
          <c:w val="0.93023499969480561"/>
          <c:h val="1"/>
        </c:manualLayout>
      </c:layout>
      <c:barChart>
        <c:barDir val="bar"/>
        <c:grouping val="clustered"/>
        <c:varyColors val="0"/>
        <c:ser>
          <c:idx val="2"/>
          <c:order val="0"/>
          <c:tx>
            <c:v>Best</c:v>
          </c:tx>
          <c:spPr>
            <a:solidFill>
              <a:srgbClr val="C0C0C0"/>
            </a:solidFill>
            <a:ln w="25400">
              <a:noFill/>
            </a:ln>
          </c:spPr>
          <c:invertIfNegative val="0"/>
          <c:cat>
            <c:numRef>
              <c:f>WMPHO_Spine_charts_v4_TALLINN_iseloomulik1.xls!Regional_Average</c:f>
              <c:numCache>
                <c:formatCode>0.00</c:formatCode>
                <c:ptCount val="11"/>
                <c:pt idx="0">
                  <c:v>1.1851851851851851</c:v>
                </c:pt>
                <c:pt idx="1">
                  <c:v>-0.96763386571564858</c:v>
                </c:pt>
                <c:pt idx="2">
                  <c:v>-0.81231867752309761</c:v>
                </c:pt>
                <c:pt idx="3">
                  <c:v>1</c:v>
                </c:pt>
                <c:pt idx="4">
                  <c:v>1.2647058823529398</c:v>
                </c:pt>
                <c:pt idx="5">
                  <c:v>0.9</c:v>
                </c:pt>
                <c:pt idx="6">
                  <c:v>1.0384615384615385</c:v>
                </c:pt>
                <c:pt idx="7">
                  <c:v>0.68606163698291511</c:v>
                </c:pt>
                <c:pt idx="8">
                  <c:v>-0.28846153846153805</c:v>
                </c:pt>
                <c:pt idx="9">
                  <c:v>-0.5625</c:v>
                </c:pt>
                <c:pt idx="10">
                  <c:v>2.0344178183759416</c:v>
                </c:pt>
              </c:numCache>
            </c:numRef>
          </c:cat>
          <c:val>
            <c:numRef>
              <c:f>WMPHO_Spine_charts_v4_TALLINN_iseloomulik1.xls!Best</c:f>
              <c:numCache>
                <c:formatCode>0.00</c:formatCode>
                <c:ptCount val="11"/>
                <c:pt idx="0">
                  <c:v>0.78240740740740744</c:v>
                </c:pt>
                <c:pt idx="1">
                  <c:v>1</c:v>
                </c:pt>
                <c:pt idx="2">
                  <c:v>0.85293461139925164</c:v>
                </c:pt>
                <c:pt idx="3">
                  <c:v>0.65384615384615385</c:v>
                </c:pt>
                <c:pt idx="4">
                  <c:v>0.73529411764705954</c:v>
                </c:pt>
                <c:pt idx="5">
                  <c:v>0.66666666666666663</c:v>
                </c:pt>
                <c:pt idx="6">
                  <c:v>0.78846153846153844</c:v>
                </c:pt>
                <c:pt idx="7">
                  <c:v>0.6837477697418255</c:v>
                </c:pt>
                <c:pt idx="8">
                  <c:v>0.73076923076923073</c:v>
                </c:pt>
                <c:pt idx="9">
                  <c:v>0.95312500000000078</c:v>
                </c:pt>
                <c:pt idx="10">
                  <c:v>0.92275379619194486</c:v>
                </c:pt>
              </c:numCache>
            </c:numRef>
          </c:val>
        </c:ser>
        <c:ser>
          <c:idx val="1"/>
          <c:order val="1"/>
          <c:tx>
            <c:v>Top_Quartile</c:v>
          </c:tx>
          <c:spPr>
            <a:solidFill>
              <a:srgbClr val="969696"/>
            </a:solidFill>
            <a:ln w="25400">
              <a:noFill/>
            </a:ln>
          </c:spPr>
          <c:invertIfNegative val="0"/>
          <c:cat>
            <c:numRef>
              <c:f>WMPHO_Spine_charts_v4_TALLINN_iseloomulik1.xls!Regional_Average</c:f>
              <c:numCache>
                <c:formatCode>0.00</c:formatCode>
                <c:ptCount val="11"/>
                <c:pt idx="0">
                  <c:v>1.1851851851851851</c:v>
                </c:pt>
                <c:pt idx="1">
                  <c:v>-0.96763386571564858</c:v>
                </c:pt>
                <c:pt idx="2">
                  <c:v>-0.81231867752309761</c:v>
                </c:pt>
                <c:pt idx="3">
                  <c:v>1</c:v>
                </c:pt>
                <c:pt idx="4">
                  <c:v>1.2647058823529398</c:v>
                </c:pt>
                <c:pt idx="5">
                  <c:v>0.9</c:v>
                </c:pt>
                <c:pt idx="6">
                  <c:v>1.0384615384615385</c:v>
                </c:pt>
                <c:pt idx="7">
                  <c:v>0.68606163698291511</c:v>
                </c:pt>
                <c:pt idx="8">
                  <c:v>-0.28846153846153805</c:v>
                </c:pt>
                <c:pt idx="9">
                  <c:v>-0.5625</c:v>
                </c:pt>
                <c:pt idx="10">
                  <c:v>2.0344178183759416</c:v>
                </c:pt>
              </c:numCache>
            </c:numRef>
          </c:cat>
          <c:val>
            <c:numRef>
              <c:f>WMPHO_Spine_charts_v4_TALLINN_iseloomulik1.xls!Top_Quartile</c:f>
              <c:numCache>
                <c:formatCode>0.00</c:formatCode>
                <c:ptCount val="11"/>
                <c:pt idx="0">
                  <c:v>0.31078811503452342</c:v>
                </c:pt>
                <c:pt idx="1">
                  <c:v>0.8445813780010335</c:v>
                </c:pt>
                <c:pt idx="2">
                  <c:v>0.32921852203005858</c:v>
                </c:pt>
                <c:pt idx="3">
                  <c:v>0.30769230769230782</c:v>
                </c:pt>
                <c:pt idx="4">
                  <c:v>0.44117647058823528</c:v>
                </c:pt>
                <c:pt idx="5">
                  <c:v>0.46666666666666706</c:v>
                </c:pt>
                <c:pt idx="6">
                  <c:v>0.44230769230769268</c:v>
                </c:pt>
                <c:pt idx="7">
                  <c:v>0.67358935988327762</c:v>
                </c:pt>
                <c:pt idx="8">
                  <c:v>0.55769230769230771</c:v>
                </c:pt>
                <c:pt idx="9">
                  <c:v>0.35937500000000033</c:v>
                </c:pt>
                <c:pt idx="10">
                  <c:v>0.65439181681062975</c:v>
                </c:pt>
              </c:numCache>
            </c:numRef>
          </c:val>
        </c:ser>
        <c:ser>
          <c:idx val="0"/>
          <c:order val="2"/>
          <c:tx>
            <c:v>Bottom_Quartile</c:v>
          </c:tx>
          <c:spPr>
            <a:solidFill>
              <a:srgbClr val="C0C0C0"/>
            </a:solidFill>
            <a:ln w="25400">
              <a:noFill/>
            </a:ln>
          </c:spPr>
          <c:invertIfNegative val="0"/>
          <c:cat>
            <c:numRef>
              <c:f>WMPHO_Spine_charts_v4_TALLINN_iseloomulik1.xls!Regional_Average</c:f>
              <c:numCache>
                <c:formatCode>0.00</c:formatCode>
                <c:ptCount val="11"/>
                <c:pt idx="0">
                  <c:v>1.1851851851851851</c:v>
                </c:pt>
                <c:pt idx="1">
                  <c:v>-0.96763386571564858</c:v>
                </c:pt>
                <c:pt idx="2">
                  <c:v>-0.81231867752309761</c:v>
                </c:pt>
                <c:pt idx="3">
                  <c:v>1</c:v>
                </c:pt>
                <c:pt idx="4">
                  <c:v>1.2647058823529398</c:v>
                </c:pt>
                <c:pt idx="5">
                  <c:v>0.9</c:v>
                </c:pt>
                <c:pt idx="6">
                  <c:v>1.0384615384615385</c:v>
                </c:pt>
                <c:pt idx="7">
                  <c:v>0.68606163698291511</c:v>
                </c:pt>
                <c:pt idx="8">
                  <c:v>-0.28846153846153805</c:v>
                </c:pt>
                <c:pt idx="9">
                  <c:v>-0.5625</c:v>
                </c:pt>
                <c:pt idx="10">
                  <c:v>2.0344178183759416</c:v>
                </c:pt>
              </c:numCache>
            </c:numRef>
          </c:cat>
          <c:val>
            <c:numRef>
              <c:f>WMPHO_Spine_charts_v4_TALLINN_iseloomulik1.xls!Bottom_Quartile</c:f>
              <c:numCache>
                <c:formatCode>0.00</c:formatCode>
                <c:ptCount val="11"/>
                <c:pt idx="0">
                  <c:v>5.2049622437972044E-2</c:v>
                </c:pt>
                <c:pt idx="1">
                  <c:v>0.66943548643722361</c:v>
                </c:pt>
                <c:pt idx="2">
                  <c:v>5.5482762865702973E-2</c:v>
                </c:pt>
                <c:pt idx="3">
                  <c:v>7.6923076923076927E-2</c:v>
                </c:pt>
                <c:pt idx="4">
                  <c:v>0.11764705882352942</c:v>
                </c:pt>
                <c:pt idx="5">
                  <c:v>0.2333333333333335</c:v>
                </c:pt>
                <c:pt idx="6">
                  <c:v>0.2115384615384619</c:v>
                </c:pt>
                <c:pt idx="7">
                  <c:v>0.62541208737029108</c:v>
                </c:pt>
                <c:pt idx="8">
                  <c:v>0.30769230769230782</c:v>
                </c:pt>
                <c:pt idx="9">
                  <c:v>0.125</c:v>
                </c:pt>
                <c:pt idx="10">
                  <c:v>0.11417651021497617</c:v>
                </c:pt>
              </c:numCache>
            </c:numRef>
          </c:val>
        </c:ser>
        <c:ser>
          <c:idx val="4"/>
          <c:order val="3"/>
          <c:tx>
            <c:v>Worst</c:v>
          </c:tx>
          <c:spPr>
            <a:solidFill>
              <a:srgbClr val="FFFFFF"/>
            </a:solidFill>
            <a:ln w="25400">
              <a:noFill/>
            </a:ln>
          </c:spPr>
          <c:invertIfNegative val="0"/>
          <c:cat>
            <c:numRef>
              <c:f>WMPHO_Spine_charts_v4_TALLINN_iseloomulik1.xls!Regional_Average</c:f>
              <c:numCache>
                <c:formatCode>0.00</c:formatCode>
                <c:ptCount val="11"/>
                <c:pt idx="0">
                  <c:v>1.1851851851851851</c:v>
                </c:pt>
                <c:pt idx="1">
                  <c:v>-0.96763386571564858</c:v>
                </c:pt>
                <c:pt idx="2">
                  <c:v>-0.81231867752309761</c:v>
                </c:pt>
                <c:pt idx="3">
                  <c:v>1</c:v>
                </c:pt>
                <c:pt idx="4">
                  <c:v>1.2647058823529398</c:v>
                </c:pt>
                <c:pt idx="5">
                  <c:v>0.9</c:v>
                </c:pt>
                <c:pt idx="6">
                  <c:v>1.0384615384615385</c:v>
                </c:pt>
                <c:pt idx="7">
                  <c:v>0.68606163698291511</c:v>
                </c:pt>
                <c:pt idx="8">
                  <c:v>-0.28846153846153805</c:v>
                </c:pt>
                <c:pt idx="9">
                  <c:v>-0.5625</c:v>
                </c:pt>
                <c:pt idx="10">
                  <c:v>2.0344178183759416</c:v>
                </c:pt>
              </c:numCache>
            </c:numRef>
          </c:cat>
          <c:val>
            <c:numRef>
              <c:f>WMPHO_Spine_charts_v4_TALLINN_iseloomulik1.xls!Worst</c:f>
              <c:numCache>
                <c:formatCode>0.00</c:formatCode>
                <c:ptCount val="11"/>
                <c:pt idx="0">
                  <c:v>0</c:v>
                </c:pt>
                <c:pt idx="1">
                  <c:v>0.14450701490623991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23265408"/>
        <c:axId val="123266944"/>
      </c:barChart>
      <c:scatterChart>
        <c:scatterStyle val="lineMarker"/>
        <c:varyColors val="0"/>
        <c:ser>
          <c:idx val="3"/>
          <c:order val="4"/>
          <c:tx>
            <c:v>National_Average</c:v>
          </c:tx>
          <c:spPr>
            <a:ln w="25400">
              <a:solidFill>
                <a:schemeClr val="tx1"/>
              </a:solidFill>
              <a:prstDash val="solid"/>
            </a:ln>
          </c:spPr>
          <c:marker>
            <c:symbol val="none"/>
          </c:marker>
          <c:dPt>
            <c:idx val="0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10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xVal>
            <c:numRef>
              <c:f>WMPHO_Spine_charts_v4_TALLINN_iseloomulik1.xls!National_Average</c:f>
              <c:numCache>
                <c:formatCode>0.00</c:formatCode>
                <c:ptCount val="11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0.5</c:v>
                </c:pt>
                <c:pt idx="4">
                  <c:v>0.5</c:v>
                </c:pt>
                <c:pt idx="5">
                  <c:v>0.5</c:v>
                </c:pt>
                <c:pt idx="6">
                  <c:v>0.5</c:v>
                </c:pt>
                <c:pt idx="7">
                  <c:v>0.5</c:v>
                </c:pt>
                <c:pt idx="8">
                  <c:v>0.5</c:v>
                </c:pt>
                <c:pt idx="9">
                  <c:v>0.5</c:v>
                </c:pt>
                <c:pt idx="10">
                  <c:v>0.5</c:v>
                </c:pt>
              </c:numCache>
            </c:numRef>
          </c:xVal>
          <c:yVal>
            <c:numRef>
              <c:f>WMPHO_Spine_charts_v4_TALLINN_iseloomulik1.xls!Y_value</c:f>
              <c:numCache>
                <c:formatCode>General</c:formatCode>
                <c:ptCount val="11"/>
                <c:pt idx="0">
                  <c:v>0.5</c:v>
                </c:pt>
                <c:pt idx="1">
                  <c:v>1.5</c:v>
                </c:pt>
                <c:pt idx="2">
                  <c:v>2.5</c:v>
                </c:pt>
                <c:pt idx="3">
                  <c:v>3.5</c:v>
                </c:pt>
                <c:pt idx="4">
                  <c:v>4.5</c:v>
                </c:pt>
                <c:pt idx="5">
                  <c:v>5.5</c:v>
                </c:pt>
                <c:pt idx="6">
                  <c:v>6.5</c:v>
                </c:pt>
                <c:pt idx="7">
                  <c:v>7.5</c:v>
                </c:pt>
                <c:pt idx="8">
                  <c:v>8.5</c:v>
                </c:pt>
                <c:pt idx="9">
                  <c:v>9.5</c:v>
                </c:pt>
                <c:pt idx="10">
                  <c:v>10.5</c:v>
                </c:pt>
              </c:numCache>
            </c:numRef>
          </c:yVal>
          <c:smooth val="1"/>
        </c:ser>
        <c:ser>
          <c:idx val="5"/>
          <c:order val="5"/>
          <c:tx>
            <c:v>Scaled_Statistic</c:v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FFFFFF"/>
              </a:solidFill>
              <a:ln>
                <a:solidFill>
                  <a:srgbClr val="080808"/>
                </a:solidFill>
                <a:prstDash val="solid"/>
              </a:ln>
            </c:spPr>
          </c:marker>
          <c:dPt>
            <c:idx val="0"/>
            <c:marker>
              <c:spPr>
                <a:solidFill>
                  <a:srgbClr val="00FF0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dPt>
            <c:idx val="1"/>
            <c:marker>
              <c:spPr>
                <a:solidFill>
                  <a:srgbClr val="FF000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dPt>
            <c:idx val="2"/>
            <c:marker>
              <c:spPr>
                <a:solidFill>
                  <a:srgbClr val="00FF0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dPt>
            <c:idx val="3"/>
            <c:marker>
              <c:spPr>
                <a:solidFill>
                  <a:srgbClr val="00FF0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dPt>
            <c:idx val="4"/>
            <c:marker>
              <c:spPr>
                <a:solidFill>
                  <a:srgbClr val="00FF00"/>
                </a:solidFill>
                <a:ln>
                  <a:solidFill>
                    <a:srgbClr val="080808"/>
                  </a:solidFill>
                  <a:prstDash val="solid"/>
                </a:ln>
              </c:spPr>
            </c:marker>
            <c:bubble3D val="0"/>
          </c:dPt>
          <c:dPt>
            <c:idx val="5"/>
            <c:marker>
              <c:spPr>
                <a:solidFill>
                  <a:srgbClr val="00FF0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dPt>
            <c:idx val="6"/>
            <c:marker>
              <c:spPr>
                <a:solidFill>
                  <a:srgbClr val="00B05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dPt>
            <c:idx val="7"/>
            <c:marker>
              <c:spPr>
                <a:solidFill>
                  <a:srgbClr val="FF000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dPt>
            <c:idx val="8"/>
            <c:marker>
              <c:spPr>
                <a:solidFill>
                  <a:srgbClr val="00FF0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dPt>
            <c:idx val="9"/>
            <c:marker>
              <c:spPr>
                <a:solidFill>
                  <a:srgbClr val="00FF00"/>
                </a:solidFill>
                <a:ln>
                  <a:solidFill>
                    <a:srgbClr val="080808"/>
                  </a:solidFill>
                  <a:prstDash val="solid"/>
                </a:ln>
              </c:spPr>
            </c:marker>
            <c:bubble3D val="0"/>
          </c:dPt>
          <c:dPt>
            <c:idx val="10"/>
            <c:marker>
              <c:spPr>
                <a:solidFill>
                  <a:srgbClr val="00FF00"/>
                </a:solidFill>
                <a:ln>
                  <a:solidFill>
                    <a:srgbClr val="080808"/>
                  </a:solidFill>
                  <a:prstDash val="solid"/>
                </a:ln>
              </c:spPr>
            </c:marker>
            <c:bubble3D val="0"/>
          </c:dPt>
          <c:xVal>
            <c:numRef>
              <c:f>WMPHO_Spine_charts_v4_TALLINN_iseloomulik1.xls!Scaled_Statistic</c:f>
              <c:numCache>
                <c:formatCode>0.00</c:formatCode>
                <c:ptCount val="11"/>
                <c:pt idx="0">
                  <c:v>0.78260869565217495</c:v>
                </c:pt>
                <c:pt idx="1">
                  <c:v>0.2140158199451079</c:v>
                </c:pt>
                <c:pt idx="2">
                  <c:v>0.85386114503370392</c:v>
                </c:pt>
                <c:pt idx="3">
                  <c:v>0.65384615384615385</c:v>
                </c:pt>
                <c:pt idx="4">
                  <c:v>0.73529411764705954</c:v>
                </c:pt>
                <c:pt idx="5">
                  <c:v>0.66666666666666663</c:v>
                </c:pt>
                <c:pt idx="6">
                  <c:v>0.78846153846153844</c:v>
                </c:pt>
                <c:pt idx="7">
                  <c:v>0.45725587315235106</c:v>
                </c:pt>
                <c:pt idx="8">
                  <c:v>0.69230769230769262</c:v>
                </c:pt>
                <c:pt idx="9">
                  <c:v>0.67187500000000133</c:v>
                </c:pt>
                <c:pt idx="10">
                  <c:v>0.92318119489328432</c:v>
                </c:pt>
              </c:numCache>
            </c:numRef>
          </c:xVal>
          <c:yVal>
            <c:numRef>
              <c:f>WMPHO_Spine_charts_v4_TALLINN_iseloomulik1.xls!Y_value</c:f>
              <c:numCache>
                <c:formatCode>General</c:formatCode>
                <c:ptCount val="11"/>
                <c:pt idx="0">
                  <c:v>0.5</c:v>
                </c:pt>
                <c:pt idx="1">
                  <c:v>1.5</c:v>
                </c:pt>
                <c:pt idx="2">
                  <c:v>2.5</c:v>
                </c:pt>
                <c:pt idx="3">
                  <c:v>3.5</c:v>
                </c:pt>
                <c:pt idx="4">
                  <c:v>4.5</c:v>
                </c:pt>
                <c:pt idx="5">
                  <c:v>5.5</c:v>
                </c:pt>
                <c:pt idx="6">
                  <c:v>6.5</c:v>
                </c:pt>
                <c:pt idx="7">
                  <c:v>7.5</c:v>
                </c:pt>
                <c:pt idx="8">
                  <c:v>8.5</c:v>
                </c:pt>
                <c:pt idx="9">
                  <c:v>9.5</c:v>
                </c:pt>
                <c:pt idx="10">
                  <c:v>10.5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3268480"/>
        <c:axId val="123270272"/>
      </c:scatterChart>
      <c:catAx>
        <c:axId val="123265408"/>
        <c:scaling>
          <c:orientation val="maxMin"/>
        </c:scaling>
        <c:delete val="1"/>
        <c:axPos val="l"/>
        <c:numFmt formatCode="0.00" sourceLinked="1"/>
        <c:majorTickMark val="out"/>
        <c:minorTickMark val="none"/>
        <c:tickLblPos val="none"/>
        <c:crossAx val="123266944"/>
        <c:crosses val="autoZero"/>
        <c:auto val="1"/>
        <c:lblAlgn val="ctr"/>
        <c:lblOffset val="100"/>
        <c:noMultiLvlLbl val="0"/>
      </c:catAx>
      <c:valAx>
        <c:axId val="123266944"/>
        <c:scaling>
          <c:orientation val="minMax"/>
          <c:max val="1"/>
          <c:min val="0"/>
        </c:scaling>
        <c:delete val="1"/>
        <c:axPos val="t"/>
        <c:numFmt formatCode="0.00" sourceLinked="1"/>
        <c:majorTickMark val="out"/>
        <c:minorTickMark val="none"/>
        <c:tickLblPos val="none"/>
        <c:crossAx val="123265408"/>
        <c:crosses val="autoZero"/>
        <c:crossBetween val="between"/>
      </c:valAx>
      <c:valAx>
        <c:axId val="123268480"/>
        <c:scaling>
          <c:orientation val="minMax"/>
          <c:max val="1"/>
          <c:min val="0"/>
        </c:scaling>
        <c:delete val="1"/>
        <c:axPos val="t"/>
        <c:numFmt formatCode="0.00" sourceLinked="1"/>
        <c:majorTickMark val="out"/>
        <c:minorTickMark val="none"/>
        <c:tickLblPos val="none"/>
        <c:crossAx val="123270272"/>
        <c:crosses val="autoZero"/>
        <c:crossBetween val="midCat"/>
      </c:valAx>
      <c:valAx>
        <c:axId val="123270272"/>
        <c:scaling>
          <c:orientation val="maxMin"/>
          <c:max val="11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123268480"/>
        <c:crosses val="max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2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xMode val="edge"/>
          <c:yMode val="edge"/>
          <c:x val="4.6511627906976896E-2"/>
          <c:y val="0"/>
          <c:w val="0.93023499969480561"/>
          <c:h val="1"/>
        </c:manualLayout>
      </c:layout>
      <c:barChart>
        <c:barDir val="bar"/>
        <c:grouping val="clustered"/>
        <c:varyColors val="0"/>
        <c:ser>
          <c:idx val="2"/>
          <c:order val="0"/>
          <c:tx>
            <c:v>Best</c:v>
          </c:tx>
          <c:spPr>
            <a:solidFill>
              <a:srgbClr val="C0C0C0"/>
            </a:solidFill>
            <a:ln w="25400">
              <a:noFill/>
            </a:ln>
          </c:spPr>
          <c:invertIfNegative val="0"/>
          <c:cat>
            <c:numRef>
              <c:f>'Copy of WMPHO_Spine_charts_v4_16 09_HARJU_iseloomulik1.xls'!Regional_Average</c:f>
              <c:numCache>
                <c:formatCode>0.00</c:formatCode>
                <c:ptCount val="11"/>
                <c:pt idx="0">
                  <c:v>1.1851851851851851</c:v>
                </c:pt>
                <c:pt idx="1">
                  <c:v>-0.96763386571564858</c:v>
                </c:pt>
                <c:pt idx="2">
                  <c:v>-0.81231867752309739</c:v>
                </c:pt>
                <c:pt idx="3">
                  <c:v>1</c:v>
                </c:pt>
                <c:pt idx="4">
                  <c:v>1.26470588235294</c:v>
                </c:pt>
                <c:pt idx="5">
                  <c:v>0.9</c:v>
                </c:pt>
                <c:pt idx="6">
                  <c:v>1.0384615384615385</c:v>
                </c:pt>
                <c:pt idx="7">
                  <c:v>0.68606163698291511</c:v>
                </c:pt>
                <c:pt idx="8">
                  <c:v>-0.2884615384615381</c:v>
                </c:pt>
                <c:pt idx="9">
                  <c:v>-0.5625</c:v>
                </c:pt>
                <c:pt idx="10">
                  <c:v>2.0344178183759416</c:v>
                </c:pt>
              </c:numCache>
            </c:numRef>
          </c:cat>
          <c:val>
            <c:numRef>
              <c:f>'Copy of WMPHO_Spine_charts_v4_16 09_HARJU_iseloomulik1.xls'!Best</c:f>
              <c:numCache>
                <c:formatCode>0.00</c:formatCode>
                <c:ptCount val="11"/>
                <c:pt idx="0">
                  <c:v>0.78240740740740744</c:v>
                </c:pt>
                <c:pt idx="1">
                  <c:v>1</c:v>
                </c:pt>
                <c:pt idx="2">
                  <c:v>0.85293461139925164</c:v>
                </c:pt>
                <c:pt idx="3">
                  <c:v>0.65384615384615385</c:v>
                </c:pt>
                <c:pt idx="4">
                  <c:v>0.73529411764705943</c:v>
                </c:pt>
                <c:pt idx="5">
                  <c:v>0.66666666666666663</c:v>
                </c:pt>
                <c:pt idx="6">
                  <c:v>0.78846153846153844</c:v>
                </c:pt>
                <c:pt idx="7">
                  <c:v>0.6837477697418255</c:v>
                </c:pt>
                <c:pt idx="8">
                  <c:v>0.73076923076923073</c:v>
                </c:pt>
                <c:pt idx="9">
                  <c:v>0.95312500000000056</c:v>
                </c:pt>
                <c:pt idx="10">
                  <c:v>0.92275379619194486</c:v>
                </c:pt>
              </c:numCache>
            </c:numRef>
          </c:val>
        </c:ser>
        <c:ser>
          <c:idx val="1"/>
          <c:order val="1"/>
          <c:tx>
            <c:v>Top_Quartile</c:v>
          </c:tx>
          <c:spPr>
            <a:solidFill>
              <a:srgbClr val="969696"/>
            </a:solidFill>
            <a:ln w="25400">
              <a:noFill/>
            </a:ln>
          </c:spPr>
          <c:invertIfNegative val="0"/>
          <c:cat>
            <c:numRef>
              <c:f>'Copy of WMPHO_Spine_charts_v4_16 09_HARJU_iseloomulik1.xls'!Regional_Average</c:f>
              <c:numCache>
                <c:formatCode>0.00</c:formatCode>
                <c:ptCount val="11"/>
                <c:pt idx="0">
                  <c:v>1.1851851851851851</c:v>
                </c:pt>
                <c:pt idx="1">
                  <c:v>-0.96763386571564858</c:v>
                </c:pt>
                <c:pt idx="2">
                  <c:v>-0.81231867752309739</c:v>
                </c:pt>
                <c:pt idx="3">
                  <c:v>1</c:v>
                </c:pt>
                <c:pt idx="4">
                  <c:v>1.26470588235294</c:v>
                </c:pt>
                <c:pt idx="5">
                  <c:v>0.9</c:v>
                </c:pt>
                <c:pt idx="6">
                  <c:v>1.0384615384615385</c:v>
                </c:pt>
                <c:pt idx="7">
                  <c:v>0.68606163698291511</c:v>
                </c:pt>
                <c:pt idx="8">
                  <c:v>-0.2884615384615381</c:v>
                </c:pt>
                <c:pt idx="9">
                  <c:v>-0.5625</c:v>
                </c:pt>
                <c:pt idx="10">
                  <c:v>2.0344178183759416</c:v>
                </c:pt>
              </c:numCache>
            </c:numRef>
          </c:cat>
          <c:val>
            <c:numRef>
              <c:f>'Copy of WMPHO_Spine_charts_v4_16 09_HARJU_iseloomulik1.xls'!Top_Quartile</c:f>
              <c:numCache>
                <c:formatCode>0.00</c:formatCode>
                <c:ptCount val="11"/>
                <c:pt idx="0">
                  <c:v>0.31078811503452336</c:v>
                </c:pt>
                <c:pt idx="1">
                  <c:v>0.8445813780010335</c:v>
                </c:pt>
                <c:pt idx="2">
                  <c:v>0.32921852203005852</c:v>
                </c:pt>
                <c:pt idx="3">
                  <c:v>0.30769230769230782</c:v>
                </c:pt>
                <c:pt idx="4">
                  <c:v>0.44117647058823528</c:v>
                </c:pt>
                <c:pt idx="5">
                  <c:v>0.46666666666666701</c:v>
                </c:pt>
                <c:pt idx="6">
                  <c:v>0.44230769230769262</c:v>
                </c:pt>
                <c:pt idx="7">
                  <c:v>0.67358935988327762</c:v>
                </c:pt>
                <c:pt idx="8">
                  <c:v>0.55769230769230771</c:v>
                </c:pt>
                <c:pt idx="9">
                  <c:v>0.35937500000000028</c:v>
                </c:pt>
                <c:pt idx="10">
                  <c:v>0.65439181681062952</c:v>
                </c:pt>
              </c:numCache>
            </c:numRef>
          </c:val>
        </c:ser>
        <c:ser>
          <c:idx val="0"/>
          <c:order val="2"/>
          <c:tx>
            <c:v>Bottom_Quartile</c:v>
          </c:tx>
          <c:spPr>
            <a:solidFill>
              <a:srgbClr val="C0C0C0"/>
            </a:solidFill>
            <a:ln w="25400">
              <a:noFill/>
            </a:ln>
          </c:spPr>
          <c:invertIfNegative val="0"/>
          <c:cat>
            <c:numRef>
              <c:f>'Copy of WMPHO_Spine_charts_v4_16 09_HARJU_iseloomulik1.xls'!Regional_Average</c:f>
              <c:numCache>
                <c:formatCode>0.00</c:formatCode>
                <c:ptCount val="11"/>
                <c:pt idx="0">
                  <c:v>1.1851851851851851</c:v>
                </c:pt>
                <c:pt idx="1">
                  <c:v>-0.96763386571564858</c:v>
                </c:pt>
                <c:pt idx="2">
                  <c:v>-0.81231867752309739</c:v>
                </c:pt>
                <c:pt idx="3">
                  <c:v>1</c:v>
                </c:pt>
                <c:pt idx="4">
                  <c:v>1.26470588235294</c:v>
                </c:pt>
                <c:pt idx="5">
                  <c:v>0.9</c:v>
                </c:pt>
                <c:pt idx="6">
                  <c:v>1.0384615384615385</c:v>
                </c:pt>
                <c:pt idx="7">
                  <c:v>0.68606163698291511</c:v>
                </c:pt>
                <c:pt idx="8">
                  <c:v>-0.2884615384615381</c:v>
                </c:pt>
                <c:pt idx="9">
                  <c:v>-0.5625</c:v>
                </c:pt>
                <c:pt idx="10">
                  <c:v>2.0344178183759416</c:v>
                </c:pt>
              </c:numCache>
            </c:numRef>
          </c:cat>
          <c:val>
            <c:numRef>
              <c:f>'Copy of WMPHO_Spine_charts_v4_16 09_HARJU_iseloomulik1.xls'!Bottom_Quartile</c:f>
              <c:numCache>
                <c:formatCode>0.00</c:formatCode>
                <c:ptCount val="11"/>
                <c:pt idx="0">
                  <c:v>5.2049622437972044E-2</c:v>
                </c:pt>
                <c:pt idx="1">
                  <c:v>0.66943548643722361</c:v>
                </c:pt>
                <c:pt idx="2">
                  <c:v>5.5482762865702973E-2</c:v>
                </c:pt>
                <c:pt idx="3">
                  <c:v>7.6923076923076927E-2</c:v>
                </c:pt>
                <c:pt idx="4">
                  <c:v>0.11764705882352942</c:v>
                </c:pt>
                <c:pt idx="5">
                  <c:v>0.23333333333333348</c:v>
                </c:pt>
                <c:pt idx="6">
                  <c:v>0.21153846153846184</c:v>
                </c:pt>
                <c:pt idx="7">
                  <c:v>0.62541208737029108</c:v>
                </c:pt>
                <c:pt idx="8">
                  <c:v>0.30769230769230782</c:v>
                </c:pt>
                <c:pt idx="9">
                  <c:v>0.125</c:v>
                </c:pt>
                <c:pt idx="10">
                  <c:v>0.11417651021497617</c:v>
                </c:pt>
              </c:numCache>
            </c:numRef>
          </c:val>
        </c:ser>
        <c:ser>
          <c:idx val="4"/>
          <c:order val="3"/>
          <c:tx>
            <c:v>Worst</c:v>
          </c:tx>
          <c:spPr>
            <a:solidFill>
              <a:srgbClr val="FFFFFF"/>
            </a:solidFill>
            <a:ln w="25400">
              <a:noFill/>
            </a:ln>
          </c:spPr>
          <c:invertIfNegative val="0"/>
          <c:cat>
            <c:numRef>
              <c:f>'Copy of WMPHO_Spine_charts_v4_16 09_HARJU_iseloomulik1.xls'!Regional_Average</c:f>
              <c:numCache>
                <c:formatCode>0.00</c:formatCode>
                <c:ptCount val="11"/>
                <c:pt idx="0">
                  <c:v>1.1851851851851851</c:v>
                </c:pt>
                <c:pt idx="1">
                  <c:v>-0.96763386571564858</c:v>
                </c:pt>
                <c:pt idx="2">
                  <c:v>-0.81231867752309739</c:v>
                </c:pt>
                <c:pt idx="3">
                  <c:v>1</c:v>
                </c:pt>
                <c:pt idx="4">
                  <c:v>1.26470588235294</c:v>
                </c:pt>
                <c:pt idx="5">
                  <c:v>0.9</c:v>
                </c:pt>
                <c:pt idx="6">
                  <c:v>1.0384615384615385</c:v>
                </c:pt>
                <c:pt idx="7">
                  <c:v>0.68606163698291511</c:v>
                </c:pt>
                <c:pt idx="8">
                  <c:v>-0.2884615384615381</c:v>
                </c:pt>
                <c:pt idx="9">
                  <c:v>-0.5625</c:v>
                </c:pt>
                <c:pt idx="10">
                  <c:v>2.0344178183759416</c:v>
                </c:pt>
              </c:numCache>
            </c:numRef>
          </c:cat>
          <c:val>
            <c:numRef>
              <c:f>'Copy of WMPHO_Spine_charts_v4_16 09_HARJU_iseloomulik1.xls'!Worst</c:f>
              <c:numCache>
                <c:formatCode>0.00</c:formatCode>
                <c:ptCount val="11"/>
                <c:pt idx="0">
                  <c:v>0</c:v>
                </c:pt>
                <c:pt idx="1">
                  <c:v>0.14450701490623991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23818752"/>
        <c:axId val="123820288"/>
      </c:barChart>
      <c:scatterChart>
        <c:scatterStyle val="lineMarker"/>
        <c:varyColors val="0"/>
        <c:ser>
          <c:idx val="3"/>
          <c:order val="4"/>
          <c:tx>
            <c:v>National_Average</c:v>
          </c:tx>
          <c:spPr>
            <a:ln w="25400">
              <a:solidFill>
                <a:schemeClr val="tx1"/>
              </a:solidFill>
              <a:prstDash val="solid"/>
            </a:ln>
          </c:spPr>
          <c:marker>
            <c:symbol val="none"/>
          </c:marker>
          <c:dPt>
            <c:idx val="0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10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xVal>
            <c:numRef>
              <c:f>'Copy of WMPHO_Spine_charts_v4_16 09_HARJU_iseloomulik1.xls'!National_Average</c:f>
              <c:numCache>
                <c:formatCode>0.00</c:formatCode>
                <c:ptCount val="11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0.5</c:v>
                </c:pt>
                <c:pt idx="4">
                  <c:v>0.5</c:v>
                </c:pt>
                <c:pt idx="5">
                  <c:v>0.5</c:v>
                </c:pt>
                <c:pt idx="6">
                  <c:v>0.5</c:v>
                </c:pt>
                <c:pt idx="7">
                  <c:v>0.5</c:v>
                </c:pt>
                <c:pt idx="8">
                  <c:v>0.5</c:v>
                </c:pt>
                <c:pt idx="9">
                  <c:v>0.5</c:v>
                </c:pt>
                <c:pt idx="10">
                  <c:v>0.5</c:v>
                </c:pt>
              </c:numCache>
            </c:numRef>
          </c:xVal>
          <c:yVal>
            <c:numRef>
              <c:f>'Copy of WMPHO_Spine_charts_v4_16 09_HARJU_iseloomulik1.xls'!Y_value</c:f>
              <c:numCache>
                <c:formatCode>General</c:formatCode>
                <c:ptCount val="11"/>
                <c:pt idx="0">
                  <c:v>0.5</c:v>
                </c:pt>
                <c:pt idx="1">
                  <c:v>1.5</c:v>
                </c:pt>
                <c:pt idx="2">
                  <c:v>2.5</c:v>
                </c:pt>
                <c:pt idx="3">
                  <c:v>3.5</c:v>
                </c:pt>
                <c:pt idx="4">
                  <c:v>4.5</c:v>
                </c:pt>
                <c:pt idx="5">
                  <c:v>5.5</c:v>
                </c:pt>
                <c:pt idx="6">
                  <c:v>6.5</c:v>
                </c:pt>
                <c:pt idx="7">
                  <c:v>7.5</c:v>
                </c:pt>
                <c:pt idx="8">
                  <c:v>8.5</c:v>
                </c:pt>
                <c:pt idx="9">
                  <c:v>9.5</c:v>
                </c:pt>
                <c:pt idx="10">
                  <c:v>10.5</c:v>
                </c:pt>
              </c:numCache>
            </c:numRef>
          </c:yVal>
          <c:smooth val="1"/>
        </c:ser>
        <c:ser>
          <c:idx val="5"/>
          <c:order val="5"/>
          <c:tx>
            <c:v>Scaled_Statistic</c:v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FFFFFF"/>
              </a:solidFill>
              <a:ln>
                <a:solidFill>
                  <a:srgbClr val="080808"/>
                </a:solidFill>
                <a:prstDash val="solid"/>
              </a:ln>
            </c:spPr>
          </c:marker>
          <c:dPt>
            <c:idx val="0"/>
            <c:marker>
              <c:spPr>
                <a:solidFill>
                  <a:srgbClr val="00FF0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dPt>
            <c:idx val="1"/>
            <c:marker>
              <c:spPr>
                <a:solidFill>
                  <a:srgbClr val="FF000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dPt>
            <c:idx val="2"/>
            <c:marker>
              <c:spPr>
                <a:solidFill>
                  <a:srgbClr val="00FF0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dPt>
            <c:idx val="3"/>
            <c:marker>
              <c:spPr>
                <a:solidFill>
                  <a:srgbClr val="FF000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dPt>
            <c:idx val="4"/>
            <c:marker>
              <c:spPr>
                <a:solidFill>
                  <a:srgbClr val="00FF00"/>
                </a:solidFill>
                <a:ln>
                  <a:solidFill>
                    <a:srgbClr val="080808"/>
                  </a:solidFill>
                  <a:prstDash val="solid"/>
                </a:ln>
              </c:spPr>
            </c:marker>
            <c:bubble3D val="0"/>
          </c:dPt>
          <c:dPt>
            <c:idx val="5"/>
            <c:marker>
              <c:spPr>
                <a:solidFill>
                  <a:srgbClr val="FFC00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dPt>
            <c:idx val="6"/>
            <c:marker>
              <c:spPr>
                <a:solidFill>
                  <a:srgbClr val="00B05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dPt>
            <c:idx val="7"/>
            <c:marker>
              <c:spPr>
                <a:solidFill>
                  <a:srgbClr val="00FF0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dPt>
            <c:idx val="8"/>
            <c:marker>
              <c:spPr>
                <a:solidFill>
                  <a:srgbClr val="00FF0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dPt>
            <c:idx val="9"/>
            <c:marker>
              <c:spPr>
                <a:solidFill>
                  <a:srgbClr val="00FF00"/>
                </a:solidFill>
                <a:ln>
                  <a:solidFill>
                    <a:srgbClr val="080808"/>
                  </a:solidFill>
                  <a:prstDash val="solid"/>
                </a:ln>
              </c:spPr>
            </c:marker>
            <c:bubble3D val="0"/>
          </c:dPt>
          <c:dPt>
            <c:idx val="10"/>
            <c:marker>
              <c:spPr>
                <a:solidFill>
                  <a:srgbClr val="00B050"/>
                </a:solidFill>
                <a:ln>
                  <a:solidFill>
                    <a:srgbClr val="080808"/>
                  </a:solidFill>
                  <a:prstDash val="solid"/>
                </a:ln>
              </c:spPr>
            </c:marker>
            <c:bubble3D val="0"/>
          </c:dPt>
          <c:xVal>
            <c:numRef>
              <c:f>'Copy of WMPHO_Spine_charts_v4_16 09_HARJU_iseloomulik1.xls'!Scaled_Statistic</c:f>
              <c:numCache>
                <c:formatCode>0.00</c:formatCode>
                <c:ptCount val="11"/>
                <c:pt idx="0">
                  <c:v>0.56514925080740464</c:v>
                </c:pt>
                <c:pt idx="1">
                  <c:v>0.39580807927753253</c:v>
                </c:pt>
                <c:pt idx="2">
                  <c:v>0.62772125666474388</c:v>
                </c:pt>
                <c:pt idx="3">
                  <c:v>0.4615384615384619</c:v>
                </c:pt>
                <c:pt idx="4">
                  <c:v>0.52941176470588236</c:v>
                </c:pt>
                <c:pt idx="5">
                  <c:v>0.5</c:v>
                </c:pt>
                <c:pt idx="6">
                  <c:v>0.55769230769230771</c:v>
                </c:pt>
                <c:pt idx="7">
                  <c:v>0.54682863010764871</c:v>
                </c:pt>
                <c:pt idx="8">
                  <c:v>0.73076923076923073</c:v>
                </c:pt>
                <c:pt idx="9">
                  <c:v>0.53125</c:v>
                </c:pt>
                <c:pt idx="10">
                  <c:v>0.6782951489608795</c:v>
                </c:pt>
              </c:numCache>
            </c:numRef>
          </c:xVal>
          <c:yVal>
            <c:numRef>
              <c:f>'Copy of WMPHO_Spine_charts_v4_16 09_HARJU_iseloomulik1.xls'!Y_value</c:f>
              <c:numCache>
                <c:formatCode>General</c:formatCode>
                <c:ptCount val="11"/>
                <c:pt idx="0">
                  <c:v>0.5</c:v>
                </c:pt>
                <c:pt idx="1">
                  <c:v>1.5</c:v>
                </c:pt>
                <c:pt idx="2">
                  <c:v>2.5</c:v>
                </c:pt>
                <c:pt idx="3">
                  <c:v>3.5</c:v>
                </c:pt>
                <c:pt idx="4">
                  <c:v>4.5</c:v>
                </c:pt>
                <c:pt idx="5">
                  <c:v>5.5</c:v>
                </c:pt>
                <c:pt idx="6">
                  <c:v>6.5</c:v>
                </c:pt>
                <c:pt idx="7">
                  <c:v>7.5</c:v>
                </c:pt>
                <c:pt idx="8">
                  <c:v>8.5</c:v>
                </c:pt>
                <c:pt idx="9">
                  <c:v>9.5</c:v>
                </c:pt>
                <c:pt idx="10">
                  <c:v>10.5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3822080"/>
        <c:axId val="123823616"/>
      </c:scatterChart>
      <c:catAx>
        <c:axId val="123818752"/>
        <c:scaling>
          <c:orientation val="maxMin"/>
        </c:scaling>
        <c:delete val="1"/>
        <c:axPos val="l"/>
        <c:numFmt formatCode="0.00" sourceLinked="1"/>
        <c:majorTickMark val="out"/>
        <c:minorTickMark val="none"/>
        <c:tickLblPos val="none"/>
        <c:crossAx val="123820288"/>
        <c:crosses val="autoZero"/>
        <c:auto val="1"/>
        <c:lblAlgn val="ctr"/>
        <c:lblOffset val="100"/>
        <c:noMultiLvlLbl val="0"/>
      </c:catAx>
      <c:valAx>
        <c:axId val="123820288"/>
        <c:scaling>
          <c:orientation val="minMax"/>
          <c:max val="1"/>
          <c:min val="0"/>
        </c:scaling>
        <c:delete val="1"/>
        <c:axPos val="t"/>
        <c:numFmt formatCode="0.00" sourceLinked="1"/>
        <c:majorTickMark val="out"/>
        <c:minorTickMark val="none"/>
        <c:tickLblPos val="none"/>
        <c:crossAx val="123818752"/>
        <c:crosses val="autoZero"/>
        <c:crossBetween val="between"/>
      </c:valAx>
      <c:valAx>
        <c:axId val="123822080"/>
        <c:scaling>
          <c:orientation val="minMax"/>
          <c:max val="1"/>
          <c:min val="0"/>
        </c:scaling>
        <c:delete val="1"/>
        <c:axPos val="t"/>
        <c:numFmt formatCode="0.00" sourceLinked="1"/>
        <c:majorTickMark val="out"/>
        <c:minorTickMark val="none"/>
        <c:tickLblPos val="none"/>
        <c:crossAx val="123823616"/>
        <c:crosses val="autoZero"/>
        <c:crossBetween val="midCat"/>
      </c:valAx>
      <c:valAx>
        <c:axId val="123823616"/>
        <c:scaling>
          <c:orientation val="maxMin"/>
          <c:max val="11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123822080"/>
        <c:crosses val="max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2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Tallinn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multiLvlStrRef>
              <c:f>Sheet1!$B$1:$M$2</c:f>
              <c:multiLvlStrCache>
                <c:ptCount val="12"/>
                <c:lvl>
                  <c:pt idx="0">
                    <c:v>20-34</c:v>
                  </c:pt>
                  <c:pt idx="1">
                    <c:v>35-54</c:v>
                  </c:pt>
                  <c:pt idx="2">
                    <c:v>55-64</c:v>
                  </c:pt>
                  <c:pt idx="3">
                    <c:v>20-34</c:v>
                  </c:pt>
                  <c:pt idx="4">
                    <c:v>35-54</c:v>
                  </c:pt>
                  <c:pt idx="5">
                    <c:v>55-64</c:v>
                  </c:pt>
                  <c:pt idx="6">
                    <c:v>20-34</c:v>
                  </c:pt>
                  <c:pt idx="7">
                    <c:v>35-54</c:v>
                  </c:pt>
                  <c:pt idx="8">
                    <c:v>55-64</c:v>
                  </c:pt>
                  <c:pt idx="9">
                    <c:v>20-34 </c:v>
                  </c:pt>
                  <c:pt idx="10">
                    <c:v>35-54</c:v>
                  </c:pt>
                  <c:pt idx="11">
                    <c:v>55-64</c:v>
                  </c:pt>
                </c:lvl>
                <c:lvl>
                  <c:pt idx="0">
                    <c:v>Üldpõhiharidus või vähem; 
Põhiharidus või vähem ja kutse</c:v>
                  </c:pt>
                  <c:pt idx="3">
                    <c:v>Üldkeskharidus</c:v>
                  </c:pt>
                  <c:pt idx="6">
                    <c:v>Keskharidus ja kutse</c:v>
                  </c:pt>
                  <c:pt idx="9">
                    <c:v>Kõrgharidus</c:v>
                  </c:pt>
                </c:lvl>
              </c:multiLvlStrCache>
            </c:multiLvlStrRef>
          </c:cat>
          <c:val>
            <c:numRef>
              <c:f>Sheet1!$B$3:$M$3</c:f>
              <c:numCache>
                <c:formatCode>General</c:formatCode>
                <c:ptCount val="12"/>
                <c:pt idx="0">
                  <c:v>55</c:v>
                </c:pt>
                <c:pt idx="1">
                  <c:v>60</c:v>
                </c:pt>
                <c:pt idx="2">
                  <c:v>47</c:v>
                </c:pt>
                <c:pt idx="3">
                  <c:v>61</c:v>
                </c:pt>
                <c:pt idx="4">
                  <c:v>73</c:v>
                </c:pt>
                <c:pt idx="5">
                  <c:v>56</c:v>
                </c:pt>
                <c:pt idx="6">
                  <c:v>73</c:v>
                </c:pt>
                <c:pt idx="7">
                  <c:v>78</c:v>
                </c:pt>
                <c:pt idx="8">
                  <c:v>61</c:v>
                </c:pt>
                <c:pt idx="9">
                  <c:v>80</c:v>
                </c:pt>
                <c:pt idx="10">
                  <c:v>84</c:v>
                </c:pt>
                <c:pt idx="11">
                  <c:v>69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Harju maakond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multiLvlStrRef>
              <c:f>Sheet1!$B$1:$M$2</c:f>
              <c:multiLvlStrCache>
                <c:ptCount val="12"/>
                <c:lvl>
                  <c:pt idx="0">
                    <c:v>20-34</c:v>
                  </c:pt>
                  <c:pt idx="1">
                    <c:v>35-54</c:v>
                  </c:pt>
                  <c:pt idx="2">
                    <c:v>55-64</c:v>
                  </c:pt>
                  <c:pt idx="3">
                    <c:v>20-34</c:v>
                  </c:pt>
                  <c:pt idx="4">
                    <c:v>35-54</c:v>
                  </c:pt>
                  <c:pt idx="5">
                    <c:v>55-64</c:v>
                  </c:pt>
                  <c:pt idx="6">
                    <c:v>20-34</c:v>
                  </c:pt>
                  <c:pt idx="7">
                    <c:v>35-54</c:v>
                  </c:pt>
                  <c:pt idx="8">
                    <c:v>55-64</c:v>
                  </c:pt>
                  <c:pt idx="9">
                    <c:v>20-34 </c:v>
                  </c:pt>
                  <c:pt idx="10">
                    <c:v>35-54</c:v>
                  </c:pt>
                  <c:pt idx="11">
                    <c:v>55-64</c:v>
                  </c:pt>
                </c:lvl>
                <c:lvl>
                  <c:pt idx="0">
                    <c:v>Üldpõhiharidus või vähem; 
Põhiharidus või vähem ja kutse</c:v>
                  </c:pt>
                  <c:pt idx="3">
                    <c:v>Üldkeskharidus</c:v>
                  </c:pt>
                  <c:pt idx="6">
                    <c:v>Keskharidus ja kutse</c:v>
                  </c:pt>
                  <c:pt idx="9">
                    <c:v>Kõrgharidus</c:v>
                  </c:pt>
                </c:lvl>
              </c:multiLvlStrCache>
            </c:multiLvlStrRef>
          </c:cat>
          <c:val>
            <c:numRef>
              <c:f>Sheet1!$B$4:$M$4</c:f>
              <c:numCache>
                <c:formatCode>General</c:formatCode>
                <c:ptCount val="12"/>
                <c:pt idx="0">
                  <c:v>60</c:v>
                </c:pt>
                <c:pt idx="1">
                  <c:v>65</c:v>
                </c:pt>
                <c:pt idx="2">
                  <c:v>46</c:v>
                </c:pt>
                <c:pt idx="3">
                  <c:v>62</c:v>
                </c:pt>
                <c:pt idx="4">
                  <c:v>78</c:v>
                </c:pt>
                <c:pt idx="5">
                  <c:v>56</c:v>
                </c:pt>
                <c:pt idx="6">
                  <c:v>75</c:v>
                </c:pt>
                <c:pt idx="7">
                  <c:v>82</c:v>
                </c:pt>
                <c:pt idx="8">
                  <c:v>64</c:v>
                </c:pt>
                <c:pt idx="9">
                  <c:v>79</c:v>
                </c:pt>
                <c:pt idx="10">
                  <c:v>87</c:v>
                </c:pt>
                <c:pt idx="11">
                  <c:v>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850752"/>
        <c:axId val="123852288"/>
      </c:lineChart>
      <c:catAx>
        <c:axId val="1238507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3852288"/>
        <c:crosses val="autoZero"/>
        <c:auto val="1"/>
        <c:lblAlgn val="ctr"/>
        <c:lblOffset val="100"/>
        <c:noMultiLvlLbl val="0"/>
      </c:catAx>
      <c:valAx>
        <c:axId val="123852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38507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Sheet1!$A$2:$B$2</c:f>
              <c:strCache>
                <c:ptCount val="1"/>
                <c:pt idx="0">
                  <c:v>Kogu Eesti Sünnimäär</c:v>
                </c:pt>
              </c:strCache>
            </c:strRef>
          </c:tx>
          <c:spPr>
            <a:ln w="38100">
              <a:solidFill>
                <a:schemeClr val="tx2">
                  <a:lumMod val="25000"/>
                  <a:lumOff val="75000"/>
                </a:schemeClr>
              </a:solidFill>
            </a:ln>
          </c:spPr>
          <c:marker>
            <c:symbol val="none"/>
          </c:marker>
          <c:cat>
            <c:strRef>
              <c:f>Sheet1!$C$1:$J$1</c:f>
              <c:strCach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strCache>
            </c:strRef>
          </c:cat>
          <c:val>
            <c:numRef>
              <c:f>Sheet1!$C$2:$J$2</c:f>
              <c:numCache>
                <c:formatCode>0.0</c:formatCode>
                <c:ptCount val="8"/>
                <c:pt idx="0">
                  <c:v>13.757810000000001</c:v>
                </c:pt>
                <c:pt idx="1">
                  <c:v>15.379150000000006</c:v>
                </c:pt>
                <c:pt idx="2">
                  <c:v>12.803930000000006</c:v>
                </c:pt>
                <c:pt idx="3">
                  <c:v>10.83963000000001</c:v>
                </c:pt>
                <c:pt idx="4">
                  <c:v>10.20326</c:v>
                </c:pt>
                <c:pt idx="5">
                  <c:v>11.905340000000002</c:v>
                </c:pt>
                <c:pt idx="6">
                  <c:v>12.90288000000001</c:v>
                </c:pt>
                <c:pt idx="7">
                  <c:v>13.376736982490367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Sheet1!$A$3:$B$3</c:f>
              <c:strCache>
                <c:ptCount val="1"/>
                <c:pt idx="0">
                  <c:v>Kogu Eesti Surmamäär</c:v>
                </c:pt>
              </c:strCache>
            </c:strRef>
          </c:tx>
          <c:spPr>
            <a:ln w="38100">
              <a:solidFill>
                <a:schemeClr val="accent5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Sheet1!$C$1:$J$1</c:f>
              <c:strCach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strCache>
            </c:strRef>
          </c:cat>
          <c:val>
            <c:numRef>
              <c:f>Sheet1!$C$3:$J$3</c:f>
              <c:numCache>
                <c:formatCode>0.0</c:formatCode>
                <c:ptCount val="8"/>
                <c:pt idx="0">
                  <c:v>6.6971499999999944</c:v>
                </c:pt>
                <c:pt idx="1">
                  <c:v>6.9046399999999997</c:v>
                </c:pt>
                <c:pt idx="2">
                  <c:v>6.8989499999999975</c:v>
                </c:pt>
                <c:pt idx="3">
                  <c:v>10.01273000000001</c:v>
                </c:pt>
                <c:pt idx="4">
                  <c:v>10.38256000000001</c:v>
                </c:pt>
                <c:pt idx="5">
                  <c:v>9.1961300000000001</c:v>
                </c:pt>
                <c:pt idx="6">
                  <c:v>8.0283599999999993</c:v>
                </c:pt>
                <c:pt idx="7">
                  <c:v>9.3112299771987441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Sheet1!$A$4:$B$4</c:f>
              <c:strCache>
                <c:ptCount val="1"/>
                <c:pt idx="0">
                  <c:v>Harju maakond Sünnimäär</c:v>
                </c:pt>
              </c:strCache>
            </c:strRef>
          </c:tx>
          <c:spPr>
            <a:ln w="38100">
              <a:solidFill>
                <a:srgbClr val="00B0F0"/>
              </a:solidFill>
            </a:ln>
          </c:spPr>
          <c:marker>
            <c:symbol val="none"/>
          </c:marker>
          <c:cat>
            <c:strRef>
              <c:f>Sheet1!$C$1:$J$1</c:f>
              <c:strCach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strCache>
            </c:strRef>
          </c:cat>
          <c:val>
            <c:numRef>
              <c:f>Sheet1!$C$4:$J$4</c:f>
              <c:numCache>
                <c:formatCode>General</c:formatCode>
                <c:ptCount val="8"/>
                <c:pt idx="0">
                  <c:v>17.2</c:v>
                </c:pt>
                <c:pt idx="1">
                  <c:v>19.5</c:v>
                </c:pt>
                <c:pt idx="2">
                  <c:v>15.4</c:v>
                </c:pt>
                <c:pt idx="3">
                  <c:v>13.5</c:v>
                </c:pt>
                <c:pt idx="4">
                  <c:v>12.3</c:v>
                </c:pt>
                <c:pt idx="5">
                  <c:v>13.4</c:v>
                </c:pt>
                <c:pt idx="6">
                  <c:v>13.8</c:v>
                </c:pt>
                <c:pt idx="7">
                  <c:v>13.8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Sheet1!$A$5:$B$5</c:f>
              <c:strCache>
                <c:ptCount val="1"/>
                <c:pt idx="0">
                  <c:v>Harju maakond Surmamäär</c:v>
                </c:pt>
              </c:strCache>
            </c:strRef>
          </c:tx>
          <c:spPr>
            <a:ln w="38100">
              <a:solidFill>
                <a:schemeClr val="accent5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Sheet1!$C$1:$J$1</c:f>
              <c:strCach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strCache>
            </c:strRef>
          </c:cat>
          <c:val>
            <c:numRef>
              <c:f>Sheet1!$C$5:$J$5</c:f>
              <c:numCache>
                <c:formatCode>General</c:formatCode>
                <c:ptCount val="8"/>
                <c:pt idx="0">
                  <c:v>5.5</c:v>
                </c:pt>
                <c:pt idx="1">
                  <c:v>6.7</c:v>
                </c:pt>
                <c:pt idx="2">
                  <c:v>6.6</c:v>
                </c:pt>
                <c:pt idx="3">
                  <c:v>10</c:v>
                </c:pt>
                <c:pt idx="4">
                  <c:v>9.4</c:v>
                </c:pt>
                <c:pt idx="5">
                  <c:v>9.1</c:v>
                </c:pt>
                <c:pt idx="6">
                  <c:v>7.2</c:v>
                </c:pt>
                <c:pt idx="7">
                  <c:v>8.2000000000000011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Sheet1!$A$6:$B$6</c:f>
              <c:strCache>
                <c:ptCount val="1"/>
                <c:pt idx="0">
                  <c:v>Tallinn Sünnimäär</c:v>
                </c:pt>
              </c:strCache>
            </c:strRef>
          </c:tx>
          <c:spPr>
            <a:ln w="38100">
              <a:solidFill>
                <a:schemeClr val="tx2">
                  <a:lumMod val="90000"/>
                  <a:lumOff val="10000"/>
                </a:schemeClr>
              </a:solidFill>
            </a:ln>
          </c:spPr>
          <c:marker>
            <c:symbol val="none"/>
          </c:marker>
          <c:cat>
            <c:strRef>
              <c:f>Sheet1!$C$1:$J$1</c:f>
              <c:strCach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strCache>
            </c:strRef>
          </c:cat>
          <c:val>
            <c:numRef>
              <c:f>Sheet1!$C$6:$J$6</c:f>
              <c:numCache>
                <c:formatCode>0.0</c:formatCode>
                <c:ptCount val="8"/>
                <c:pt idx="0">
                  <c:v>13.79238</c:v>
                </c:pt>
                <c:pt idx="1">
                  <c:v>14.906460000000004</c:v>
                </c:pt>
                <c:pt idx="2">
                  <c:v>12.428430000000002</c:v>
                </c:pt>
                <c:pt idx="3">
                  <c:v>10.375390000000012</c:v>
                </c:pt>
                <c:pt idx="4">
                  <c:v>10.17</c:v>
                </c:pt>
                <c:pt idx="5">
                  <c:v>11.833300000000001</c:v>
                </c:pt>
                <c:pt idx="6">
                  <c:v>13.52322</c:v>
                </c:pt>
                <c:pt idx="7">
                  <c:v>14.017547439298102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Sheet1!$A$7:$B$7</c:f>
              <c:strCache>
                <c:ptCount val="1"/>
                <c:pt idx="0">
                  <c:v>Tallinn Surmamäär</c:v>
                </c:pt>
              </c:strCache>
            </c:strRef>
          </c:tx>
          <c:spPr>
            <a:ln w="38100">
              <a:solidFill>
                <a:schemeClr val="accent5">
                  <a:lumMod val="25000"/>
                </a:schemeClr>
              </a:solidFill>
            </a:ln>
          </c:spPr>
          <c:marker>
            <c:symbol val="none"/>
          </c:marker>
          <c:cat>
            <c:strRef>
              <c:f>Sheet1!$C$1:$J$1</c:f>
              <c:strCach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strCache>
            </c:strRef>
          </c:cat>
          <c:val>
            <c:numRef>
              <c:f>Sheet1!$C$7:$J$7</c:f>
              <c:numCache>
                <c:formatCode>0.0</c:formatCode>
                <c:ptCount val="8"/>
                <c:pt idx="0">
                  <c:v>7.6451799999999945</c:v>
                </c:pt>
                <c:pt idx="1">
                  <c:v>7.8869899999999955</c:v>
                </c:pt>
                <c:pt idx="2">
                  <c:v>7.6036900000000003</c:v>
                </c:pt>
                <c:pt idx="3">
                  <c:v>10.867370000000001</c:v>
                </c:pt>
                <c:pt idx="4">
                  <c:v>11.197380000000001</c:v>
                </c:pt>
                <c:pt idx="5">
                  <c:v>9.8843600000000009</c:v>
                </c:pt>
                <c:pt idx="6">
                  <c:v>8.83901</c:v>
                </c:pt>
                <c:pt idx="7">
                  <c:v>10.318593872970531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968896"/>
        <c:axId val="123974784"/>
      </c:lineChart>
      <c:catAx>
        <c:axId val="1239688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3974784"/>
        <c:crosses val="autoZero"/>
        <c:auto val="1"/>
        <c:lblAlgn val="ctr"/>
        <c:lblOffset val="100"/>
        <c:noMultiLvlLbl val="0"/>
      </c:catAx>
      <c:valAx>
        <c:axId val="12397478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396889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xMode val="edge"/>
          <c:yMode val="edge"/>
          <c:x val="4.6511627906976875E-2"/>
          <c:y val="0"/>
          <c:w val="0.93023499969480561"/>
          <c:h val="1"/>
        </c:manualLayout>
      </c:layout>
      <c:barChart>
        <c:barDir val="bar"/>
        <c:grouping val="clustered"/>
        <c:varyColors val="0"/>
        <c:ser>
          <c:idx val="2"/>
          <c:order val="0"/>
          <c:tx>
            <c:v>Best</c:v>
          </c:tx>
          <c:spPr>
            <a:solidFill>
              <a:srgbClr val="C0C0C0"/>
            </a:solidFill>
            <a:ln w="25400">
              <a:noFill/>
            </a:ln>
          </c:spPr>
          <c:invertIfNegative val="0"/>
          <c:cat>
            <c:numRef>
              <c:f>'Copy of WMPHO_Spine_charts_v4_16 09_TALLINN_iseloomulik3.xls'!Regional_Average</c:f>
              <c:numCache>
                <c:formatCode>0.00</c:formatCode>
                <c:ptCount val="3"/>
                <c:pt idx="0">
                  <c:v>1.3385826771653544</c:v>
                </c:pt>
                <c:pt idx="1">
                  <c:v>2.7998989542983779</c:v>
                </c:pt>
                <c:pt idx="2">
                  <c:v>-0.55078800244517634</c:v>
                </c:pt>
              </c:numCache>
            </c:numRef>
          </c:cat>
          <c:val>
            <c:numRef>
              <c:f>'Copy of WMPHO_Spine_charts_v4_16 09_TALLINN_iseloomulik3.xls'!Best</c:f>
              <c:numCache>
                <c:formatCode>0.00</c:formatCode>
                <c:ptCount val="3"/>
                <c:pt idx="0">
                  <c:v>0.75984251968504002</c:v>
                </c:pt>
                <c:pt idx="1">
                  <c:v>0.69072397110444561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v>Top_Quartile</c:v>
          </c:tx>
          <c:spPr>
            <a:solidFill>
              <a:srgbClr val="969696"/>
            </a:solidFill>
            <a:ln w="25400">
              <a:noFill/>
            </a:ln>
          </c:spPr>
          <c:invertIfNegative val="0"/>
          <c:cat>
            <c:numRef>
              <c:f>'Copy of WMPHO_Spine_charts_v4_16 09_TALLINN_iseloomulik3.xls'!Regional_Average</c:f>
              <c:numCache>
                <c:formatCode>0.00</c:formatCode>
                <c:ptCount val="3"/>
                <c:pt idx="0">
                  <c:v>1.3385826771653544</c:v>
                </c:pt>
                <c:pt idx="1">
                  <c:v>2.7998989542983779</c:v>
                </c:pt>
                <c:pt idx="2">
                  <c:v>-0.55078800244517634</c:v>
                </c:pt>
              </c:numCache>
            </c:numRef>
          </c:cat>
          <c:val>
            <c:numRef>
              <c:f>'Copy of WMPHO_Spine_charts_v4_16 09_TALLINN_iseloomulik3.xls'!Top_Quartile</c:f>
              <c:numCache>
                <c:formatCode>0.00</c:formatCode>
                <c:ptCount val="3"/>
                <c:pt idx="0">
                  <c:v>0.40484983624834531</c:v>
                </c:pt>
                <c:pt idx="1">
                  <c:v>0.57778248627307294</c:v>
                </c:pt>
                <c:pt idx="2">
                  <c:v>0.29414245844516229</c:v>
                </c:pt>
              </c:numCache>
            </c:numRef>
          </c:val>
        </c:ser>
        <c:ser>
          <c:idx val="0"/>
          <c:order val="2"/>
          <c:tx>
            <c:v>Bottom_Quartile</c:v>
          </c:tx>
          <c:spPr>
            <a:solidFill>
              <a:srgbClr val="C0C0C0"/>
            </a:solidFill>
            <a:ln w="25400">
              <a:noFill/>
            </a:ln>
          </c:spPr>
          <c:invertIfNegative val="0"/>
          <c:cat>
            <c:numRef>
              <c:f>'Copy of WMPHO_Spine_charts_v4_16 09_TALLINN_iseloomulik3.xls'!Regional_Average</c:f>
              <c:numCache>
                <c:formatCode>0.00</c:formatCode>
                <c:ptCount val="3"/>
                <c:pt idx="0">
                  <c:v>1.3385826771653544</c:v>
                </c:pt>
                <c:pt idx="1">
                  <c:v>2.7998989542983779</c:v>
                </c:pt>
                <c:pt idx="2">
                  <c:v>-0.55078800244517634</c:v>
                </c:pt>
              </c:numCache>
            </c:numRef>
          </c:cat>
          <c:val>
            <c:numRef>
              <c:f>'Copy of WMPHO_Spine_charts_v4_16 09_TALLINN_iseloomulik3.xls'!Bottom_Quartile</c:f>
              <c:numCache>
                <c:formatCode>0.00</c:formatCode>
                <c:ptCount val="3"/>
                <c:pt idx="0">
                  <c:v>0.3494172656600365</c:v>
                </c:pt>
                <c:pt idx="1">
                  <c:v>0.35485834861892435</c:v>
                </c:pt>
                <c:pt idx="2">
                  <c:v>0.14859732881413626</c:v>
                </c:pt>
              </c:numCache>
            </c:numRef>
          </c:val>
        </c:ser>
        <c:ser>
          <c:idx val="4"/>
          <c:order val="3"/>
          <c:tx>
            <c:v>Worst</c:v>
          </c:tx>
          <c:spPr>
            <a:solidFill>
              <a:srgbClr val="FFFFFF"/>
            </a:solidFill>
            <a:ln w="25400">
              <a:noFill/>
            </a:ln>
          </c:spPr>
          <c:invertIfNegative val="0"/>
          <c:cat>
            <c:numRef>
              <c:f>'Copy of WMPHO_Spine_charts_v4_16 09_TALLINN_iseloomulik3.xls'!Regional_Average</c:f>
              <c:numCache>
                <c:formatCode>0.00</c:formatCode>
                <c:ptCount val="3"/>
                <c:pt idx="0">
                  <c:v>1.3385826771653544</c:v>
                </c:pt>
                <c:pt idx="1">
                  <c:v>2.7998989542983779</c:v>
                </c:pt>
                <c:pt idx="2">
                  <c:v>-0.55078800244517634</c:v>
                </c:pt>
              </c:numCache>
            </c:numRef>
          </c:cat>
          <c:val>
            <c:numRef>
              <c:f>'Copy of WMPHO_Spine_charts_v4_16 09_TALLINN_iseloomulik3.xls'!Worst</c:f>
              <c:numCache>
                <c:formatCode>0.00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2.3301786921548148E-2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22583296"/>
        <c:axId val="122589184"/>
      </c:barChart>
      <c:scatterChart>
        <c:scatterStyle val="lineMarker"/>
        <c:varyColors val="0"/>
        <c:ser>
          <c:idx val="3"/>
          <c:order val="4"/>
          <c:tx>
            <c:v>National_Average</c:v>
          </c:tx>
          <c:spPr>
            <a:ln w="25400">
              <a:solidFill>
                <a:schemeClr val="tx1"/>
              </a:solidFill>
              <a:prstDash val="solid"/>
            </a:ln>
          </c:spPr>
          <c:marker>
            <c:symbol val="none"/>
          </c:marker>
          <c:dPt>
            <c:idx val="0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xVal>
            <c:numRef>
              <c:f>'Copy of WMPHO_Spine_charts_v4_16 09_TALLINN_iseloomulik3.xls'!National_Average</c:f>
              <c:numCache>
                <c:formatCode>0.00</c:formatCode>
                <c:ptCount val="3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</c:numCache>
            </c:numRef>
          </c:xVal>
          <c:yVal>
            <c:numRef>
              <c:f>'Copy of WMPHO_Spine_charts_v4_16 09_TALLINN_iseloomulik3.xls'!Y_value</c:f>
              <c:numCache>
                <c:formatCode>General</c:formatCode>
                <c:ptCount val="3"/>
                <c:pt idx="0">
                  <c:v>0.5</c:v>
                </c:pt>
                <c:pt idx="1">
                  <c:v>1.5</c:v>
                </c:pt>
                <c:pt idx="2">
                  <c:v>2.5</c:v>
                </c:pt>
              </c:numCache>
            </c:numRef>
          </c:yVal>
          <c:smooth val="1"/>
        </c:ser>
        <c:ser>
          <c:idx val="6"/>
          <c:order val="5"/>
          <c:tx>
            <c:v>Regional_Average</c:v>
          </c:tx>
          <c:spPr>
            <a:ln w="28575">
              <a:noFill/>
            </a:ln>
          </c:spPr>
          <c:marker>
            <c:symbol val="diamond"/>
            <c:size val="6"/>
            <c:spPr>
              <a:solidFill>
                <a:srgbClr val="00CCFF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'Copy of WMPHO_Spine_charts_v4_16 09_TALLINN_iseloomulik3.xls'!Regional_Average</c:f>
              <c:numCache>
                <c:formatCode>0.00</c:formatCode>
                <c:ptCount val="3"/>
                <c:pt idx="0">
                  <c:v>1.3385826771653544</c:v>
                </c:pt>
                <c:pt idx="1">
                  <c:v>2.7998989542983779</c:v>
                </c:pt>
                <c:pt idx="2">
                  <c:v>-0.55078800244517634</c:v>
                </c:pt>
              </c:numCache>
            </c:numRef>
          </c:xVal>
          <c:yVal>
            <c:numRef>
              <c:f>'Copy of WMPHO_Spine_charts_v4_16 09_TALLINN_iseloomulik3.xls'!Y_value</c:f>
              <c:numCache>
                <c:formatCode>General</c:formatCode>
                <c:ptCount val="3"/>
                <c:pt idx="0">
                  <c:v>0.5</c:v>
                </c:pt>
                <c:pt idx="1">
                  <c:v>1.5</c:v>
                </c:pt>
                <c:pt idx="2">
                  <c:v>2.5</c:v>
                </c:pt>
              </c:numCache>
            </c:numRef>
          </c:yVal>
          <c:smooth val="0"/>
        </c:ser>
        <c:ser>
          <c:idx val="5"/>
          <c:order val="6"/>
          <c:tx>
            <c:v>Scaled_Statistic</c:v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FFFFFF"/>
              </a:solidFill>
              <a:ln>
                <a:solidFill>
                  <a:srgbClr val="080808"/>
                </a:solidFill>
                <a:prstDash val="solid"/>
              </a:ln>
            </c:spPr>
          </c:marker>
          <c:dPt>
            <c:idx val="0"/>
            <c:marker>
              <c:spPr>
                <a:solidFill>
                  <a:srgbClr val="00FF0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dPt>
            <c:idx val="1"/>
            <c:marker>
              <c:spPr>
                <a:solidFill>
                  <a:srgbClr val="FF000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dPt>
            <c:idx val="2"/>
            <c:marker>
              <c:spPr>
                <a:solidFill>
                  <a:srgbClr val="00FF0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xVal>
            <c:numRef>
              <c:f>'Copy of WMPHO_Spine_charts_v4_16 09_TALLINN_iseloomulik3.xls'!Scaled_Statistic</c:f>
              <c:numCache>
                <c:formatCode>0.00</c:formatCode>
                <c:ptCount val="3"/>
                <c:pt idx="0">
                  <c:v>0.63661417322834712</c:v>
                </c:pt>
                <c:pt idx="1">
                  <c:v>0.33056075759998504</c:v>
                </c:pt>
                <c:pt idx="2">
                  <c:v>1</c:v>
                </c:pt>
              </c:numCache>
            </c:numRef>
          </c:xVal>
          <c:yVal>
            <c:numRef>
              <c:f>'Copy of WMPHO_Spine_charts_v4_16 09_TALLINN_iseloomulik3.xls'!Y_value</c:f>
              <c:numCache>
                <c:formatCode>General</c:formatCode>
                <c:ptCount val="3"/>
                <c:pt idx="0">
                  <c:v>0.5</c:v>
                </c:pt>
                <c:pt idx="1">
                  <c:v>1.5</c:v>
                </c:pt>
                <c:pt idx="2">
                  <c:v>2.5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2590720"/>
        <c:axId val="122592256"/>
      </c:scatterChart>
      <c:catAx>
        <c:axId val="122583296"/>
        <c:scaling>
          <c:orientation val="maxMin"/>
        </c:scaling>
        <c:delete val="1"/>
        <c:axPos val="l"/>
        <c:numFmt formatCode="0.00" sourceLinked="1"/>
        <c:majorTickMark val="out"/>
        <c:minorTickMark val="none"/>
        <c:tickLblPos val="none"/>
        <c:crossAx val="122589184"/>
        <c:crosses val="autoZero"/>
        <c:auto val="1"/>
        <c:lblAlgn val="ctr"/>
        <c:lblOffset val="100"/>
        <c:noMultiLvlLbl val="0"/>
      </c:catAx>
      <c:valAx>
        <c:axId val="122589184"/>
        <c:scaling>
          <c:orientation val="minMax"/>
          <c:max val="1"/>
          <c:min val="0"/>
        </c:scaling>
        <c:delete val="1"/>
        <c:axPos val="t"/>
        <c:numFmt formatCode="0.00" sourceLinked="1"/>
        <c:majorTickMark val="out"/>
        <c:minorTickMark val="none"/>
        <c:tickLblPos val="none"/>
        <c:crossAx val="122583296"/>
        <c:crosses val="autoZero"/>
        <c:crossBetween val="between"/>
      </c:valAx>
      <c:valAx>
        <c:axId val="122590720"/>
        <c:scaling>
          <c:orientation val="minMax"/>
          <c:max val="1"/>
          <c:min val="0"/>
        </c:scaling>
        <c:delete val="1"/>
        <c:axPos val="t"/>
        <c:numFmt formatCode="0.00" sourceLinked="1"/>
        <c:majorTickMark val="out"/>
        <c:minorTickMark val="none"/>
        <c:tickLblPos val="none"/>
        <c:crossAx val="122592256"/>
        <c:crosses val="autoZero"/>
        <c:crossBetween val="midCat"/>
      </c:valAx>
      <c:valAx>
        <c:axId val="122592256"/>
        <c:scaling>
          <c:orientation val="maxMin"/>
          <c:max val="3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122590720"/>
        <c:crosses val="max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2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xMode val="edge"/>
          <c:yMode val="edge"/>
          <c:x val="4.6511627906976875E-2"/>
          <c:y val="0"/>
          <c:w val="0.93023499969480561"/>
          <c:h val="1"/>
        </c:manualLayout>
      </c:layout>
      <c:barChart>
        <c:barDir val="bar"/>
        <c:grouping val="clustered"/>
        <c:varyColors val="0"/>
        <c:ser>
          <c:idx val="2"/>
          <c:order val="0"/>
          <c:tx>
            <c:v>Best</c:v>
          </c:tx>
          <c:spPr>
            <a:solidFill>
              <a:srgbClr val="C0C0C0"/>
            </a:solidFill>
            <a:ln w="25400">
              <a:noFill/>
            </a:ln>
          </c:spPr>
          <c:invertIfNegative val="0"/>
          <c:cat>
            <c:numRef>
              <c:f>'Copy of WMPHO_Spine_charts_v4_16 09_HARJU.xls'!Regional_Average</c:f>
              <c:numCache>
                <c:formatCode>0.00</c:formatCode>
                <c:ptCount val="3"/>
                <c:pt idx="0">
                  <c:v>1.3385826771653544</c:v>
                </c:pt>
                <c:pt idx="1">
                  <c:v>2.7998989542983779</c:v>
                </c:pt>
                <c:pt idx="2">
                  <c:v>-0.55078800244517634</c:v>
                </c:pt>
              </c:numCache>
            </c:numRef>
          </c:cat>
          <c:val>
            <c:numRef>
              <c:f>'Copy of WMPHO_Spine_charts_v4_16 09_HARJU.xls'!Best</c:f>
              <c:numCache>
                <c:formatCode>0.00</c:formatCode>
                <c:ptCount val="3"/>
                <c:pt idx="0">
                  <c:v>0.75984251968504002</c:v>
                </c:pt>
                <c:pt idx="1">
                  <c:v>0.69072397110444561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v>Top_Quartile</c:v>
          </c:tx>
          <c:spPr>
            <a:solidFill>
              <a:srgbClr val="969696"/>
            </a:solidFill>
            <a:ln w="25400">
              <a:noFill/>
            </a:ln>
          </c:spPr>
          <c:invertIfNegative val="0"/>
          <c:cat>
            <c:numRef>
              <c:f>'Copy of WMPHO_Spine_charts_v4_16 09_HARJU.xls'!Regional_Average</c:f>
              <c:numCache>
                <c:formatCode>0.00</c:formatCode>
                <c:ptCount val="3"/>
                <c:pt idx="0">
                  <c:v>1.3385826771653544</c:v>
                </c:pt>
                <c:pt idx="1">
                  <c:v>2.7998989542983779</c:v>
                </c:pt>
                <c:pt idx="2">
                  <c:v>-0.55078800244517634</c:v>
                </c:pt>
              </c:numCache>
            </c:numRef>
          </c:cat>
          <c:val>
            <c:numRef>
              <c:f>'Copy of WMPHO_Spine_charts_v4_16 09_HARJU.xls'!Top_Quartile</c:f>
              <c:numCache>
                <c:formatCode>0.00</c:formatCode>
                <c:ptCount val="3"/>
                <c:pt idx="0">
                  <c:v>0.40484983624834531</c:v>
                </c:pt>
                <c:pt idx="1">
                  <c:v>0.57778248627307294</c:v>
                </c:pt>
                <c:pt idx="2">
                  <c:v>0.29414245844516229</c:v>
                </c:pt>
              </c:numCache>
            </c:numRef>
          </c:val>
        </c:ser>
        <c:ser>
          <c:idx val="0"/>
          <c:order val="2"/>
          <c:tx>
            <c:v>Bottom_Quartile</c:v>
          </c:tx>
          <c:spPr>
            <a:solidFill>
              <a:srgbClr val="C0C0C0"/>
            </a:solidFill>
            <a:ln w="25400">
              <a:noFill/>
            </a:ln>
          </c:spPr>
          <c:invertIfNegative val="0"/>
          <c:cat>
            <c:numRef>
              <c:f>'Copy of WMPHO_Spine_charts_v4_16 09_HARJU.xls'!Regional_Average</c:f>
              <c:numCache>
                <c:formatCode>0.00</c:formatCode>
                <c:ptCount val="3"/>
                <c:pt idx="0">
                  <c:v>1.3385826771653544</c:v>
                </c:pt>
                <c:pt idx="1">
                  <c:v>2.7998989542983779</c:v>
                </c:pt>
                <c:pt idx="2">
                  <c:v>-0.55078800244517634</c:v>
                </c:pt>
              </c:numCache>
            </c:numRef>
          </c:cat>
          <c:val>
            <c:numRef>
              <c:f>'Copy of WMPHO_Spine_charts_v4_16 09_HARJU.xls'!Bottom_Quartile</c:f>
              <c:numCache>
                <c:formatCode>0.00</c:formatCode>
                <c:ptCount val="3"/>
                <c:pt idx="0">
                  <c:v>0.3494172656600365</c:v>
                </c:pt>
                <c:pt idx="1">
                  <c:v>0.35485834861892435</c:v>
                </c:pt>
                <c:pt idx="2">
                  <c:v>0.14859732881413626</c:v>
                </c:pt>
              </c:numCache>
            </c:numRef>
          </c:val>
        </c:ser>
        <c:ser>
          <c:idx val="4"/>
          <c:order val="3"/>
          <c:tx>
            <c:v>Worst</c:v>
          </c:tx>
          <c:spPr>
            <a:solidFill>
              <a:srgbClr val="FFFFFF"/>
            </a:solidFill>
            <a:ln w="25400">
              <a:noFill/>
            </a:ln>
          </c:spPr>
          <c:invertIfNegative val="0"/>
          <c:cat>
            <c:numRef>
              <c:f>'Copy of WMPHO_Spine_charts_v4_16 09_HARJU.xls'!Regional_Average</c:f>
              <c:numCache>
                <c:formatCode>0.00</c:formatCode>
                <c:ptCount val="3"/>
                <c:pt idx="0">
                  <c:v>1.3385826771653544</c:v>
                </c:pt>
                <c:pt idx="1">
                  <c:v>2.7998989542983779</c:v>
                </c:pt>
                <c:pt idx="2">
                  <c:v>-0.55078800244517634</c:v>
                </c:pt>
              </c:numCache>
            </c:numRef>
          </c:cat>
          <c:val>
            <c:numRef>
              <c:f>'Copy of WMPHO_Spine_charts_v4_16 09_HARJU.xls'!Worst</c:f>
              <c:numCache>
                <c:formatCode>0.00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2.3301786921548148E-2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22651008"/>
        <c:axId val="122652544"/>
      </c:barChart>
      <c:scatterChart>
        <c:scatterStyle val="lineMarker"/>
        <c:varyColors val="0"/>
        <c:ser>
          <c:idx val="3"/>
          <c:order val="4"/>
          <c:tx>
            <c:v>National_Average</c:v>
          </c:tx>
          <c:spPr>
            <a:ln w="25400">
              <a:solidFill>
                <a:schemeClr val="tx1"/>
              </a:solidFill>
              <a:prstDash val="solid"/>
            </a:ln>
          </c:spPr>
          <c:marker>
            <c:symbol val="none"/>
          </c:marker>
          <c:dPt>
            <c:idx val="0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ln w="25400">
                <a:solidFill>
                  <a:srgbClr val="000000"/>
                </a:solidFill>
                <a:prstDash val="solid"/>
              </a:ln>
            </c:spPr>
          </c:dPt>
          <c:xVal>
            <c:numRef>
              <c:f>'Copy of WMPHO_Spine_charts_v4_16 09_HARJU.xls'!National_Average</c:f>
              <c:numCache>
                <c:formatCode>0.00</c:formatCode>
                <c:ptCount val="3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</c:numCache>
            </c:numRef>
          </c:xVal>
          <c:yVal>
            <c:numRef>
              <c:f>'Copy of WMPHO_Spine_charts_v4_16 09_HARJU.xls'!Y_value</c:f>
              <c:numCache>
                <c:formatCode>General</c:formatCode>
                <c:ptCount val="3"/>
                <c:pt idx="0">
                  <c:v>0.5</c:v>
                </c:pt>
                <c:pt idx="1">
                  <c:v>1.5</c:v>
                </c:pt>
                <c:pt idx="2">
                  <c:v>2.5</c:v>
                </c:pt>
              </c:numCache>
            </c:numRef>
          </c:yVal>
          <c:smooth val="1"/>
        </c:ser>
        <c:ser>
          <c:idx val="5"/>
          <c:order val="5"/>
          <c:tx>
            <c:v>Scaled_Statistic</c:v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FFFFFF"/>
              </a:solidFill>
              <a:ln>
                <a:solidFill>
                  <a:srgbClr val="080808"/>
                </a:solidFill>
                <a:prstDash val="solid"/>
              </a:ln>
            </c:spPr>
          </c:marker>
          <c:dPt>
            <c:idx val="0"/>
            <c:marker>
              <c:spPr>
                <a:solidFill>
                  <a:srgbClr val="FF000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dPt>
            <c:idx val="1"/>
            <c:marker>
              <c:spPr>
                <a:solidFill>
                  <a:srgbClr val="00FF0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dPt>
            <c:idx val="2"/>
            <c:marker>
              <c:spPr>
                <a:solidFill>
                  <a:srgbClr val="00FF00"/>
                </a:solidFill>
                <a:ln w="3175">
                  <a:solidFill>
                    <a:srgbClr val="010000"/>
                  </a:solidFill>
                  <a:prstDash val="solid"/>
                </a:ln>
                <a:effectLst/>
              </c:spPr>
            </c:marker>
            <c:bubble3D val="0"/>
          </c:dPt>
          <c:xVal>
            <c:numRef>
              <c:f>'Copy of WMPHO_Spine_charts_v4_16 09_HARJU.xls'!Scaled_Statistic</c:f>
              <c:numCache>
                <c:formatCode>0.00</c:formatCode>
                <c:ptCount val="3"/>
                <c:pt idx="0">
                  <c:v>0.3494172656600365</c:v>
                </c:pt>
                <c:pt idx="1">
                  <c:v>0.68918686283179653</c:v>
                </c:pt>
                <c:pt idx="2">
                  <c:v>0.70467224035735443</c:v>
                </c:pt>
              </c:numCache>
            </c:numRef>
          </c:xVal>
          <c:yVal>
            <c:numRef>
              <c:f>'Copy of WMPHO_Spine_charts_v4_16 09_HARJU.xls'!Y_value</c:f>
              <c:numCache>
                <c:formatCode>General</c:formatCode>
                <c:ptCount val="3"/>
                <c:pt idx="0">
                  <c:v>0.5</c:v>
                </c:pt>
                <c:pt idx="1">
                  <c:v>1.5</c:v>
                </c:pt>
                <c:pt idx="2">
                  <c:v>2.5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2654080"/>
        <c:axId val="122659968"/>
      </c:scatterChart>
      <c:catAx>
        <c:axId val="122651008"/>
        <c:scaling>
          <c:orientation val="maxMin"/>
        </c:scaling>
        <c:delete val="1"/>
        <c:axPos val="l"/>
        <c:numFmt formatCode="0.00" sourceLinked="1"/>
        <c:majorTickMark val="out"/>
        <c:minorTickMark val="none"/>
        <c:tickLblPos val="none"/>
        <c:crossAx val="122652544"/>
        <c:crosses val="autoZero"/>
        <c:auto val="1"/>
        <c:lblAlgn val="ctr"/>
        <c:lblOffset val="100"/>
        <c:noMultiLvlLbl val="0"/>
      </c:catAx>
      <c:valAx>
        <c:axId val="122652544"/>
        <c:scaling>
          <c:orientation val="minMax"/>
          <c:max val="1"/>
          <c:min val="0"/>
        </c:scaling>
        <c:delete val="1"/>
        <c:axPos val="t"/>
        <c:numFmt formatCode="0.00" sourceLinked="1"/>
        <c:majorTickMark val="out"/>
        <c:minorTickMark val="none"/>
        <c:tickLblPos val="none"/>
        <c:crossAx val="122651008"/>
        <c:crosses val="autoZero"/>
        <c:crossBetween val="between"/>
      </c:valAx>
      <c:valAx>
        <c:axId val="122654080"/>
        <c:scaling>
          <c:orientation val="minMax"/>
          <c:max val="1"/>
          <c:min val="0"/>
        </c:scaling>
        <c:delete val="1"/>
        <c:axPos val="t"/>
        <c:numFmt formatCode="0.00" sourceLinked="1"/>
        <c:majorTickMark val="out"/>
        <c:minorTickMark val="none"/>
        <c:tickLblPos val="none"/>
        <c:crossAx val="122659968"/>
        <c:crosses val="autoZero"/>
        <c:crossBetween val="midCat"/>
      </c:valAx>
      <c:valAx>
        <c:axId val="122659968"/>
        <c:scaling>
          <c:orientation val="maxMin"/>
          <c:max val="3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122654080"/>
        <c:crosses val="max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2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E0FDF-150A-4853-93AF-287B8679F450}" type="datetimeFigureOut">
              <a:rPr lang="et-EE" smtClean="0"/>
              <a:pPr/>
              <a:t>29.01.2015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20D62-C236-4605-9C36-E371B54CACC9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20447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1</a:t>
            </a:fld>
            <a:endParaRPr lang="et-E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10</a:t>
            </a:fld>
            <a:endParaRPr lang="et-E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11</a:t>
            </a:fld>
            <a:endParaRPr lang="et-E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12</a:t>
            </a:fld>
            <a:endParaRPr lang="et-E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13</a:t>
            </a:fld>
            <a:endParaRPr lang="et-E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14</a:t>
            </a:fld>
            <a:endParaRPr lang="et-E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15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425164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16</a:t>
            </a:fld>
            <a:endParaRPr lang="et-E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17</a:t>
            </a:fld>
            <a:endParaRPr lang="et-E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18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35797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2</a:t>
            </a:fld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3</a:t>
            </a:fld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4</a:t>
            </a:fld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baseline="0" dirty="0" smtClean="0"/>
          </a:p>
          <a:p>
            <a:endParaRPr lang="et-EE" dirty="0" smtClean="0"/>
          </a:p>
          <a:p>
            <a:endParaRPr lang="et-E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5</a:t>
            </a:fld>
            <a:endParaRPr lang="et-E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6</a:t>
            </a:fld>
            <a:endParaRPr lang="et-E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baseline="0" dirty="0" smtClean="0"/>
              <a:t> 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7</a:t>
            </a:fld>
            <a:endParaRPr lang="et-E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922409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9</a:t>
            </a:fld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3" name="Picture 13" descr="Eesti statistik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"/>
            <a:ext cx="9144000" cy="6851650"/>
          </a:xfrm>
          <a:prstGeom prst="rect">
            <a:avLst/>
          </a:prstGeom>
          <a:noFill/>
        </p:spPr>
      </p:pic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898525"/>
            <a:ext cx="4498975" cy="854075"/>
          </a:xfrm>
        </p:spPr>
        <p:txBody>
          <a:bodyPr anchor="b"/>
          <a:lstStyle>
            <a:lvl1pPr>
              <a:defRPr sz="3000" b="0"/>
            </a:lvl1pPr>
          </a:lstStyle>
          <a:p>
            <a:r>
              <a:rPr lang="et-EE"/>
              <a:t>PEALKIRI</a:t>
            </a: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81200"/>
            <a:ext cx="4495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400"/>
            </a:lvl1pPr>
          </a:lstStyle>
          <a:p>
            <a:r>
              <a:rPr lang="et-EE"/>
              <a:t>Esitaja Nimi Perekonnanimi</a:t>
            </a:r>
          </a:p>
          <a:p>
            <a:r>
              <a:rPr lang="et-EE"/>
              <a:t>00.00.2006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4988" y="1268413"/>
            <a:ext cx="1878012" cy="5132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47775" y="1268413"/>
            <a:ext cx="5484813" cy="5132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412875"/>
            <a:ext cx="4106862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412875"/>
            <a:ext cx="410845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endParaRPr lang="en-GB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endParaRPr lang="en-GB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endParaRPr lang="en-GB" dirty="0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endParaRPr lang="en-GB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endParaRPr lang="en-GB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2263" y="476250"/>
            <a:ext cx="2090737" cy="5203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476250"/>
            <a:ext cx="6124575" cy="5203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47775" y="2205038"/>
            <a:ext cx="3681413" cy="4195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1588" y="2205038"/>
            <a:ext cx="3681412" cy="4195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endParaRPr lang="en-GB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endParaRPr lang="en-GB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endParaRPr lang="en-GB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endParaRPr lang="en-GB" dirty="0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endParaRPr lang="en-GB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5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6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7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8.em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9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561" y="2205038"/>
            <a:ext cx="8151440" cy="419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dirty="0" smtClean="0"/>
              <a:t>Sisu tekst</a:t>
            </a:r>
          </a:p>
          <a:p>
            <a:pPr lvl="1"/>
            <a:r>
              <a:rPr lang="et-EE" dirty="0" smtClean="0"/>
              <a:t>sisu</a:t>
            </a:r>
          </a:p>
          <a:p>
            <a:pPr lvl="2"/>
            <a:r>
              <a:rPr lang="et-EE" dirty="0" smtClean="0"/>
              <a:t>Sisu</a:t>
            </a:r>
          </a:p>
          <a:p>
            <a:pPr lvl="3"/>
            <a:endParaRPr lang="en-GB" dirty="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57884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ct val="20000"/>
              </a:spcBef>
              <a:defRPr sz="1200" b="0"/>
            </a:lvl1pPr>
          </a:lstStyle>
          <a:p>
            <a:pPr algn="r"/>
            <a:endParaRPr lang="en-GB" dirty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1268413"/>
            <a:ext cx="7489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Pealkiri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  <p:pic>
        <p:nvPicPr>
          <p:cNvPr id="8" name="Picture 7" descr="ES_lyhike_PowerPoint_EST.emf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2244335" cy="1628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9pPr>
    </p:titleStyle>
    <p:bodyStyle>
      <a:lvl1pPr marL="361950" indent="-361950" algn="l" rtl="0" eaLnBrk="0" fontAlgn="base" hangingPunct="0">
        <a:spcBef>
          <a:spcPct val="20000"/>
        </a:spcBef>
        <a:spcAft>
          <a:spcPct val="0"/>
        </a:spcAft>
        <a:buClr>
          <a:srgbClr val="A72F16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1079500" indent="-363538" algn="l" rtl="0" eaLnBrk="0" fontAlgn="base" hangingPunct="0">
        <a:spcBef>
          <a:spcPct val="20000"/>
        </a:spcBef>
        <a:spcAft>
          <a:spcPct val="0"/>
        </a:spcAft>
        <a:buClr>
          <a:srgbClr val="A72F16"/>
        </a:buClr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795463" indent="-363538" algn="l" rtl="0" eaLnBrk="0" fontAlgn="base" hangingPunct="0">
        <a:spcBef>
          <a:spcPct val="20000"/>
        </a:spcBef>
        <a:spcAft>
          <a:spcPct val="0"/>
        </a:spcAft>
        <a:buClr>
          <a:srgbClr val="A72F16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22034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61143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306863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52583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98303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44023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57884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ct val="20000"/>
              </a:spcBef>
              <a:defRPr sz="1200" b="0"/>
            </a:lvl1pPr>
          </a:lstStyle>
          <a:p>
            <a:pPr algn="r"/>
            <a:endParaRPr lang="en-GB" dirty="0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12875"/>
            <a:ext cx="836771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Sisu tekst</a:t>
            </a:r>
          </a:p>
          <a:p>
            <a:pPr lvl="1"/>
            <a:r>
              <a:rPr lang="et-EE" smtClean="0"/>
              <a:t>sisu</a:t>
            </a:r>
          </a:p>
          <a:p>
            <a:pPr lvl="2"/>
            <a:r>
              <a:rPr lang="et-EE" smtClean="0"/>
              <a:t>Sisu</a:t>
            </a:r>
          </a:p>
          <a:p>
            <a:pPr lvl="3"/>
            <a:endParaRPr lang="en-GB" smtClean="0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476250"/>
            <a:ext cx="7489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Pealkiri</a:t>
            </a:r>
          </a:p>
        </p:txBody>
      </p:sp>
      <p:pic>
        <p:nvPicPr>
          <p:cNvPr id="12298" name="Picture 10" descr="Eesti statistika_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7938" y="-15875"/>
            <a:ext cx="1095376" cy="1095375"/>
          </a:xfrm>
          <a:prstGeom prst="rect">
            <a:avLst/>
          </a:prstGeom>
          <a:noFill/>
        </p:spPr>
      </p:pic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sldNum="0" hdr="0" ftr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9pPr>
    </p:titleStyle>
    <p:bodyStyle>
      <a:lvl1pPr marL="361950" indent="-361950" algn="l" rtl="0" fontAlgn="base">
        <a:spcBef>
          <a:spcPct val="20000"/>
        </a:spcBef>
        <a:spcAft>
          <a:spcPct val="0"/>
        </a:spcAft>
        <a:buClr>
          <a:srgbClr val="A72F16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1079500" indent="-363538" algn="l" rtl="0" fontAlgn="base">
        <a:spcBef>
          <a:spcPct val="20000"/>
        </a:spcBef>
        <a:spcAft>
          <a:spcPct val="0"/>
        </a:spcAft>
        <a:buClr>
          <a:srgbClr val="A72F16"/>
        </a:buClr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795463" indent="-363538" algn="l" rtl="0" fontAlgn="base">
        <a:spcBef>
          <a:spcPct val="20000"/>
        </a:spcBef>
        <a:spcAft>
          <a:spcPct val="0"/>
        </a:spcAft>
        <a:buClr>
          <a:srgbClr val="A72F16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220345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611438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3068638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525838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983038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440238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t-EE" smtClean="0"/>
          </a:p>
        </p:txBody>
      </p:sp>
      <p:pic>
        <p:nvPicPr>
          <p:cNvPr id="20491" name="Picture 11" descr="Eesti statistika_vahe_mereroh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7463" y="-7938"/>
            <a:ext cx="9167813" cy="6883401"/>
          </a:xfrm>
          <a:prstGeom prst="rect">
            <a:avLst/>
          </a:prstGeom>
          <a:noFill/>
        </p:spPr>
      </p:pic>
      <p:pic>
        <p:nvPicPr>
          <p:cNvPr id="20489" name="Picture 9" descr="90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56475" y="404813"/>
            <a:ext cx="1103313" cy="10636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sldNum="0"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t-EE" smtClean="0"/>
          </a:p>
        </p:txBody>
      </p:sp>
      <p:pic>
        <p:nvPicPr>
          <p:cNvPr id="30727" name="Picture 7" descr="Eesti statistika_vahe_laim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9525" y="-9525"/>
            <a:ext cx="9170988" cy="6870700"/>
          </a:xfrm>
          <a:prstGeom prst="rect">
            <a:avLst/>
          </a:prstGeom>
          <a:noFill/>
        </p:spPr>
      </p:pic>
      <p:pic>
        <p:nvPicPr>
          <p:cNvPr id="30726" name="Picture 6" descr="90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42188" y="404813"/>
            <a:ext cx="1111250" cy="10715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sldNum="0"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53" name="Picture 9" descr="Eesti statistika_suu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7938" y="-11113"/>
            <a:ext cx="9186863" cy="6881813"/>
          </a:xfrm>
          <a:prstGeom prst="rect">
            <a:avLst/>
          </a:prstGeom>
          <a:noFill/>
        </p:spPr>
      </p:pic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t-EE" smtClean="0"/>
          </a:p>
        </p:txBody>
      </p:sp>
      <p:pic>
        <p:nvPicPr>
          <p:cNvPr id="31750" name="Picture 6" descr="90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46950" y="404813"/>
            <a:ext cx="1111250" cy="10699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anu.tonurist@stat.e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1196752"/>
            <a:ext cx="4498975" cy="854075"/>
          </a:xfrm>
        </p:spPr>
        <p:txBody>
          <a:bodyPr/>
          <a:lstStyle/>
          <a:p>
            <a:r>
              <a:rPr lang="et-EE" b="1" dirty="0" smtClean="0"/>
              <a:t>Täiskasvanuhariduse prioriteetsed sihtrühmad Harju maakonnas ja Tallinnas</a:t>
            </a:r>
            <a:endParaRPr lang="et-EE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348880"/>
            <a:ext cx="4495800" cy="1752600"/>
          </a:xfrm>
        </p:spPr>
        <p:txBody>
          <a:bodyPr/>
          <a:lstStyle/>
          <a:p>
            <a:r>
              <a:rPr lang="et-EE" dirty="0" smtClean="0"/>
              <a:t>Anu Tõnurist</a:t>
            </a:r>
          </a:p>
          <a:p>
            <a:r>
              <a:rPr lang="et-EE" dirty="0" smtClean="0"/>
              <a:t>Peaanalüütik</a:t>
            </a:r>
          </a:p>
          <a:p>
            <a:r>
              <a:rPr lang="et-EE" dirty="0" smtClean="0"/>
              <a:t>Statistikaamet</a:t>
            </a:r>
          </a:p>
          <a:p>
            <a:r>
              <a:rPr lang="et-EE" dirty="0" smtClean="0"/>
              <a:t>Harju maakonna täiskasvanuhariduse seminar 2015</a:t>
            </a:r>
          </a:p>
          <a:p>
            <a:r>
              <a:rPr lang="et-EE" dirty="0" smtClean="0"/>
              <a:t>29.01.2015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888" y="332656"/>
            <a:ext cx="7489825" cy="936104"/>
          </a:xfrm>
        </p:spPr>
        <p:txBody>
          <a:bodyPr/>
          <a:lstStyle/>
          <a:p>
            <a:r>
              <a:rPr lang="et-EE" dirty="0" smtClean="0"/>
              <a:t>Madala haridustasemega väikelastevanemad</a:t>
            </a:r>
            <a:endParaRPr lang="et-EE" dirty="0"/>
          </a:p>
        </p:txBody>
      </p:sp>
      <p:pic>
        <p:nvPicPr>
          <p:cNvPr id="6" name="Content Placeholder 5" descr="Lisa_5_kaart_1_Madala haridusega 7-aastaste laste vanemad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99592" y="1340768"/>
            <a:ext cx="7560839" cy="5117021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489825" cy="647700"/>
          </a:xfrm>
        </p:spPr>
        <p:txBody>
          <a:bodyPr/>
          <a:lstStyle/>
          <a:p>
            <a:r>
              <a:rPr lang="et-EE" dirty="0" smtClean="0"/>
              <a:t>Ettevõtluse demograafia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980729"/>
            <a:ext cx="8367712" cy="2232247"/>
          </a:xfrm>
        </p:spPr>
        <p:txBody>
          <a:bodyPr/>
          <a:lstStyle/>
          <a:p>
            <a:r>
              <a:rPr lang="et-EE" sz="2000" dirty="0" smtClean="0"/>
              <a:t>HARJU: Üle 9000 majanduslikult aktiivse ettevõtte </a:t>
            </a:r>
            <a:r>
              <a:rPr lang="et-EE" sz="1600" dirty="0" smtClean="0"/>
              <a:t>(v.a põllumajandusettevõtted ja 1–9 töötajaga FIE-d)</a:t>
            </a:r>
            <a:r>
              <a:rPr lang="et-EE" sz="2000" dirty="0" smtClean="0"/>
              <a:t>, so u 13% kõigist Eesti ettevõtetest;</a:t>
            </a:r>
          </a:p>
          <a:p>
            <a:r>
              <a:rPr lang="et-EE" sz="2000" dirty="0" smtClean="0"/>
              <a:t>TALLINN: Üle 34 300 majanduslikult aktiivse ettevõtte</a:t>
            </a:r>
            <a:r>
              <a:rPr lang="et-EE" sz="1600" dirty="0" smtClean="0"/>
              <a:t> (v.a põllumajandusettevõtted ja 1–9 töötajaga FIE-d)</a:t>
            </a:r>
            <a:r>
              <a:rPr lang="et-EE" sz="2000" dirty="0" smtClean="0"/>
              <a:t>, so u 49% kõigist Eesti ettevõtetest.</a:t>
            </a:r>
          </a:p>
          <a:p>
            <a:pPr>
              <a:buNone/>
            </a:pPr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/>
          </a:p>
        </p:txBody>
      </p:sp>
      <p:sp>
        <p:nvSpPr>
          <p:cNvPr id="9" name="TextBox 8"/>
          <p:cNvSpPr txBox="1"/>
          <p:nvPr/>
        </p:nvSpPr>
        <p:spPr>
          <a:xfrm>
            <a:off x="971600" y="6550223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400" dirty="0" smtClean="0"/>
              <a:t>Ettevõtete sünni- ja surmamäär 2005–2012. </a:t>
            </a:r>
            <a:r>
              <a:rPr lang="et-EE" sz="1400" i="1" dirty="0" smtClean="0"/>
              <a:t>Allikas: Statistikaamet</a:t>
            </a:r>
            <a:endParaRPr lang="et-EE" sz="1400" i="1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395536" y="2780928"/>
          <a:ext cx="846043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Töökohad maakonnas 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367712" cy="3600400"/>
          </a:xfrm>
        </p:spPr>
        <p:txBody>
          <a:bodyPr/>
          <a:lstStyle/>
          <a:p>
            <a:r>
              <a:rPr lang="et-EE" dirty="0" smtClean="0"/>
              <a:t>47 455 inimest käib tööl ja  75 699 hõivatut elab Harjumaal.</a:t>
            </a:r>
          </a:p>
          <a:p>
            <a:r>
              <a:rPr lang="et-EE" dirty="0" smtClean="0"/>
              <a:t>195 798 inimest käib tööl ja  190 260 hõivatut elab Tallinnas.</a:t>
            </a:r>
          </a:p>
          <a:p>
            <a:r>
              <a:rPr lang="et-EE" dirty="0" smtClean="0"/>
              <a:t>Suurim tõmbekeskus Tallinn, tööjõupotentsiaali näitaja 1,03.</a:t>
            </a:r>
          </a:p>
          <a:p>
            <a:r>
              <a:rPr lang="et-EE" dirty="0" smtClean="0"/>
              <a:t>Suurima töötajate arvuga tegevusalad Harjumaal: hulgi- ja jaekaubandus, </a:t>
            </a:r>
            <a:r>
              <a:rPr lang="et-EE" dirty="0" smtClean="0">
                <a:solidFill>
                  <a:schemeClr val="tx2"/>
                </a:solidFill>
              </a:rPr>
              <a:t>töötlev tööstus, veondus ja laondus</a:t>
            </a:r>
            <a:endParaRPr lang="et-EE" dirty="0" smtClean="0"/>
          </a:p>
          <a:p>
            <a:r>
              <a:rPr lang="et-EE" dirty="0" smtClean="0"/>
              <a:t>Suurima töötajate arvuga tegevusalad Tallinnas: hulgi- ja jaekaubandus, </a:t>
            </a:r>
            <a:r>
              <a:rPr lang="et-EE" dirty="0" smtClean="0">
                <a:solidFill>
                  <a:schemeClr val="tx2"/>
                </a:solidFill>
              </a:rPr>
              <a:t>töötlev tööstus, avalik haldus ja haridus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29.01.2015</a:t>
            </a:r>
            <a:endParaRPr lang="et-EE" dirty="0"/>
          </a:p>
        </p:txBody>
      </p:sp>
      <p:pic>
        <p:nvPicPr>
          <p:cNvPr id="6" name="Picture 5" descr="Kaart_1_Harju_toorann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253331"/>
            <a:ext cx="8400932" cy="5261726"/>
          </a:xfrm>
          <a:prstGeom prst="rect">
            <a:avLst/>
          </a:prstGeom>
        </p:spPr>
      </p:pic>
      <p:pic>
        <p:nvPicPr>
          <p:cNvPr id="7" name="Picture 6" descr="Kaart_2_Tln_tooran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1268760"/>
            <a:ext cx="8473181" cy="5241308"/>
          </a:xfrm>
          <a:prstGeom prst="rect">
            <a:avLst/>
          </a:prstGeom>
        </p:spPr>
      </p:pic>
      <p:pic>
        <p:nvPicPr>
          <p:cNvPr id="9" name="Picture 8" descr="Lisa_5_Kaart_2_Tööjõupotentsiaa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1196752"/>
            <a:ext cx="8290593" cy="53529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Töötajate hariduslik profiil ametite lõikes</a:t>
            </a:r>
            <a:endParaRPr lang="et-EE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29.01.2015</a:t>
            </a:r>
            <a:endParaRPr lang="et-EE" dirty="0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</p:nvPr>
        </p:nvGraphicFramePr>
        <p:xfrm>
          <a:off x="395537" y="2420889"/>
          <a:ext cx="8424935" cy="2592288"/>
        </p:xfrm>
        <a:graphic>
          <a:graphicData uri="http://schemas.openxmlformats.org/drawingml/2006/table">
            <a:tbl>
              <a:tblPr/>
              <a:tblGrid>
                <a:gridCol w="2599251"/>
                <a:gridCol w="688608"/>
                <a:gridCol w="620717"/>
                <a:gridCol w="892280"/>
                <a:gridCol w="1810423"/>
                <a:gridCol w="1813656"/>
              </a:tblGrid>
              <a:tr h="57606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t-EE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Näitaja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t-EE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Harjumaa tulemus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t-EE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Tallinna tulemus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t-EE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Eesti keskmine</a:t>
                      </a:r>
                      <a:endParaRPr lang="et-EE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t-EE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Positsioon Eesti keskmise suhtes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t-EE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Positsioon Eesti keskmise suhtes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t-EE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HARJUMAA</a:t>
                      </a:r>
                      <a:r>
                        <a:rPr lang="et-EE" sz="12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 </a:t>
                      </a:r>
                      <a:endParaRPr lang="et-EE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t-EE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TALLINN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Kõrgharidusega teenindus-, oskus- ja lihttöötajad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t-EE" sz="1200" b="0" i="0" u="none" strike="noStrike">
                          <a:solidFill>
                            <a:srgbClr val="00395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 fontAlgn="b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Lihttööliste osatähtsus madala haridustasemega töötajate hulgas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t-EE" sz="1200" b="0" i="0" u="none" strike="noStrike">
                          <a:solidFill>
                            <a:srgbClr val="00395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 fontAlgn="b"/>
                      <a:r>
                        <a:rPr lang="et-E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Madala haridustasemega isikud kõrgharidust eeldaval ametikohal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t-EE" sz="1200" b="0" i="0" u="none" strike="noStrike" dirty="0">
                          <a:solidFill>
                            <a:srgbClr val="00395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/>
        </p:nvGraphicFramePr>
        <p:xfrm>
          <a:off x="7020272" y="3284984"/>
          <a:ext cx="1790700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/>
        </p:nvGraphicFramePr>
        <p:xfrm>
          <a:off x="5292080" y="3284984"/>
          <a:ext cx="1638300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Täiskasvanuhariduse sihtrühmad Tallinnas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12874"/>
            <a:ext cx="8367712" cy="5112469"/>
          </a:xfrm>
        </p:spPr>
        <p:txBody>
          <a:bodyPr/>
          <a:lstStyle/>
          <a:p>
            <a:r>
              <a:rPr lang="et-EE" dirty="0" smtClean="0"/>
              <a:t>20–34- ja 55–64-aastased madala haridustasemega hõivatud ja majanduslikult mitteaktiivsed </a:t>
            </a:r>
          </a:p>
          <a:p>
            <a:r>
              <a:rPr lang="et-EE" dirty="0" smtClean="0"/>
              <a:t>55–64-aastased üldkeskharidusega elanikud</a:t>
            </a:r>
          </a:p>
          <a:p>
            <a:r>
              <a:rPr lang="et-EE" dirty="0" smtClean="0"/>
              <a:t>igas vanuses majanduslikult mitteaktiivsed ja töötud mitte-eestlased </a:t>
            </a:r>
          </a:p>
          <a:p>
            <a:r>
              <a:rPr lang="et-EE" dirty="0" smtClean="0"/>
              <a:t>riigikeeleoskuseta inimesed</a:t>
            </a:r>
          </a:p>
          <a:p>
            <a:r>
              <a:rPr lang="et-EE" dirty="0" smtClean="0"/>
              <a:t>vähe tasustatud ametikohtadel töötavad kõrgharidusega inimesed</a:t>
            </a:r>
          </a:p>
          <a:p>
            <a:r>
              <a:rPr lang="et-EE" dirty="0" smtClean="0"/>
              <a:t>vähe tasustatud ametikohtadel töötavad madala haridustasemega inimesed</a:t>
            </a:r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endParaRPr lang="et-EE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Täiskasvanuhariduse sihtrühmad Harjumaal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riigikeeleoskuseta elanikud</a:t>
            </a:r>
          </a:p>
          <a:p>
            <a:r>
              <a:rPr lang="et-EE" dirty="0" smtClean="0"/>
              <a:t>majanduslikult mitteaktiivne muukeelne elanikkond (eelkõige vanuses 20–34 ja 55–64)</a:t>
            </a:r>
          </a:p>
          <a:p>
            <a:r>
              <a:rPr lang="et-EE" dirty="0" smtClean="0"/>
              <a:t>vähemalt 50-aastased isikud</a:t>
            </a:r>
          </a:p>
          <a:p>
            <a:r>
              <a:rPr lang="et-EE" dirty="0" smtClean="0"/>
              <a:t>igas vanuses madala haridustasemega majanduslikult mitteaktiivsed (ja töötud) elanikud </a:t>
            </a:r>
          </a:p>
          <a:p>
            <a:r>
              <a:rPr lang="et-EE" dirty="0" smtClean="0"/>
              <a:t>madala haridustasemega lihttöölised</a:t>
            </a:r>
          </a:p>
          <a:p>
            <a:r>
              <a:rPr lang="et-EE" dirty="0" smtClean="0"/>
              <a:t>vähe tasustatud ametikohtadel töötavad kõrgharidusega elanikud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489825" cy="647700"/>
          </a:xfrm>
        </p:spPr>
        <p:txBody>
          <a:bodyPr/>
          <a:lstStyle/>
          <a:p>
            <a:r>
              <a:rPr lang="et-EE" dirty="0" smtClean="0"/>
              <a:t>Täiskasvanuhariduse sihtrühmad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124744"/>
            <a:ext cx="8353176" cy="5733256"/>
          </a:xfrm>
        </p:spPr>
        <p:txBody>
          <a:bodyPr/>
          <a:lstStyle/>
          <a:p>
            <a:r>
              <a:rPr lang="et-EE" sz="1800" b="1" dirty="0" smtClean="0"/>
              <a:t>Tallinn, Harju, Tartu linn</a:t>
            </a:r>
          </a:p>
          <a:p>
            <a:pPr lvl="1">
              <a:buFont typeface="Wingdings" pitchFamily="2" charset="2"/>
              <a:buChar char="Ø"/>
            </a:pPr>
            <a:r>
              <a:rPr lang="et-EE" sz="1800" dirty="0" smtClean="0"/>
              <a:t>Riigikeeleoskuseta elanikud, majanduslikult mitteaktiivsed mitte-eestlased, noored ja vanemaealised (üldkeskharidusega) elanikud</a:t>
            </a:r>
          </a:p>
          <a:p>
            <a:r>
              <a:rPr lang="et-EE" sz="1800" b="1" dirty="0" smtClean="0"/>
              <a:t>Ida-Viru</a:t>
            </a:r>
          </a:p>
          <a:p>
            <a:pPr lvl="1">
              <a:buFont typeface="Wingdings" pitchFamily="2" charset="2"/>
              <a:buChar char="Ø"/>
            </a:pPr>
            <a:r>
              <a:rPr lang="et-EE" sz="1800" dirty="0" smtClean="0"/>
              <a:t>Riigi- ja võõrkeeleoskuseta elanikud, majanduslikult mitteaktiivsed mitte-eestlased, puuetega inimesed, kellel on võimalik töötada osaajaga, madala haridustaseme ja kutsehariduseta elanikud, eriti noored</a:t>
            </a:r>
          </a:p>
          <a:p>
            <a:r>
              <a:rPr lang="et-EE" sz="1800" b="1" dirty="0" smtClean="0"/>
              <a:t>Jõgeva, Põlva, Võru, Valga</a:t>
            </a:r>
          </a:p>
          <a:p>
            <a:pPr lvl="1">
              <a:buFont typeface="Wingdings" pitchFamily="2" charset="2"/>
              <a:buChar char="Ø"/>
            </a:pPr>
            <a:r>
              <a:rPr lang="et-EE" sz="1800" dirty="0" smtClean="0"/>
              <a:t>Majanduslikult mitteaktiivsed töövõimetuspensionärid, kellel on võimalik töötada osaajaga, madala haridustasemega väikelastevanemad, vanemaealised, kesise võõrkeeleoskusega elanikud, vähe tasustatud ja madalalt haridustaset eeldavatel ametikohtadel töötavad madala haridustasemega inimesed</a:t>
            </a:r>
          </a:p>
          <a:p>
            <a:r>
              <a:rPr lang="et-EE" sz="1800" b="1" dirty="0" smtClean="0"/>
              <a:t>Hiiu, Järva, Lääne, Lääne-Viru, Pärnu, Rapla, Saare, Tartu, Viljandi</a:t>
            </a:r>
          </a:p>
          <a:p>
            <a:pPr lvl="1">
              <a:buFont typeface="Wingdings" pitchFamily="2" charset="2"/>
              <a:buChar char="Ø"/>
            </a:pPr>
            <a:r>
              <a:rPr lang="et-EE" sz="1800" dirty="0" smtClean="0"/>
              <a:t>Madala haridustaseme ja üldkeskharidusega elanikud, madala haridustasemega väikelastevanemad, vähe tasustatud ja vähemat hariduslikku ettevalmistust nõudvatel ametikohtadel töötajad, ääremaade mitteaktiivne elanikkond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Olulised küsimused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367712" cy="5400600"/>
          </a:xfrm>
        </p:spPr>
        <p:txBody>
          <a:bodyPr/>
          <a:lstStyle/>
          <a:p>
            <a:r>
              <a:rPr lang="et-EE" sz="2300" dirty="0" smtClean="0"/>
              <a:t>Millised on sihtrühmade peamised takistused täiskasvanuhariduse omandamisel? Kuidas neid vähendada?</a:t>
            </a:r>
          </a:p>
          <a:p>
            <a:r>
              <a:rPr lang="et-EE" sz="2300" dirty="0" smtClean="0"/>
              <a:t>Mis on eesmärk? Kas suurendada maakonnas elukestvas õppes osalemist, vähendada erialase väljaõppeta inimeste arvu või vähendada tööpuudust?</a:t>
            </a:r>
          </a:p>
          <a:p>
            <a:r>
              <a:rPr lang="et-EE" sz="2300" dirty="0" smtClean="0"/>
              <a:t>Kellele keskenduda? Milline sihtrühm vajab põhitähelepanu? Kelle kaasamiseks tuleb pingutada?</a:t>
            </a:r>
          </a:p>
          <a:p>
            <a:r>
              <a:rPr lang="et-EE" sz="2300" dirty="0" smtClean="0"/>
              <a:t>Mis töötab just Harjumaal ja Tallinnas? Kas eri sihtrühmade konkurentsivõimet tõstab pigem kõrgema haridustaseme saavutamine, kutseoskuste täiendamine, ümberõpe või pädevuste täiendamine.</a:t>
            </a:r>
          </a:p>
          <a:p>
            <a:r>
              <a:rPr lang="et-EE" sz="2300" b="1" dirty="0" smtClean="0"/>
              <a:t>Täiskasvanuhariduse pakkumisel on võtmetähtsusega koostöö ettevõtjate ning kohalike kutse- ja kõrgharidusasutuste vahel.</a:t>
            </a:r>
          </a:p>
          <a:p>
            <a:endParaRPr lang="et-EE" dirty="0" smtClean="0"/>
          </a:p>
          <a:p>
            <a:pPr>
              <a:buNone/>
            </a:pPr>
            <a:endParaRPr lang="et-E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29.01.2015</a:t>
            </a:r>
            <a:endParaRPr lang="et-EE" dirty="0"/>
          </a:p>
        </p:txBody>
      </p:sp>
      <p:pic>
        <p:nvPicPr>
          <p:cNvPr id="45061" name="Picture 5" descr="Eesti statistika_vahe_la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-12700"/>
            <a:ext cx="9170988" cy="68707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95536" y="5085184"/>
            <a:ext cx="51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Aitäh!</a:t>
            </a:r>
            <a:endParaRPr lang="et-EE" dirty="0"/>
          </a:p>
        </p:txBody>
      </p:sp>
      <p:sp>
        <p:nvSpPr>
          <p:cNvPr id="8" name="TextBox 7"/>
          <p:cNvSpPr txBox="1"/>
          <p:nvPr/>
        </p:nvSpPr>
        <p:spPr>
          <a:xfrm>
            <a:off x="0" y="5949280"/>
            <a:ext cx="5580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600" dirty="0" err="1" smtClean="0">
                <a:hlinkClick r:id="rId4"/>
              </a:rPr>
              <a:t>anu.tonurist@stat.ee</a:t>
            </a:r>
            <a:endParaRPr lang="et-EE" sz="1600" dirty="0" smtClean="0"/>
          </a:p>
          <a:p>
            <a:r>
              <a:rPr lang="et-EE" sz="1600" dirty="0" smtClean="0"/>
              <a:t>6259 159</a:t>
            </a:r>
            <a:endParaRPr lang="et-EE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44824"/>
            <a:ext cx="8136904" cy="647700"/>
          </a:xfrm>
        </p:spPr>
        <p:txBody>
          <a:bodyPr/>
          <a:lstStyle/>
          <a:p>
            <a:r>
              <a:rPr lang="et-EE" dirty="0" smtClean="0"/>
              <a:t>Analüüsi tutvustus</a:t>
            </a:r>
            <a:endParaRPr lang="et-EE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1" y="2708920"/>
            <a:ext cx="8151440" cy="3691880"/>
          </a:xfrm>
        </p:spPr>
        <p:txBody>
          <a:bodyPr/>
          <a:lstStyle/>
          <a:p>
            <a:r>
              <a:rPr lang="et-EE" dirty="0" smtClean="0"/>
              <a:t>Haridus- ja teadusministeeriumi, Poliitikauuringute Keskus </a:t>
            </a:r>
            <a:r>
              <a:rPr lang="et-EE" dirty="0" err="1" smtClean="0"/>
              <a:t>Praxise</a:t>
            </a:r>
            <a:r>
              <a:rPr lang="et-EE" dirty="0" smtClean="0"/>
              <a:t> ja Statistikaameti koostööl valminud analüüs.</a:t>
            </a:r>
          </a:p>
          <a:p>
            <a:r>
              <a:rPr lang="et-EE" dirty="0" smtClean="0"/>
              <a:t>Eesmärk: analüüsida elanike konkurentsivõime, maakondade töökohtade struktuuri ja ettevõtlusega seotud näitajaid, et saada ülevaade elanike konkurentsivõimest. </a:t>
            </a:r>
          </a:p>
          <a:p>
            <a:r>
              <a:rPr lang="et-EE" dirty="0" smtClean="0"/>
              <a:t>Analüüs valmis maakondade lõikes, sh eraldi välja toodud Tallinn ja Tartu linn.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611560" y="6492875"/>
            <a:ext cx="2133600" cy="365125"/>
          </a:xfrm>
        </p:spPr>
        <p:txBody>
          <a:bodyPr/>
          <a:lstStyle/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Andmeallikad ja metoodika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12874"/>
            <a:ext cx="8367712" cy="5040462"/>
          </a:xfrm>
        </p:spPr>
        <p:txBody>
          <a:bodyPr/>
          <a:lstStyle/>
          <a:p>
            <a:r>
              <a:rPr lang="et-EE" dirty="0" smtClean="0"/>
              <a:t>Konkurentsivõime mõõtmine on keeruline, sest</a:t>
            </a:r>
          </a:p>
          <a:p>
            <a:pPr lvl="1"/>
            <a:r>
              <a:rPr lang="et-EE" sz="1800" dirty="0" smtClean="0"/>
              <a:t>puudub ühtne definitsioon konkurentsivõimelisusele</a:t>
            </a:r>
          </a:p>
          <a:p>
            <a:pPr lvl="1"/>
            <a:r>
              <a:rPr lang="et-EE" sz="1800" dirty="0" smtClean="0"/>
              <a:t>pole paigas täpsed mõõdikud, mille kaudu konkurentsivõimet mõõta</a:t>
            </a:r>
          </a:p>
          <a:p>
            <a:pPr lvl="1"/>
            <a:r>
              <a:rPr lang="et-EE" sz="1800" dirty="0" smtClean="0"/>
              <a:t>eksisteerivad piirkondlikud erinevused – mis tagab konkurentsivõimelisuse ühes maakonnas, ei pruugi olla oluline teises maakonnas</a:t>
            </a:r>
            <a:endParaRPr lang="et-EE" sz="1800" dirty="0" smtClean="0">
              <a:solidFill>
                <a:srgbClr val="FF0000"/>
              </a:solidFill>
            </a:endParaRPr>
          </a:p>
          <a:p>
            <a:r>
              <a:rPr lang="et-EE" dirty="0" smtClean="0"/>
              <a:t>Andmeallikad: rahvaloendus, Eesti Tööjõu-uuring, Maksu- ja Tolliamet, Majandusüksuste Statistiline Register</a:t>
            </a:r>
          </a:p>
          <a:p>
            <a:r>
              <a:rPr lang="et-EE" dirty="0" smtClean="0"/>
              <a:t>Sihtrühm: 20–64-aastased</a:t>
            </a:r>
          </a:p>
          <a:p>
            <a:pPr lvl="1"/>
            <a:r>
              <a:rPr lang="et-EE" sz="1800" dirty="0" smtClean="0"/>
              <a:t>tööhõives osalevad ja majanduslikult mitteaktiivsed elanikud</a:t>
            </a:r>
          </a:p>
          <a:p>
            <a:pPr lvl="1"/>
            <a:r>
              <a:rPr lang="et-EE" sz="1800" dirty="0" smtClean="0"/>
              <a:t>3 vanuserühmas: 20–34-, 35–54- ja 55–64-aastased</a:t>
            </a:r>
          </a:p>
          <a:p>
            <a:r>
              <a:rPr lang="et-EE" dirty="0" smtClean="0"/>
              <a:t>Kasutatavad mõõdikud jaotati kahte rühma: inimese konkurentsivõimet tööturul mõõtvad ja ettevõtete ning töökohtadega</a:t>
            </a:r>
            <a:r>
              <a:rPr lang="et-EE" dirty="0" smtClean="0">
                <a:solidFill>
                  <a:srgbClr val="FF0000"/>
                </a:solidFill>
              </a:rPr>
              <a:t> </a:t>
            </a:r>
            <a:r>
              <a:rPr lang="et-EE" dirty="0" smtClean="0"/>
              <a:t>seotud näitajad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29.01.2015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Kasutatud mõõdikud</a:t>
            </a:r>
            <a:endParaRPr lang="et-EE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t-E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611560" y="6492875"/>
            <a:ext cx="2133600" cy="365125"/>
          </a:xfrm>
        </p:spPr>
        <p:txBody>
          <a:bodyPr/>
          <a:lstStyle/>
          <a:p>
            <a:r>
              <a:rPr lang="et-EE" smtClean="0"/>
              <a:t>29.01.2015</a:t>
            </a:r>
            <a:endParaRPr lang="et-EE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5536" y="1397000"/>
          <a:ext cx="8352928" cy="51340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76464"/>
                <a:gridCol w="4176464"/>
              </a:tblGrid>
              <a:tr h="509644">
                <a:tc>
                  <a:txBody>
                    <a:bodyPr/>
                    <a:lstStyle/>
                    <a:p>
                      <a:r>
                        <a:rPr lang="et-EE" dirty="0" smtClean="0"/>
                        <a:t>Tööturuga</a:t>
                      </a:r>
                      <a:r>
                        <a:rPr lang="et-EE" baseline="0" dirty="0" smtClean="0"/>
                        <a:t> seotud näitajad</a:t>
                      </a:r>
                      <a:endParaRPr lang="et-E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Ettevõtted</a:t>
                      </a:r>
                      <a:r>
                        <a:rPr lang="et-EE" baseline="0" dirty="0" smtClean="0"/>
                        <a:t> ja töökohad</a:t>
                      </a:r>
                      <a:endParaRPr lang="et-EE" dirty="0"/>
                    </a:p>
                  </a:txBody>
                  <a:tcPr anchor="ctr"/>
                </a:tc>
              </a:tr>
              <a:tr h="509644">
                <a:tc>
                  <a:txBody>
                    <a:bodyPr/>
                    <a:lstStyle/>
                    <a:p>
                      <a:r>
                        <a:rPr lang="et-EE" dirty="0" smtClean="0"/>
                        <a:t>Rahvuskoosseis </a:t>
                      </a:r>
                      <a:endParaRPr lang="et-E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Majanduslikult</a:t>
                      </a:r>
                      <a:r>
                        <a:rPr lang="et-EE" baseline="0" dirty="0" smtClean="0"/>
                        <a:t> aktiivsete ettevõtete arv</a:t>
                      </a:r>
                      <a:endParaRPr lang="et-EE" dirty="0" smtClean="0"/>
                    </a:p>
                  </a:txBody>
                  <a:tcPr anchor="ctr"/>
                </a:tc>
              </a:tr>
              <a:tr h="627985">
                <a:tc>
                  <a:txBody>
                    <a:bodyPr/>
                    <a:lstStyle/>
                    <a:p>
                      <a:r>
                        <a:rPr lang="et-EE" dirty="0" smtClean="0"/>
                        <a:t>Haridustase</a:t>
                      </a:r>
                      <a:endParaRPr lang="et-E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Sündinud ettevõtete arv</a:t>
                      </a:r>
                    </a:p>
                    <a:p>
                      <a:endParaRPr lang="et-EE" dirty="0"/>
                    </a:p>
                  </a:txBody>
                  <a:tcPr anchor="ctr"/>
                </a:tc>
              </a:tr>
              <a:tr h="627985">
                <a:tc>
                  <a:txBody>
                    <a:bodyPr/>
                    <a:lstStyle/>
                    <a:p>
                      <a:r>
                        <a:rPr lang="et-EE" dirty="0" smtClean="0"/>
                        <a:t>Hõivemäär vanuse järgi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Surnud ettevõtete arv</a:t>
                      </a:r>
                    </a:p>
                    <a:p>
                      <a:endParaRPr lang="et-EE" dirty="0"/>
                    </a:p>
                  </a:txBody>
                  <a:tcPr anchor="ctr"/>
                </a:tc>
              </a:tr>
              <a:tr h="6279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Hõivemäär</a:t>
                      </a:r>
                      <a:r>
                        <a:rPr lang="et-EE" baseline="0" dirty="0" smtClean="0"/>
                        <a:t> hariduse järgi</a:t>
                      </a:r>
                      <a:endParaRPr lang="et-EE" dirty="0" smtClean="0"/>
                    </a:p>
                    <a:p>
                      <a:endParaRPr lang="et-E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Tõmbekeskused ja nende tööjõupotentsiaal, ääremaalised alad</a:t>
                      </a:r>
                      <a:endParaRPr lang="et-EE" dirty="0"/>
                    </a:p>
                  </a:txBody>
                  <a:tcPr anchor="ctr"/>
                </a:tc>
              </a:tr>
              <a:tr h="6279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Tervis</a:t>
                      </a:r>
                    </a:p>
                    <a:p>
                      <a:endParaRPr lang="et-E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Enim</a:t>
                      </a:r>
                      <a:r>
                        <a:rPr lang="et-EE" baseline="0" dirty="0" smtClean="0"/>
                        <a:t> levinud tegevusalad ja ametid</a:t>
                      </a:r>
                      <a:endParaRPr lang="et-EE" dirty="0"/>
                    </a:p>
                  </a:txBody>
                  <a:tcPr anchor="ctr"/>
                </a:tc>
              </a:tr>
              <a:tr h="6279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Keeleoskus</a:t>
                      </a:r>
                    </a:p>
                    <a:p>
                      <a:endParaRPr lang="et-E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Töökohtade arv ja töötajate profiil ameti ning haridustaseme järgi</a:t>
                      </a:r>
                      <a:endParaRPr lang="et-EE" dirty="0"/>
                    </a:p>
                  </a:txBody>
                  <a:tcPr anchor="ctr"/>
                </a:tc>
              </a:tr>
              <a:tr h="8971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Madala haridustasemega</a:t>
                      </a:r>
                      <a:r>
                        <a:rPr lang="et-EE" baseline="0" dirty="0" smtClean="0"/>
                        <a:t> väikelaste vanemate osatähtsus</a:t>
                      </a:r>
                      <a:endParaRPr lang="et-EE" dirty="0" smtClean="0"/>
                    </a:p>
                    <a:p>
                      <a:endParaRPr lang="et-E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Vähe tasustatud töökohad töise tulu ja töötajate haridustaseme järgi</a:t>
                      </a:r>
                    </a:p>
                    <a:p>
                      <a:endParaRPr lang="et-EE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Ülevaade täiskasvanuhariduse sihtrühmast (1)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12875"/>
            <a:ext cx="8353176" cy="1224037"/>
          </a:xfrm>
        </p:spPr>
        <p:txBody>
          <a:bodyPr/>
          <a:lstStyle/>
          <a:p>
            <a:r>
              <a:rPr lang="et-EE" sz="2000" dirty="0" smtClean="0"/>
              <a:t>HARJU: 20–64-aastaseid kokku: 96 255, so 62% rahvastikust</a:t>
            </a:r>
          </a:p>
          <a:p>
            <a:r>
              <a:rPr lang="et-EE" sz="2000" dirty="0" smtClean="0"/>
              <a:t>TALLINN: 20–64-aastaseid kokku: 254 610, so 65% rahvastikust</a:t>
            </a:r>
          </a:p>
          <a:p>
            <a:r>
              <a:rPr lang="et-EE" sz="2000" dirty="0" smtClean="0"/>
              <a:t>20–64-aastased sotsiaal-majandusliku staatuse järgi:</a:t>
            </a:r>
          </a:p>
          <a:p>
            <a:endParaRPr lang="et-EE" sz="2000" dirty="0" smtClean="0"/>
          </a:p>
          <a:p>
            <a:pPr>
              <a:buNone/>
            </a:pPr>
            <a:endParaRPr lang="et-EE" sz="2000" dirty="0" smtClean="0"/>
          </a:p>
          <a:p>
            <a:pPr>
              <a:buNone/>
            </a:pPr>
            <a:endParaRPr lang="et-EE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29.01.2015</a:t>
            </a:r>
            <a:endParaRPr lang="et-E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4310204"/>
            <a:ext cx="4572001" cy="2071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3212976"/>
            <a:ext cx="4656173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652120" y="2708920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000" dirty="0" smtClean="0"/>
              <a:t>Tallinn</a:t>
            </a:r>
            <a:endParaRPr lang="et-EE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755576" y="3717032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000" dirty="0" smtClean="0"/>
              <a:t>Harjumaa</a:t>
            </a:r>
            <a:endParaRPr lang="et-E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Ülevaade täiskasvanuhariduse sihtrühmast (2)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20–64-aastased haridustaseme järgi:</a:t>
            </a:r>
          </a:p>
          <a:p>
            <a:pPr>
              <a:buNone/>
            </a:pPr>
            <a:endParaRPr lang="et-E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29.01.2015</a:t>
            </a:r>
            <a:endParaRPr lang="et-EE" dirty="0"/>
          </a:p>
        </p:txBody>
      </p:sp>
      <p:pic>
        <p:nvPicPr>
          <p:cNvPr id="2050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2564904"/>
            <a:ext cx="460555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221088"/>
            <a:ext cx="4392488" cy="2141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228184" y="2060848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000" dirty="0" smtClean="0"/>
              <a:t>Tallinn</a:t>
            </a:r>
            <a:endParaRPr lang="et-E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835696" y="371703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000" dirty="0" smtClean="0"/>
              <a:t>Harjumaa</a:t>
            </a:r>
            <a:endParaRPr lang="et-E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489825" cy="647700"/>
          </a:xfrm>
        </p:spPr>
        <p:txBody>
          <a:bodyPr/>
          <a:lstStyle/>
          <a:p>
            <a:r>
              <a:rPr lang="et-EE" dirty="0" smtClean="0"/>
              <a:t>Harjumaa ja Tallinna konkurentsivõime mõõdikute võrdlus</a:t>
            </a:r>
            <a:endParaRPr lang="et-E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23528" y="1268760"/>
          <a:ext cx="8496943" cy="5275414"/>
        </p:xfrm>
        <a:graphic>
          <a:graphicData uri="http://schemas.openxmlformats.org/drawingml/2006/table">
            <a:tbl>
              <a:tblPr/>
              <a:tblGrid>
                <a:gridCol w="2753782"/>
                <a:gridCol w="651727"/>
                <a:gridCol w="550755"/>
                <a:gridCol w="636428"/>
                <a:gridCol w="1958245"/>
                <a:gridCol w="1946006"/>
              </a:tblGrid>
              <a:tr h="649584"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Näitaja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Harjumaa tulemus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Tallinna tulemus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Eesti keskmine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Positsioon Eesti keskmise suhtes</a:t>
                      </a:r>
                      <a:br>
                        <a:rPr lang="fi-FI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HARJUMAA</a:t>
                      </a:r>
                      <a:endParaRPr lang="fi-FI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Positsioon Eesti keskmise suhtes</a:t>
                      </a:r>
                      <a:br>
                        <a:rPr lang="fi-FI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TALLINN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3372">
                <a:tc>
                  <a:txBody>
                    <a:bodyPr/>
                    <a:lstStyle/>
                    <a:p>
                      <a:pPr algn="l" fontAlgn="ctr"/>
                      <a:r>
                        <a:rPr lang="et-E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Madala haridustasemega elanike osatähtsus 20–64-aastaste seas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t-EE" sz="10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72">
                <a:tc>
                  <a:txBody>
                    <a:bodyPr/>
                    <a:lstStyle/>
                    <a:p>
                      <a:pPr algn="l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Kutseharidusega elanike osatähtsus 20–64-aastaste seas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t-EE" sz="10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72">
                <a:tc>
                  <a:txBody>
                    <a:bodyPr/>
                    <a:lstStyle/>
                    <a:p>
                      <a:pPr algn="l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Kõrgharidusega elanike osatähtsus 20–64-aastaste seas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t-EE" sz="10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72">
                <a:tc>
                  <a:txBody>
                    <a:bodyPr/>
                    <a:lstStyle/>
                    <a:p>
                      <a:pPr algn="l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Madala haridustasemega elanike osatähtsus 25–29-aastaste hõivatute seas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t-EE" sz="10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741">
                <a:tc>
                  <a:txBody>
                    <a:bodyPr/>
                    <a:lstStyle/>
                    <a:p>
                      <a:pPr algn="l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Madala haridustasemega elanike osatähtsus 25–29-aastaste mitteaktiivsete seas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t-EE" sz="10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72">
                <a:tc>
                  <a:txBody>
                    <a:bodyPr/>
                    <a:lstStyle/>
                    <a:p>
                      <a:pPr algn="l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Madala haridustasemega elanike osatähtsus 55–64-aastaste hõivatute seas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t-EE" sz="10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741">
                <a:tc>
                  <a:txBody>
                    <a:bodyPr/>
                    <a:lstStyle/>
                    <a:p>
                      <a:pPr algn="l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Madala haridustasemega elanike osatähtsus 55–64-aastaste mitteaktiivsete seas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t-EE" sz="10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72">
                <a:tc>
                  <a:txBody>
                    <a:bodyPr/>
                    <a:lstStyle/>
                    <a:p>
                      <a:pPr algn="l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Riigikeeleoskuseta inimeste osatähtsus 20–64-aastaste seas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t-EE" sz="10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7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Inglise keele oskajate osatähtsus 35–54-aastaste seas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t-EE" sz="10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7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Vene keele oskajate osatähtsus 20–34-aastaste seas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t-EE" sz="10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72">
                <a:tc>
                  <a:txBody>
                    <a:bodyPr/>
                    <a:lstStyle/>
                    <a:p>
                      <a:pPr algn="l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Leibkonnad, kus mõlemad vanemad on madala haridustasemega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t-EE" sz="1000" b="0" i="0" u="none" strike="noStrike" dirty="0"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29.01.2015</a:t>
            </a:r>
            <a:endParaRPr lang="et-EE" dirty="0"/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6876256" y="1916832"/>
          <a:ext cx="194421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4932040" y="1916832"/>
          <a:ext cx="192633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Hõivemäär haridustaseme ja vanuse järgi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29.01.2015</a:t>
            </a:r>
            <a:endParaRPr lang="et-E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51520" y="1412874"/>
          <a:ext cx="8511480" cy="4536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3568" y="1268760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400" dirty="0" smtClean="0"/>
              <a:t>%</a:t>
            </a:r>
            <a:endParaRPr lang="et-EE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489825" cy="647700"/>
          </a:xfrm>
        </p:spPr>
        <p:txBody>
          <a:bodyPr/>
          <a:lstStyle/>
          <a:p>
            <a:r>
              <a:rPr lang="et-EE" dirty="0" smtClean="0"/>
              <a:t>Sotsiaal-majanduslik staatus rahvuse ja vanuse järgi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367712" cy="4267200"/>
          </a:xfrm>
        </p:spPr>
        <p:txBody>
          <a:bodyPr/>
          <a:lstStyle/>
          <a:p>
            <a:pPr>
              <a:buNone/>
            </a:pPr>
            <a:endParaRPr lang="et-E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29.01.2015</a:t>
            </a:r>
            <a:endParaRPr lang="et-EE" dirty="0"/>
          </a:p>
        </p:txBody>
      </p:sp>
      <p:pic>
        <p:nvPicPr>
          <p:cNvPr id="102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221088"/>
            <a:ext cx="6078247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81844" y="1772816"/>
            <a:ext cx="628784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27584" y="371703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000" dirty="0" smtClean="0"/>
              <a:t>Harjumaa</a:t>
            </a:r>
            <a:endParaRPr lang="et-EE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779912" y="1340768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000" dirty="0" smtClean="0"/>
              <a:t>Tallinn</a:t>
            </a:r>
            <a:endParaRPr lang="et-E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suslaid suure logoga">
  <a:themeElements>
    <a:clrScheme name="Sisuslaid suure logoga 12">
      <a:dk1>
        <a:srgbClr val="003951"/>
      </a:dk1>
      <a:lt1>
        <a:srgbClr val="FFFFFF"/>
      </a:lt1>
      <a:dk2>
        <a:srgbClr val="003951"/>
      </a:dk2>
      <a:lt2>
        <a:srgbClr val="808080"/>
      </a:lt2>
      <a:accent1>
        <a:srgbClr val="CFEEA0"/>
      </a:accent1>
      <a:accent2>
        <a:srgbClr val="3333CC"/>
      </a:accent2>
      <a:accent3>
        <a:srgbClr val="FFFFFF"/>
      </a:accent3>
      <a:accent4>
        <a:srgbClr val="002F44"/>
      </a:accent4>
      <a:accent5>
        <a:srgbClr val="E4F5CD"/>
      </a:accent5>
      <a:accent6>
        <a:srgbClr val="2D2DB9"/>
      </a:accent6>
      <a:hlink>
        <a:srgbClr val="B3A0A6"/>
      </a:hlink>
      <a:folHlink>
        <a:srgbClr val="B2B2B2"/>
      </a:folHlink>
    </a:clrScheme>
    <a:fontScheme name="Sisuslaid suure logog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isuslaid suure logog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suslaid suure logog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8">
        <a:dk1>
          <a:srgbClr val="003951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9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10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B22F1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11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B3A0A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12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CFEEA0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E4F5CD"/>
        </a:accent5>
        <a:accent6>
          <a:srgbClr val="2D2DB9"/>
        </a:accent6>
        <a:hlink>
          <a:srgbClr val="B3A0A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isuslaid väikse logoga">
  <a:themeElements>
    <a:clrScheme name="Sisuslaid väikse logoga 12">
      <a:dk1>
        <a:srgbClr val="003951"/>
      </a:dk1>
      <a:lt1>
        <a:srgbClr val="FFFFFF"/>
      </a:lt1>
      <a:dk2>
        <a:srgbClr val="003951"/>
      </a:dk2>
      <a:lt2>
        <a:srgbClr val="808080"/>
      </a:lt2>
      <a:accent1>
        <a:srgbClr val="CFEEA0"/>
      </a:accent1>
      <a:accent2>
        <a:srgbClr val="3333CC"/>
      </a:accent2>
      <a:accent3>
        <a:srgbClr val="FFFFFF"/>
      </a:accent3>
      <a:accent4>
        <a:srgbClr val="002F44"/>
      </a:accent4>
      <a:accent5>
        <a:srgbClr val="E4F5CD"/>
      </a:accent5>
      <a:accent6>
        <a:srgbClr val="2D2DB9"/>
      </a:accent6>
      <a:hlink>
        <a:srgbClr val="B3A0A6"/>
      </a:hlink>
      <a:folHlink>
        <a:srgbClr val="B2B2B2"/>
      </a:folHlink>
    </a:clrScheme>
    <a:fontScheme name="Sisuslaid väikse logog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isuslaid väikse logog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suslaid väikse logog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8">
        <a:dk1>
          <a:srgbClr val="003951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9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10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B22F1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11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B3A0A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12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CFEEA0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E4F5CD"/>
        </a:accent5>
        <a:accent6>
          <a:srgbClr val="2D2DB9"/>
        </a:accent6>
        <a:hlink>
          <a:srgbClr val="B3A0A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Vaheleht 1">
  <a:themeElements>
    <a:clrScheme name="Vaheleht 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heleh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aheleht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Vaheleht 2">
  <a:themeElements>
    <a:clrScheme name="Vaheleht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heleht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aheleht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Vaheleht 3">
  <a:themeElements>
    <a:clrScheme name="Vaheleht 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heleht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aheleht 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2582</TotalTime>
  <Words>904</Words>
  <Application>Microsoft Office PowerPoint</Application>
  <PresentationFormat>On-screen Show (4:3)</PresentationFormat>
  <Paragraphs>233</Paragraphs>
  <Slides>18</Slides>
  <Notes>18</Notes>
  <HiddenSlides>2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Sisuslaid suure logoga</vt:lpstr>
      <vt:lpstr>Sisuslaid väikse logoga</vt:lpstr>
      <vt:lpstr>Vaheleht 1</vt:lpstr>
      <vt:lpstr>Vaheleht 2</vt:lpstr>
      <vt:lpstr>Vaheleht 3</vt:lpstr>
      <vt:lpstr>Täiskasvanuhariduse prioriteetsed sihtrühmad Harju maakonnas ja Tallinnas</vt:lpstr>
      <vt:lpstr>Analüüsi tutvustus</vt:lpstr>
      <vt:lpstr>Andmeallikad ja metoodika</vt:lpstr>
      <vt:lpstr>Kasutatud mõõdikud</vt:lpstr>
      <vt:lpstr>Ülevaade täiskasvanuhariduse sihtrühmast (1)</vt:lpstr>
      <vt:lpstr>Ülevaade täiskasvanuhariduse sihtrühmast (2)</vt:lpstr>
      <vt:lpstr>Harjumaa ja Tallinna konkurentsivõime mõõdikute võrdlus</vt:lpstr>
      <vt:lpstr>Hõivemäär haridustaseme ja vanuse järgi</vt:lpstr>
      <vt:lpstr>Sotsiaal-majanduslik staatus rahvuse ja vanuse järgi</vt:lpstr>
      <vt:lpstr>Madala haridustasemega väikelastevanemad</vt:lpstr>
      <vt:lpstr>Ettevõtluse demograafia</vt:lpstr>
      <vt:lpstr>Töökohad maakonnas </vt:lpstr>
      <vt:lpstr>Töötajate hariduslik profiil ametite lõikes</vt:lpstr>
      <vt:lpstr>Täiskasvanuhariduse sihtrühmad Tallinnas</vt:lpstr>
      <vt:lpstr>Täiskasvanuhariduse sihtrühmad Harjumaal</vt:lpstr>
      <vt:lpstr>Täiskasvanuhariduse sihtrühmad</vt:lpstr>
      <vt:lpstr>Olulised küsimused</vt:lpstr>
      <vt:lpstr>PowerPoint Presentation</vt:lpstr>
    </vt:vector>
  </TitlesOfParts>
  <Company>Rahandusministeerium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Anu Tonurist</cp:lastModifiedBy>
  <cp:revision>234</cp:revision>
  <dcterms:created xsi:type="dcterms:W3CDTF">2008-10-03T06:06:14Z</dcterms:created>
  <dcterms:modified xsi:type="dcterms:W3CDTF">2015-01-29T06:22:17Z</dcterms:modified>
</cp:coreProperties>
</file>