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82" r:id="rId6"/>
    <p:sldId id="281" r:id="rId7"/>
    <p:sldId id="279" r:id="rId8"/>
    <p:sldId id="264" r:id="rId9"/>
    <p:sldId id="265" r:id="rId10"/>
    <p:sldId id="276" r:id="rId11"/>
    <p:sldId id="277" r:id="rId12"/>
    <p:sldId id="278" r:id="rId13"/>
    <p:sldId id="280" r:id="rId14"/>
    <p:sldId id="283" r:id="rId15"/>
  </p:sldIdLst>
  <p:sldSz cx="9144000" cy="6858000" type="screen4x3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A78"/>
    <a:srgbClr val="135AA6"/>
    <a:srgbClr val="606164"/>
    <a:srgbClr val="88898D"/>
    <a:srgbClr val="E6282F"/>
    <a:srgbClr val="F61700"/>
    <a:srgbClr val="D71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46111-D971-4BBA-AAA5-95EEBDE29B67}" type="datetimeFigureOut">
              <a:rPr lang="et-EE" smtClean="0"/>
              <a:t>28.01.2015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FFF2B-1465-43CA-8F15-5985A214D1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42158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ECEDD-6733-43A7-A69A-9E8E2F9A890D}" type="datetimeFigureOut">
              <a:rPr lang="et-EE" smtClean="0"/>
              <a:t>28.01.2015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D25BE-6A70-4EE0-B7A5-D84B50A99B3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97602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5F321-9ECC-4784-A265-CC7B9CF5B54D}" type="slidenum">
              <a:rPr lang="et-EE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16832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Õpilane/õpilased ise- teenuse saamiseks võib ise pöörduda, leppida kokku,</a:t>
            </a:r>
            <a:r>
              <a:rPr lang="et-EE" baseline="0" dirty="0" smtClean="0"/>
              <a:t> ei ole vaja koolipoolset vahendamist.</a:t>
            </a:r>
          </a:p>
          <a:p>
            <a:r>
              <a:rPr lang="et-EE" baseline="0" dirty="0" smtClean="0"/>
              <a:t>Nt tulen koos sõbraga.</a:t>
            </a:r>
          </a:p>
          <a:p>
            <a:r>
              <a:rPr lang="et-EE" baseline="0" dirty="0" smtClean="0"/>
              <a:t>Või </a:t>
            </a:r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5F321-9ECC-4784-A265-CC7B9CF5B54D}" type="slidenum">
              <a:rPr lang="et-EE" smtClean="0"/>
              <a:t>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88923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fld id="{2102CCDC-0CE0-4B30-B975-968EBEB047E0}" type="slidenum">
              <a:rPr lang="et-EE" altLang="et-EE">
                <a:solidFill>
                  <a:srgbClr val="000000"/>
                </a:solidFill>
              </a:rPr>
              <a:pPr>
                <a:buClrTx/>
                <a:buFontTx/>
                <a:buNone/>
              </a:pPr>
              <a:t>7</a:t>
            </a:fld>
            <a:endParaRPr lang="et-EE" altLang="et-EE">
              <a:solidFill>
                <a:srgbClr val="000000"/>
              </a:solidFill>
            </a:endParaRPr>
          </a:p>
        </p:txBody>
      </p:sp>
      <p:sp>
        <p:nvSpPr>
          <p:cNvPr id="2150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679450" y="811213"/>
            <a:ext cx="5397500" cy="404812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5994" y="5133471"/>
            <a:ext cx="5360999" cy="480699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t-EE" altLang="et-EE" smtClean="0"/>
          </a:p>
        </p:txBody>
      </p:sp>
    </p:spTree>
    <p:extLst>
      <p:ext uri="{BB962C8B-B14F-4D97-AF65-F5344CB8AC3E}">
        <p14:creationId xmlns:p14="http://schemas.microsoft.com/office/powerpoint/2010/main" val="430028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6841" y="2844163"/>
            <a:ext cx="6304834" cy="607912"/>
          </a:xfrm>
        </p:spPr>
        <p:txBody>
          <a:bodyPr>
            <a:normAutofit/>
          </a:bodyPr>
          <a:lstStyle>
            <a:lvl1pPr algn="l">
              <a:defRPr sz="2800">
                <a:solidFill>
                  <a:srgbClr val="FFFFFF"/>
                </a:solidFill>
                <a:latin typeface="Myriad Pro"/>
                <a:cs typeface="Myriad Pro"/>
              </a:defRPr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6840" y="3538824"/>
            <a:ext cx="6304835" cy="1215912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Myriad Pro"/>
                <a:cs typeface="Myriad Pro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dirty="0" smtClean="0"/>
              <a:t>Click to edit Master subtitle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259632" y="3418144"/>
            <a:ext cx="583264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2422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35AA6"/>
                </a:solidFill>
              </a:defRPr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solidFill>
                  <a:srgbClr val="606164"/>
                </a:solidFill>
                <a:latin typeface="Verdana"/>
                <a:cs typeface="Verdana"/>
              </a:defRPr>
            </a:lvl1pPr>
            <a:lvl2pPr>
              <a:defRPr sz="2200">
                <a:solidFill>
                  <a:srgbClr val="606164"/>
                </a:solidFill>
                <a:latin typeface="Verdana"/>
                <a:cs typeface="Verdana"/>
              </a:defRPr>
            </a:lvl2pPr>
            <a:lvl3pPr>
              <a:defRPr sz="2000">
                <a:solidFill>
                  <a:srgbClr val="606164"/>
                </a:solidFill>
                <a:latin typeface="Verdana"/>
                <a:cs typeface="Verdana"/>
              </a:defRPr>
            </a:lvl3pPr>
            <a:lvl4pPr>
              <a:defRPr sz="1800">
                <a:solidFill>
                  <a:srgbClr val="606164"/>
                </a:solidFill>
                <a:latin typeface="Verdana"/>
                <a:cs typeface="Verdana"/>
              </a:defRPr>
            </a:lvl4pPr>
            <a:lvl5pPr>
              <a:defRPr sz="1600">
                <a:solidFill>
                  <a:srgbClr val="606164"/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-180528" y="1157312"/>
            <a:ext cx="851718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9696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-180528" y="1157312"/>
            <a:ext cx="851718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447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28945"/>
            <a:ext cx="4038600" cy="4117579"/>
          </a:xfrm>
        </p:spPr>
        <p:txBody>
          <a:bodyPr/>
          <a:lstStyle>
            <a:lvl1pPr>
              <a:defRPr sz="2800">
                <a:solidFill>
                  <a:srgbClr val="606164"/>
                </a:solidFill>
              </a:defRPr>
            </a:lvl1pPr>
            <a:lvl2pPr>
              <a:defRPr sz="2400">
                <a:solidFill>
                  <a:srgbClr val="606164"/>
                </a:solidFill>
              </a:defRPr>
            </a:lvl2pPr>
            <a:lvl3pPr>
              <a:defRPr sz="2000">
                <a:solidFill>
                  <a:srgbClr val="606164"/>
                </a:solidFill>
              </a:defRPr>
            </a:lvl3pPr>
            <a:lvl4pPr>
              <a:defRPr sz="1800">
                <a:solidFill>
                  <a:srgbClr val="606164"/>
                </a:solidFill>
              </a:defRPr>
            </a:lvl4pPr>
            <a:lvl5pPr>
              <a:defRPr sz="1800">
                <a:solidFill>
                  <a:srgbClr val="60616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2028945"/>
            <a:ext cx="3685348" cy="4117579"/>
          </a:xfrm>
        </p:spPr>
        <p:txBody>
          <a:bodyPr/>
          <a:lstStyle>
            <a:lvl1pPr>
              <a:defRPr sz="2800">
                <a:solidFill>
                  <a:srgbClr val="606164"/>
                </a:solidFill>
              </a:defRPr>
            </a:lvl1pPr>
            <a:lvl2pPr>
              <a:defRPr sz="2400">
                <a:solidFill>
                  <a:srgbClr val="606164"/>
                </a:solidFill>
              </a:defRPr>
            </a:lvl2pPr>
            <a:lvl3pPr>
              <a:defRPr sz="2000">
                <a:solidFill>
                  <a:srgbClr val="606164"/>
                </a:solidFill>
              </a:defRPr>
            </a:lvl3pPr>
            <a:lvl4pPr>
              <a:defRPr sz="1800">
                <a:solidFill>
                  <a:srgbClr val="606164"/>
                </a:solidFill>
              </a:defRPr>
            </a:lvl4pPr>
            <a:lvl5pPr>
              <a:defRPr sz="1800">
                <a:solidFill>
                  <a:srgbClr val="60616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180528" y="1157312"/>
            <a:ext cx="851718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4746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28945"/>
            <a:ext cx="3804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68707"/>
            <a:ext cx="3804531" cy="34307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61731" y="2028945"/>
            <a:ext cx="39194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61731" y="2668707"/>
            <a:ext cx="3919417" cy="34307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-180528" y="1157312"/>
            <a:ext cx="851718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807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-180528" y="1157312"/>
            <a:ext cx="851718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43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-180528" y="1157312"/>
            <a:ext cx="851718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141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070" y="1135445"/>
            <a:ext cx="322525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9323" y="1135445"/>
            <a:ext cx="4592474" cy="4995399"/>
          </a:xfrm>
        </p:spPr>
        <p:txBody>
          <a:bodyPr/>
          <a:lstStyle>
            <a:lvl1pPr>
              <a:defRPr sz="3200">
                <a:solidFill>
                  <a:srgbClr val="606164"/>
                </a:solidFill>
              </a:defRPr>
            </a:lvl1pPr>
            <a:lvl2pPr>
              <a:defRPr sz="2800">
                <a:solidFill>
                  <a:srgbClr val="606164"/>
                </a:solidFill>
              </a:defRPr>
            </a:lvl2pPr>
            <a:lvl3pPr>
              <a:defRPr sz="2400">
                <a:solidFill>
                  <a:srgbClr val="606164"/>
                </a:solidFill>
              </a:defRPr>
            </a:lvl3pPr>
            <a:lvl4pPr>
              <a:defRPr sz="2000">
                <a:solidFill>
                  <a:srgbClr val="606164"/>
                </a:solidFill>
              </a:defRPr>
            </a:lvl4pPr>
            <a:lvl5pPr>
              <a:defRPr sz="2000">
                <a:solidFill>
                  <a:srgbClr val="6061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97495"/>
            <a:ext cx="3212123" cy="3833349"/>
          </a:xfrm>
        </p:spPr>
        <p:txBody>
          <a:bodyPr/>
          <a:lstStyle>
            <a:lvl1pPr marL="0" indent="0">
              <a:buNone/>
              <a:defRPr sz="1400">
                <a:solidFill>
                  <a:srgbClr val="60616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180528" y="1157312"/>
            <a:ext cx="851718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728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8876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00836"/>
            <a:ext cx="5486400" cy="368792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7117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60616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dirty="0" smtClean="0"/>
              <a:t>Click to 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180528" y="1157312"/>
            <a:ext cx="851718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20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57312"/>
            <a:ext cx="7723948" cy="8716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28944"/>
            <a:ext cx="7723948" cy="4123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dirty="0" smtClean="0"/>
              <a:t>Click to edit Master text styles</a:t>
            </a:r>
          </a:p>
          <a:p>
            <a:pPr lvl="1"/>
            <a:r>
              <a:rPr lang="et-EE" dirty="0" smtClean="0"/>
              <a:t>Second level</a:t>
            </a:r>
          </a:p>
          <a:p>
            <a:pPr lvl="2"/>
            <a:r>
              <a:rPr lang="et-EE" dirty="0" smtClean="0"/>
              <a:t>Third level	</a:t>
            </a:r>
          </a:p>
          <a:p>
            <a:pPr lvl="3"/>
            <a:r>
              <a:rPr lang="et-EE" dirty="0" smtClean="0"/>
              <a:t>Fourth level</a:t>
            </a:r>
          </a:p>
          <a:p>
            <a:pPr lvl="4"/>
            <a:r>
              <a:rPr lang="et-EE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41115" y="99871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88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rgbClr val="135AA6"/>
          </a:solidFill>
          <a:latin typeface="Myriad Pro"/>
          <a:ea typeface="+mj-ea"/>
          <a:cs typeface="Myriad 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606164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606164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606164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606164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606164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alkiri 5"/>
          <p:cNvSpPr>
            <a:spLocks noGrp="1"/>
          </p:cNvSpPr>
          <p:nvPr>
            <p:ph type="ctrTitle"/>
          </p:nvPr>
        </p:nvSpPr>
        <p:spPr>
          <a:xfrm>
            <a:off x="1396846" y="2844141"/>
            <a:ext cx="6304834" cy="607912"/>
          </a:xfrm>
        </p:spPr>
        <p:txBody>
          <a:bodyPr>
            <a:normAutofit fontScale="90000"/>
          </a:bodyPr>
          <a:lstStyle/>
          <a:p>
            <a:r>
              <a:rPr lang="et-EE" sz="3100" dirty="0" smtClean="0"/>
              <a:t>Karjääriteenused noortele       Põhja-Eesti </a:t>
            </a:r>
            <a:r>
              <a:rPr lang="et-EE" sz="3100" dirty="0"/>
              <a:t>Rajaleidja keskuses</a:t>
            </a:r>
            <a:r>
              <a:rPr lang="et-EE" dirty="0"/>
              <a:t/>
            </a:r>
            <a:br>
              <a:rPr lang="et-EE" dirty="0"/>
            </a:br>
            <a:endParaRPr lang="et-EE" dirty="0"/>
          </a:p>
        </p:txBody>
      </p:sp>
      <p:sp>
        <p:nvSpPr>
          <p:cNvPr id="7" name="Alapealkiri 6"/>
          <p:cNvSpPr>
            <a:spLocks noGrp="1"/>
          </p:cNvSpPr>
          <p:nvPr>
            <p:ph type="subTitle" idx="1"/>
          </p:nvPr>
        </p:nvSpPr>
        <p:spPr>
          <a:xfrm>
            <a:off x="1301843" y="4146780"/>
            <a:ext cx="6304835" cy="1215912"/>
          </a:xfrm>
        </p:spPr>
        <p:txBody>
          <a:bodyPr>
            <a:normAutofit fontScale="62500" lnSpcReduction="20000"/>
          </a:bodyPr>
          <a:lstStyle/>
          <a:p>
            <a:endParaRPr lang="et-EE" sz="2800" b="1" dirty="0" smtClean="0"/>
          </a:p>
          <a:p>
            <a:endParaRPr lang="et-EE" sz="2800" b="1" dirty="0" smtClean="0"/>
          </a:p>
          <a:p>
            <a:r>
              <a:rPr lang="et-EE" sz="2800" b="1" dirty="0" smtClean="0"/>
              <a:t>Virve Kinkar</a:t>
            </a:r>
          </a:p>
          <a:p>
            <a:r>
              <a:rPr lang="et-EE" sz="2800" b="1" dirty="0" smtClean="0"/>
              <a:t>Karjääriteenuste </a:t>
            </a:r>
            <a:r>
              <a:rPr lang="et-EE" sz="2800" b="1" dirty="0" err="1" smtClean="0"/>
              <a:t>koordineerija</a:t>
            </a:r>
            <a:endParaRPr lang="et-EE" sz="2800" b="1" dirty="0"/>
          </a:p>
        </p:txBody>
      </p:sp>
    </p:spTree>
    <p:extLst>
      <p:ext uri="{BB962C8B-B14F-4D97-AF65-F5344CB8AC3E}">
        <p14:creationId xmlns:p14="http://schemas.microsoft.com/office/powerpoint/2010/main" val="338069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Seniseid kogemusi tööst noorte täiskasvanutega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sz="2200" b="1" dirty="0" err="1"/>
              <a:t>PERL-i</a:t>
            </a:r>
            <a:r>
              <a:rPr lang="et-EE" sz="2200" b="1" dirty="0"/>
              <a:t> kliendid </a:t>
            </a:r>
            <a:r>
              <a:rPr lang="et-EE" sz="2200" dirty="0"/>
              <a:t>vanuses 17-26 on </a:t>
            </a:r>
            <a:r>
              <a:rPr lang="et-EE" sz="2200" dirty="0" smtClean="0"/>
              <a:t>valdavalt</a:t>
            </a:r>
          </a:p>
          <a:p>
            <a:pPr marL="0" indent="0">
              <a:buNone/>
            </a:pPr>
            <a:r>
              <a:rPr lang="et-EE" sz="2200" dirty="0" smtClean="0"/>
              <a:t>olnud õpilased </a:t>
            </a:r>
            <a:r>
              <a:rPr lang="et-EE" sz="2200" dirty="0"/>
              <a:t>või õppida soovijad, sh mingil põhjusel haridustee </a:t>
            </a:r>
            <a:r>
              <a:rPr lang="et-EE" sz="2200" dirty="0" smtClean="0"/>
              <a:t>katkestanud;</a:t>
            </a:r>
          </a:p>
          <a:p>
            <a:pPr marL="0" indent="0">
              <a:buNone/>
            </a:pPr>
            <a:endParaRPr lang="et-EE" sz="2200" dirty="0"/>
          </a:p>
          <a:p>
            <a:r>
              <a:rPr lang="et-EE" sz="2200" b="1" dirty="0" smtClean="0"/>
              <a:t>Koostööpartnerid infoallikate ja </a:t>
            </a:r>
            <a:r>
              <a:rPr lang="et-EE" sz="2200" b="1" dirty="0" err="1" smtClean="0"/>
              <a:t>suunajatena</a:t>
            </a:r>
            <a:r>
              <a:rPr lang="et-EE" sz="2200" b="1" dirty="0" smtClean="0"/>
              <a:t>:</a:t>
            </a:r>
            <a:endParaRPr lang="et-EE" sz="2200" dirty="0" smtClean="0"/>
          </a:p>
          <a:p>
            <a:pPr marL="0" indent="0">
              <a:buNone/>
            </a:pPr>
            <a:r>
              <a:rPr lang="et-EE" sz="2200" dirty="0" smtClean="0"/>
              <a:t>sotsiaaltöötajad keskustest, lastekaitsespetsialistid, alaealiste komisjonide liikmed, kriminaalhooldajad,</a:t>
            </a:r>
          </a:p>
          <a:p>
            <a:pPr marL="0" indent="0">
              <a:buNone/>
            </a:pPr>
            <a:r>
              <a:rPr lang="et-EE" sz="2200" dirty="0" smtClean="0"/>
              <a:t>noorsootöötajad, ka haridustöötajad, sugulased-tuttavad, </a:t>
            </a:r>
          </a:p>
          <a:p>
            <a:pPr marL="0" indent="0">
              <a:buNone/>
            </a:pPr>
            <a:endParaRPr lang="et-EE" dirty="0"/>
          </a:p>
          <a:p>
            <a:r>
              <a:rPr lang="et-EE" sz="2200" b="1" dirty="0" smtClean="0"/>
              <a:t>Võtmeküsimus: </a:t>
            </a:r>
          </a:p>
          <a:p>
            <a:pPr marL="0" indent="0">
              <a:buNone/>
            </a:pPr>
            <a:r>
              <a:rPr lang="et-EE" sz="2200" dirty="0" smtClean="0"/>
              <a:t>kuidas viia info erapooletust, kättesaadavast, </a:t>
            </a:r>
            <a:r>
              <a:rPr lang="et-EE" sz="2200" dirty="0" err="1" smtClean="0"/>
              <a:t>vaba-tahtlikust</a:t>
            </a:r>
            <a:r>
              <a:rPr lang="et-EE" sz="2200" dirty="0" smtClean="0"/>
              <a:t>, tasuta teenusest noorteni?</a:t>
            </a:r>
          </a:p>
          <a:p>
            <a:pPr marL="0" indent="0">
              <a:buNone/>
            </a:pPr>
            <a:endParaRPr lang="et-EE" sz="2200" dirty="0"/>
          </a:p>
          <a:p>
            <a:pPr marL="0" indent="0">
              <a:buNone/>
            </a:pPr>
            <a:endParaRPr lang="et-EE" sz="2200" dirty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72946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r>
              <a:rPr lang="et-EE" dirty="0" smtClean="0"/>
              <a:t>Tänan kuulamast ja kaasa mõtlemast!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3813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Rajaleidja </a:t>
            </a:r>
            <a:r>
              <a:rPr lang="et-EE" dirty="0" smtClean="0"/>
              <a:t>keskused- õppimist </a:t>
            </a:r>
            <a:r>
              <a:rPr lang="et-EE" dirty="0"/>
              <a:t>toetav võrgustik 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t-EE" dirty="0" smtClean="0"/>
          </a:p>
          <a:p>
            <a:r>
              <a:rPr lang="et-EE" dirty="0" smtClean="0"/>
              <a:t>Haridustugiteenuste keskused, kust saavad professionaalset abi lapsed ja noored ning nende arengu toetamisega  seotud täiskasvanud.</a:t>
            </a:r>
          </a:p>
          <a:p>
            <a:pPr marL="0" indent="0">
              <a:buNone/>
            </a:pPr>
            <a:endParaRPr lang="et-EE" dirty="0" smtClean="0"/>
          </a:p>
          <a:p>
            <a:r>
              <a:rPr lang="et-EE" dirty="0" smtClean="0"/>
              <a:t>Kõigis Eesti maakondades (16)</a:t>
            </a:r>
          </a:p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endParaRPr lang="et-EE" sz="2000" dirty="0"/>
          </a:p>
          <a:p>
            <a:endParaRPr lang="et-EE" sz="2000" dirty="0" smtClean="0"/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17373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338447" y="1179327"/>
            <a:ext cx="7723948" cy="1012728"/>
          </a:xfrm>
        </p:spPr>
        <p:txBody>
          <a:bodyPr>
            <a:normAutofit/>
          </a:bodyPr>
          <a:lstStyle/>
          <a:p>
            <a:r>
              <a:rPr lang="et-EE" dirty="0" smtClean="0"/>
              <a:t>Põhja-Eesti Rajaleidja keskus</a:t>
            </a:r>
            <a:br>
              <a:rPr lang="et-EE" dirty="0" smtClean="0"/>
            </a:br>
            <a:endParaRPr lang="et-EE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2196936"/>
          <a:ext cx="8550234" cy="4227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94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213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94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503077">
                <a:tc>
                  <a:txBody>
                    <a:bodyPr/>
                    <a:lstStyle/>
                    <a:p>
                      <a:r>
                        <a:rPr lang="et-EE" sz="2400" b="1" dirty="0" smtClean="0">
                          <a:solidFill>
                            <a:schemeClr val="tx1"/>
                          </a:solidFill>
                        </a:rPr>
                        <a:t>KARJÄÄRITEENUSED</a:t>
                      </a:r>
                      <a:endParaRPr lang="et-EE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400" b="1" dirty="0" smtClean="0">
                          <a:solidFill>
                            <a:schemeClr val="tx1"/>
                          </a:solidFill>
                        </a:rPr>
                        <a:t>ÕPPENÕUSTAMIS-TEENUSED</a:t>
                      </a:r>
                      <a:endParaRPr lang="et-EE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400" b="1" dirty="0" smtClean="0">
                          <a:solidFill>
                            <a:schemeClr val="tx1"/>
                          </a:solidFill>
                        </a:rPr>
                        <a:t>NÕUSTAMIS-KOMISJONID</a:t>
                      </a:r>
                      <a:endParaRPr lang="et-EE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24538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t-EE" sz="2000" b="1" dirty="0" smtClean="0"/>
                        <a:t>Karjäärinõustamine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t-EE" sz="2000" b="1" dirty="0" smtClean="0"/>
                        <a:t>Karjääriinfo vahendamine</a:t>
                      </a:r>
                      <a:endParaRPr lang="et-E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sz="2000" b="1" dirty="0" smtClean="0"/>
                        <a:t>Eripedagoogiline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sz="2000" b="1" dirty="0" err="1" smtClean="0"/>
                        <a:t>Logopeediline</a:t>
                      </a:r>
                      <a:endParaRPr lang="et-EE" sz="2000" b="1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sz="2000" b="1" dirty="0" smtClean="0"/>
                        <a:t>Psühholoogiline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sz="2000" b="1" dirty="0" smtClean="0"/>
                        <a:t>Sotsiaalpedagoogiline nõustamine</a:t>
                      </a:r>
                      <a:endParaRPr lang="et-E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t-EE" sz="2000" b="1" dirty="0" smtClean="0">
                          <a:solidFill>
                            <a:schemeClr val="tx1"/>
                          </a:solidFill>
                        </a:rPr>
                        <a:t>Tallinn</a:t>
                      </a:r>
                      <a:r>
                        <a:rPr lang="et-EE" sz="2000" b="1" baseline="0" dirty="0" smtClean="0">
                          <a:solidFill>
                            <a:schemeClr val="tx1"/>
                          </a:solidFill>
                        </a:rPr>
                        <a:t>a ja Harjumaa nõustamiskomisjonid</a:t>
                      </a:r>
                      <a:endParaRPr lang="et-EE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Striped Right Arrow 10"/>
          <p:cNvSpPr/>
          <p:nvPr/>
        </p:nvSpPr>
        <p:spPr>
          <a:xfrm>
            <a:off x="4459267" y="3269293"/>
            <a:ext cx="1891430" cy="484632"/>
          </a:xfrm>
          <a:prstGeom prst="strip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4234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t-EE" dirty="0" smtClean="0"/>
              <a:t>Karjääriteenuste sihtgrupid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b="1" dirty="0" smtClean="0"/>
              <a:t>  </a:t>
            </a:r>
            <a:r>
              <a:rPr lang="et-EE" dirty="0" smtClean="0"/>
              <a:t> </a:t>
            </a:r>
            <a:r>
              <a:rPr lang="et-EE" b="1" dirty="0" smtClean="0"/>
              <a:t>Noored</a:t>
            </a:r>
            <a:r>
              <a:rPr lang="et-EE" dirty="0" smtClean="0"/>
              <a:t> </a:t>
            </a:r>
            <a:r>
              <a:rPr lang="et-EE" sz="2000" dirty="0" smtClean="0"/>
              <a:t>vanuses 7-26 a</a:t>
            </a:r>
            <a:endParaRPr lang="et-EE" sz="2000" dirty="0"/>
          </a:p>
          <a:p>
            <a:r>
              <a:rPr lang="et-EE" sz="2000" dirty="0" smtClean="0">
                <a:solidFill>
                  <a:srgbClr val="002060"/>
                </a:solidFill>
              </a:rPr>
              <a:t>III kooliastme</a:t>
            </a:r>
            <a:r>
              <a:rPr lang="et-EE" sz="2000" dirty="0">
                <a:solidFill>
                  <a:srgbClr val="002060"/>
                </a:solidFill>
              </a:rPr>
              <a:t>, gümnaasiumite ja kutseõppeasutuste </a:t>
            </a:r>
            <a:r>
              <a:rPr lang="et-EE" sz="2000" dirty="0" smtClean="0">
                <a:solidFill>
                  <a:srgbClr val="002060"/>
                </a:solidFill>
              </a:rPr>
              <a:t>õpilased</a:t>
            </a:r>
          </a:p>
          <a:p>
            <a:r>
              <a:rPr lang="et-EE" sz="2000" dirty="0" smtClean="0">
                <a:solidFill>
                  <a:srgbClr val="002060"/>
                </a:solidFill>
              </a:rPr>
              <a:t>varakult </a:t>
            </a:r>
            <a:r>
              <a:rPr lang="et-EE" sz="2000" dirty="0">
                <a:solidFill>
                  <a:srgbClr val="002060"/>
                </a:solidFill>
              </a:rPr>
              <a:t>haridussüsteemist lahkunud 18-24-aastased põhihariduse või madalama haridustasemega mitteõppivad noored</a:t>
            </a:r>
            <a:r>
              <a:rPr lang="et-EE" sz="20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r>
              <a:rPr lang="et-EE" b="1" dirty="0" smtClean="0"/>
              <a:t>   </a:t>
            </a:r>
            <a:r>
              <a:rPr lang="et-EE" b="1" dirty="0" err="1" smtClean="0"/>
              <a:t>Suunajad</a:t>
            </a:r>
            <a:r>
              <a:rPr lang="et-EE" b="1" dirty="0" smtClean="0"/>
              <a:t> ja mõjutajad</a:t>
            </a:r>
            <a:endParaRPr lang="et-EE" b="1" dirty="0"/>
          </a:p>
          <a:p>
            <a:r>
              <a:rPr lang="et-EE" sz="2000" dirty="0" smtClean="0"/>
              <a:t>lapsevanemad</a:t>
            </a:r>
            <a:r>
              <a:rPr lang="et-EE" sz="2000" dirty="0"/>
              <a:t>, haridusasutuste pedagoogid ja tugispetsialistid ning haridustugiteenuste osutamise ja/või arendamisega seotud isikud.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53080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t-EE" dirty="0" smtClean="0"/>
              <a:t>Karjääriteenused Rajaleidja keskustes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endParaRPr lang="et-EE" dirty="0" smtClean="0"/>
          </a:p>
          <a:p>
            <a:r>
              <a:rPr lang="et-EE" sz="2000" b="1" dirty="0"/>
              <a:t>karjääriinfo </a:t>
            </a:r>
            <a:r>
              <a:rPr lang="et-EE" sz="2000" b="1" dirty="0" smtClean="0"/>
              <a:t>vahendamine</a:t>
            </a:r>
          </a:p>
          <a:p>
            <a:pPr marL="0" indent="0">
              <a:buNone/>
            </a:pPr>
            <a:endParaRPr lang="et-EE" sz="2000" dirty="0"/>
          </a:p>
          <a:p>
            <a:r>
              <a:rPr lang="et-EE" sz="2000" b="1" dirty="0" smtClean="0"/>
              <a:t>karjäärinõustamine gruppidele</a:t>
            </a:r>
            <a:endParaRPr lang="et-EE" sz="2000" b="1" dirty="0"/>
          </a:p>
          <a:p>
            <a:r>
              <a:rPr lang="et-EE" sz="2000" b="1" dirty="0" smtClean="0"/>
              <a:t>individuaalne karjäärinõustamine</a:t>
            </a:r>
          </a:p>
          <a:p>
            <a:endParaRPr lang="et-EE" sz="2000" b="1" dirty="0"/>
          </a:p>
          <a:p>
            <a:pPr marL="0" indent="0">
              <a:buNone/>
            </a:pP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14341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Kus ja kuidas karjääriteenuseid osutatakse?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t-EE" dirty="0" smtClean="0"/>
          </a:p>
          <a:p>
            <a:r>
              <a:rPr lang="et-EE" dirty="0" smtClean="0"/>
              <a:t>Rajaleidja keskuses või väljaspool seda teenuse osutamiseks sobivas keskkonnas.</a:t>
            </a:r>
          </a:p>
          <a:p>
            <a:pPr marL="0" indent="0">
              <a:buNone/>
            </a:pPr>
            <a:endParaRPr lang="et-EE" dirty="0" smtClean="0"/>
          </a:p>
          <a:p>
            <a:r>
              <a:rPr lang="et-EE" dirty="0" smtClean="0"/>
              <a:t>Eesti, vene ja vajadusel inglise keeles </a:t>
            </a:r>
          </a:p>
          <a:p>
            <a:endParaRPr lang="et-EE" dirty="0" smtClean="0"/>
          </a:p>
          <a:p>
            <a:r>
              <a:rPr lang="et-EE" dirty="0" smtClean="0"/>
              <a:t>Individuaalselt või gruppidele</a:t>
            </a:r>
          </a:p>
          <a:p>
            <a:endParaRPr lang="et-EE" dirty="0" smtClean="0"/>
          </a:p>
          <a:p>
            <a:r>
              <a:rPr lang="et-EE" dirty="0" smtClean="0"/>
              <a:t>Vahetul kohtumisel või erinevate kanalite vahendusel (e-post, telefon jne).</a:t>
            </a:r>
          </a:p>
          <a:p>
            <a:pPr marL="0" indent="0">
              <a:buNone/>
            </a:pPr>
            <a:endParaRPr lang="et-EE" dirty="0" smtClean="0"/>
          </a:p>
          <a:p>
            <a:r>
              <a:rPr lang="et-EE" dirty="0" smtClean="0"/>
              <a:t>Teenused on </a:t>
            </a:r>
            <a:r>
              <a:rPr lang="et-EE" dirty="0" smtClean="0">
                <a:solidFill>
                  <a:srgbClr val="135AA6"/>
                </a:solidFill>
              </a:rPr>
              <a:t>tasuta.</a:t>
            </a:r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16053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557338"/>
            <a:ext cx="8226425" cy="1139825"/>
          </a:xfrm>
        </p:spPr>
        <p:txBody>
          <a:bodyPr>
            <a:normAutofit fontScale="90000"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t-EE" altLang="et-EE" sz="4000" smtClean="0"/>
              <a:t>Karjääriplaneerimise põhiküsimused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2997200"/>
            <a:ext cx="8226425" cy="3154363"/>
          </a:xfrm>
        </p:spPr>
        <p:txBody>
          <a:bodyPr/>
          <a:lstStyle/>
          <a:p>
            <a:pPr indent="-312738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t-EE" altLang="et-EE" sz="2800" b="1" dirty="0" smtClean="0">
                <a:solidFill>
                  <a:srgbClr val="CC0066"/>
                </a:solidFill>
                <a:latin typeface="Times New Roman" panose="02020603050405020304" pitchFamily="18" charset="0"/>
              </a:rPr>
              <a:t>KES MA OLEN?</a:t>
            </a:r>
            <a:r>
              <a:rPr lang="et-EE" altLang="et-EE" sz="2800" dirty="0" smtClean="0">
                <a:latin typeface="Times New Roman" panose="02020603050405020304" pitchFamily="18" charset="0"/>
              </a:rPr>
              <a:t> </a:t>
            </a:r>
            <a:r>
              <a:rPr lang="et-EE" altLang="et-EE" sz="2200" dirty="0" smtClean="0">
                <a:latin typeface="Times New Roman" panose="02020603050405020304" pitchFamily="18" charset="0"/>
              </a:rPr>
              <a:t>( Iseenda tundmaõppimine)</a:t>
            </a:r>
          </a:p>
          <a:p>
            <a:pPr indent="-312738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t-EE" altLang="et-EE" sz="2800" b="1" dirty="0" smtClean="0">
                <a:solidFill>
                  <a:srgbClr val="CC0066"/>
                </a:solidFill>
                <a:latin typeface="Times New Roman" panose="02020603050405020304" pitchFamily="18" charset="0"/>
              </a:rPr>
              <a:t>KUHU MA LÄHEN?</a:t>
            </a:r>
            <a:r>
              <a:rPr lang="et-EE" altLang="et-EE" sz="2800" dirty="0" smtClean="0">
                <a:latin typeface="Times New Roman" panose="02020603050405020304" pitchFamily="18" charset="0"/>
              </a:rPr>
              <a:t> </a:t>
            </a:r>
            <a:r>
              <a:rPr lang="et-EE" altLang="et-EE" sz="2400" dirty="0" smtClean="0">
                <a:latin typeface="Times New Roman" panose="02020603050405020304" pitchFamily="18" charset="0"/>
              </a:rPr>
              <a:t>(Töömaailma vajadused, võimalused</a:t>
            </a:r>
            <a:endParaRPr lang="et-EE" altLang="et-EE" dirty="0">
              <a:latin typeface="Times New Roman" panose="02020603050405020304" pitchFamily="18" charset="0"/>
            </a:endParaRPr>
          </a:p>
          <a:p>
            <a:pPr indent="-312738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t-EE" altLang="et-EE" sz="2400" dirty="0" smtClean="0">
                <a:latin typeface="Times New Roman" panose="02020603050405020304" pitchFamily="18" charset="0"/>
              </a:rPr>
              <a:t>ja</a:t>
            </a:r>
            <a:r>
              <a:rPr lang="et-EE" altLang="et-EE" dirty="0" smtClean="0">
                <a:latin typeface="Times New Roman" panose="02020603050405020304" pitchFamily="18" charset="0"/>
              </a:rPr>
              <a:t>  </a:t>
            </a:r>
            <a:r>
              <a:rPr lang="et-EE" altLang="et-EE" sz="2400" dirty="0" smtClean="0">
                <a:latin typeface="Times New Roman" panose="02020603050405020304" pitchFamily="18" charset="0"/>
              </a:rPr>
              <a:t>nõudmised) </a:t>
            </a:r>
          </a:p>
          <a:p>
            <a:pPr indent="-312738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t-EE" altLang="et-EE" sz="2800" b="1" dirty="0" smtClean="0">
                <a:solidFill>
                  <a:srgbClr val="CC0066"/>
                </a:solidFill>
                <a:latin typeface="Times New Roman" panose="02020603050405020304" pitchFamily="18" charset="0"/>
              </a:rPr>
              <a:t>KUIDAS MA SINNA SAAN?</a:t>
            </a:r>
            <a:r>
              <a:rPr lang="et-EE" altLang="et-EE" sz="2800" dirty="0" smtClean="0">
                <a:latin typeface="Times New Roman" panose="02020603050405020304" pitchFamily="18" charset="0"/>
              </a:rPr>
              <a:t> </a:t>
            </a:r>
            <a:r>
              <a:rPr lang="et-EE" altLang="et-EE" sz="2400" dirty="0" smtClean="0">
                <a:latin typeface="Times New Roman" panose="02020603050405020304" pitchFamily="18" charset="0"/>
              </a:rPr>
              <a:t>(Planeerimine ja</a:t>
            </a:r>
          </a:p>
          <a:p>
            <a:pPr indent="-312738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t-EE" altLang="et-EE" dirty="0">
                <a:latin typeface="Times New Roman" panose="02020603050405020304" pitchFamily="18" charset="0"/>
              </a:rPr>
              <a:t>o</a:t>
            </a:r>
            <a:r>
              <a:rPr lang="et-EE" altLang="et-EE" sz="2400" dirty="0" smtClean="0">
                <a:latin typeface="Times New Roman" panose="02020603050405020304" pitchFamily="18" charset="0"/>
              </a:rPr>
              <a:t>tsustamine, sh valik erinevate õppimisvõimaluste vahel,</a:t>
            </a:r>
          </a:p>
          <a:p>
            <a:pPr indent="-312738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t-EE" altLang="et-EE" sz="2400" dirty="0" smtClean="0">
                <a:latin typeface="Times New Roman" panose="02020603050405020304" pitchFamily="18" charset="0"/>
              </a:rPr>
              <a:t>töökogemuse omandamine jms)</a:t>
            </a:r>
          </a:p>
          <a:p>
            <a:pPr indent="-312738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t-EE" altLang="et-EE" sz="2200" dirty="0" smtClean="0">
              <a:latin typeface="Times New Roman" panose="02020603050405020304" pitchFamily="18" charset="0"/>
            </a:endParaRPr>
          </a:p>
          <a:p>
            <a:pPr indent="-312738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t-EE" altLang="et-EE" sz="2200" dirty="0" smtClean="0"/>
          </a:p>
          <a:p>
            <a:pPr indent="-312738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t-EE" altLang="et-EE" sz="2200" dirty="0" smtClean="0"/>
          </a:p>
        </p:txBody>
      </p:sp>
    </p:spTree>
    <p:extLst>
      <p:ext uri="{BB962C8B-B14F-4D97-AF65-F5344CB8AC3E}">
        <p14:creationId xmlns:p14="http://schemas.microsoft.com/office/powerpoint/2010/main" val="22263189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Karjäärinõustamine saab toetada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b="1" dirty="0" smtClean="0"/>
              <a:t>Isiklike ressursside tundmaõppimist </a:t>
            </a:r>
          </a:p>
          <a:p>
            <a:pPr marL="0" indent="0">
              <a:buNone/>
            </a:pPr>
            <a:r>
              <a:rPr lang="et-EE" dirty="0" smtClean="0"/>
              <a:t>Oma tugevuste teadvustamise läbi suureneb oma võimaluste mõistmine ja tõuseb enesehinnang.</a:t>
            </a:r>
          </a:p>
          <a:p>
            <a:pPr marL="0" indent="0">
              <a:buNone/>
            </a:pPr>
            <a:endParaRPr lang="et-EE" dirty="0" smtClean="0"/>
          </a:p>
          <a:p>
            <a:r>
              <a:rPr lang="et-EE" b="1" dirty="0" smtClean="0"/>
              <a:t>Motivatsiooni tegutsemiseks</a:t>
            </a:r>
            <a:r>
              <a:rPr lang="et-EE" dirty="0" smtClean="0"/>
              <a:t>, sh õppimiseks ja</a:t>
            </a:r>
          </a:p>
          <a:p>
            <a:pPr marL="0" indent="0">
              <a:buNone/>
            </a:pPr>
            <a:r>
              <a:rPr lang="et-EE" dirty="0" smtClean="0"/>
              <a:t>töötamiseks ning muutuste tegemiseks oma elu erinevates sfäärides</a:t>
            </a:r>
          </a:p>
          <a:p>
            <a:pPr marL="0" indent="0">
              <a:buNone/>
            </a:pPr>
            <a:endParaRPr lang="et-EE" b="1" dirty="0"/>
          </a:p>
          <a:p>
            <a:r>
              <a:rPr lang="et-EE" b="1" dirty="0" smtClean="0"/>
              <a:t>Suurendada </a:t>
            </a:r>
            <a:r>
              <a:rPr lang="et-EE" b="1" dirty="0"/>
              <a:t>muutustega kohanemise </a:t>
            </a:r>
            <a:r>
              <a:rPr lang="et-EE" b="1" dirty="0" smtClean="0"/>
              <a:t>valmidust ja suutlikkust tulla toime ebaeduga.</a:t>
            </a:r>
            <a:endParaRPr lang="et-EE" b="1" dirty="0"/>
          </a:p>
          <a:p>
            <a:pPr marL="0" indent="0">
              <a:buNone/>
            </a:pPr>
            <a:endParaRPr lang="et-EE" dirty="0" smtClean="0"/>
          </a:p>
          <a:p>
            <a:endParaRPr lang="et-EE" dirty="0"/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441838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Karjäärinõustamine saab toetada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b="1" dirty="0" smtClean="0"/>
              <a:t>Karjääri </a:t>
            </a:r>
            <a:r>
              <a:rPr lang="et-EE" b="1" dirty="0"/>
              <a:t>planeerimise oskuste arengut</a:t>
            </a:r>
          </a:p>
          <a:p>
            <a:r>
              <a:rPr lang="et-EE" dirty="0"/>
              <a:t>Oskust leida ja kasutada </a:t>
            </a:r>
            <a:r>
              <a:rPr lang="et-EE" dirty="0" smtClean="0"/>
              <a:t>informatsiooni.</a:t>
            </a:r>
            <a:endParaRPr lang="et-EE" dirty="0"/>
          </a:p>
          <a:p>
            <a:r>
              <a:rPr lang="et-EE" dirty="0" smtClean="0"/>
              <a:t>Suutlikkust </a:t>
            </a:r>
            <a:r>
              <a:rPr lang="et-EE" dirty="0"/>
              <a:t>seada (realistlikke) eesmärke ja tegutseda nende saavutamise </a:t>
            </a:r>
            <a:r>
              <a:rPr lang="et-EE" dirty="0" smtClean="0"/>
              <a:t>nimel.</a:t>
            </a:r>
          </a:p>
          <a:p>
            <a:r>
              <a:rPr lang="et-EE" dirty="0" smtClean="0"/>
              <a:t>Oma elu teadlikuks juhtimiseks valmiduse kujunemist. </a:t>
            </a:r>
            <a:endParaRPr lang="et-EE" dirty="0"/>
          </a:p>
          <a:p>
            <a:endParaRPr lang="et-EE" b="1" dirty="0"/>
          </a:p>
          <a:p>
            <a:r>
              <a:rPr lang="et-EE" b="1" dirty="0"/>
              <a:t>Julgust vajadusel abi </a:t>
            </a:r>
            <a:r>
              <a:rPr lang="et-EE" b="1" dirty="0" smtClean="0"/>
              <a:t>küsida.</a:t>
            </a:r>
            <a:endParaRPr lang="et-EE" b="1" dirty="0"/>
          </a:p>
          <a:p>
            <a:pPr marL="0" indent="0">
              <a:buNone/>
            </a:pP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3871556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15C8ED943E7784CA3FCB41F51F643CB" ma:contentTypeVersion="1" ma:contentTypeDescription="Loo uus dokument" ma:contentTypeScope="" ma:versionID="d97a11ea5b8c399352f304f7c70452bb">
  <xsd:schema xmlns:xsd="http://www.w3.org/2001/XMLSchema" xmlns:xs="http://www.w3.org/2001/XMLSchema" xmlns:p="http://schemas.microsoft.com/office/2006/metadata/properties" xmlns:ns2="7190a703-fe54-40f9-ba22-866bc61b0f31" targetNamespace="http://schemas.microsoft.com/office/2006/metadata/properties" ma:root="true" ma:fieldsID="5598510b73fdc53e0d18982313ef66f5" ns2:_="">
    <xsd:import namespace="7190a703-fe54-40f9-ba22-866bc61b0f3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90a703-fe54-40f9-ba22-866bc61b0f3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Ühiskasutuse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inOccurs="0" maxOccurs="1" ma:index="4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6F5522-96DC-4190-A288-4DC445BF82D5}">
  <ds:schemaRefs>
    <ds:schemaRef ds:uri="http://purl.org/dc/terms/"/>
    <ds:schemaRef ds:uri="http://schemas.openxmlformats.org/package/2006/metadata/core-properties"/>
    <ds:schemaRef ds:uri="7190a703-fe54-40f9-ba22-866bc61b0f3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CB5CD17-B89F-4AB1-9246-B9FDA03A1F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90a703-fe54-40f9-ba22-866bc61b0f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B6D41CA-5289-44D2-834D-5C11F05609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363</Words>
  <Application>Microsoft Office PowerPoint</Application>
  <PresentationFormat>Ekraaniseanss (4:3)</PresentationFormat>
  <Paragraphs>93</Paragraphs>
  <Slides>11</Slides>
  <Notes>3</Notes>
  <HiddenSlides>0</HiddenSlides>
  <MMClips>0</MMClips>
  <ScaleCrop>false</ScaleCrop>
  <HeadingPairs>
    <vt:vector size="6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11</vt:i4>
      </vt:variant>
    </vt:vector>
  </HeadingPairs>
  <TitlesOfParts>
    <vt:vector size="17" baseType="lpstr">
      <vt:lpstr>Arial</vt:lpstr>
      <vt:lpstr>Calibri</vt:lpstr>
      <vt:lpstr>Myriad Pro</vt:lpstr>
      <vt:lpstr>Times New Roman</vt:lpstr>
      <vt:lpstr>Verdana</vt:lpstr>
      <vt:lpstr>Office Theme</vt:lpstr>
      <vt:lpstr>Karjääriteenused noortele       Põhja-Eesti Rajaleidja keskuses </vt:lpstr>
      <vt:lpstr>Rajaleidja keskused- õppimist toetav võrgustik </vt:lpstr>
      <vt:lpstr>Põhja-Eesti Rajaleidja keskus </vt:lpstr>
      <vt:lpstr>Karjääriteenuste sihtgrupid</vt:lpstr>
      <vt:lpstr>Karjääriteenused Rajaleidja keskustes</vt:lpstr>
      <vt:lpstr>Kus ja kuidas karjääriteenuseid osutatakse?</vt:lpstr>
      <vt:lpstr>Karjääriplaneerimise põhiküsimused</vt:lpstr>
      <vt:lpstr>Karjäärinõustamine saab toetada</vt:lpstr>
      <vt:lpstr>Karjäärinõustamine saab toetada</vt:lpstr>
      <vt:lpstr>Seniseid kogemusi tööst noorte täiskasvanutega</vt:lpstr>
      <vt:lpstr>PowerPointi esitlus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Siim Kumpas</dc:creator>
  <cp:lastModifiedBy>Virve Kinkar</cp:lastModifiedBy>
  <cp:revision>24</cp:revision>
  <cp:lastPrinted>2015-01-28T14:24:45Z</cp:lastPrinted>
  <dcterms:created xsi:type="dcterms:W3CDTF">2014-07-01T11:04:19Z</dcterms:created>
  <dcterms:modified xsi:type="dcterms:W3CDTF">2015-01-28T14:50:16Z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0x010100E15C8ED943E7784CA3FCB41F51F643CB</vt:lpwstr>
  </property>
</Properties>
</file>