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notesMasterIdLst>
    <p:notesMasterId r:id="rId6"/>
  </p:notesMasterIdLst>
  <p:handoutMasterIdLst>
    <p:handoutMasterId r:id="rId7"/>
  </p:handoutMasterIdLst>
  <p:sldIdLst>
    <p:sldId id="312" r:id="rId2"/>
    <p:sldId id="314" r:id="rId3"/>
    <p:sldId id="290" r:id="rId4"/>
    <p:sldId id="313" r:id="rId5"/>
  </p:sldIdLst>
  <p:sldSz cx="9144000" cy="6858000" type="screen4x3"/>
  <p:notesSz cx="6761163" cy="9942513"/>
  <p:defaultTextStyle>
    <a:defPPr>
      <a:defRPr lang="et-E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88" y="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373E98-7B23-46F5-AE36-65E40F63D79A}" type="datetimeFigureOut">
              <a:rPr lang="et-EE" smtClean="0"/>
              <a:pPr/>
              <a:t>28.01.2015</a:t>
            </a:fld>
            <a:endParaRPr lang="et-EE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EEBA6A-5E57-4870-9C2D-61FF5BC41523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799323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29ED9C-BAE2-46CE-841B-7731A9E2DD32}" type="datetimeFigureOut">
              <a:rPr lang="et-EE" smtClean="0"/>
              <a:pPr/>
              <a:t>28.01.2015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0BC745-36D9-44D8-8093-1F7A6AC18189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22244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smtClean="0"/>
              <a:t>Klõpsake laadi muutmiseks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033AFC-DC65-4F9A-AB65-C81662B76FF2}" type="datetimeFigureOut">
              <a:rPr lang="et-EE" smtClean="0"/>
              <a:pPr>
                <a:defRPr/>
              </a:pPr>
              <a:t>28.01.2015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E73E64-D28F-4370-9E51-AB8A6339B8AE}" type="slidenum">
              <a:rPr lang="et-EE" smtClean="0"/>
              <a:pPr>
                <a:defRPr/>
              </a:pPr>
              <a:t>‹#›</a:t>
            </a:fld>
            <a:endParaRPr lang="et-EE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t-EE" smtClean="0"/>
              <a:t>Muutke tiitli laadi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04852E-D4DC-4829-91BE-0BBD79589AFD}" type="datetimeFigureOut">
              <a:rPr lang="et-EE" smtClean="0"/>
              <a:pPr>
                <a:defRPr/>
              </a:pPr>
              <a:t>28.01.2015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53529D-7231-408D-820B-620A0D15347D}" type="slidenum">
              <a:rPr lang="et-EE" smtClean="0"/>
              <a:pPr>
                <a:defRPr/>
              </a:pPr>
              <a:t>‹#›</a:t>
            </a:fld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BF8DBA-16A8-4543-9282-8806D3031DA9}" type="datetimeFigureOut">
              <a:rPr lang="et-EE" smtClean="0"/>
              <a:pPr>
                <a:defRPr/>
              </a:pPr>
              <a:t>28.01.2015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B5F256-5B34-4A16-A99A-D9BFBAA7F393}" type="slidenum">
              <a:rPr lang="et-EE" smtClean="0"/>
              <a:pPr>
                <a:defRPr/>
              </a:pPr>
              <a:t>‹#›</a:t>
            </a:fld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462107-1AD9-4E34-B7EA-BB39C62D51FD}" type="datetimeFigureOut">
              <a:rPr lang="et-EE" smtClean="0"/>
              <a:pPr>
                <a:defRPr/>
              </a:pPr>
              <a:t>28.01.2015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B1CACB-8C56-4DD4-B5D0-95EF3F123849}" type="slidenum">
              <a:rPr lang="et-EE" smtClean="0"/>
              <a:pPr>
                <a:defRPr/>
              </a:pPr>
              <a:t>‹#›</a:t>
            </a:fld>
            <a:endParaRPr lang="et-E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t-EE" smtClean="0"/>
              <a:t>Muutke tiitli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47EBD7-EEC6-4F57-B463-BADCF3DEE8EB}" type="datetimeFigureOut">
              <a:rPr lang="et-EE" smtClean="0"/>
              <a:pPr>
                <a:defRPr/>
              </a:pPr>
              <a:t>28.01.2015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B4542C-1772-467A-85C9-3C4C5FC42D42}" type="slidenum">
              <a:rPr lang="et-EE" smtClean="0"/>
              <a:pPr>
                <a:defRPr/>
              </a:pPr>
              <a:t>‹#›</a:t>
            </a:fld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830C9C-2569-4437-81DF-629476EA5BA9}" type="datetimeFigureOut">
              <a:rPr lang="et-EE" smtClean="0"/>
              <a:pPr>
                <a:defRPr/>
              </a:pPr>
              <a:t>28.01.2015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93CA0F-ACDA-44CB-8DD5-70849996DDA6}" type="slidenum">
              <a:rPr lang="et-EE" smtClean="0"/>
              <a:pPr>
                <a:defRPr/>
              </a:pPr>
              <a:t>‹#›</a:t>
            </a:fld>
            <a:endParaRPr lang="et-E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t-EE" smtClean="0"/>
              <a:t>Muutke teksti laade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4400AB-30B4-40E6-B334-E86D86D092A6}" type="datetimeFigureOut">
              <a:rPr lang="et-EE" smtClean="0"/>
              <a:pPr>
                <a:defRPr/>
              </a:pPr>
              <a:t>28.01.2015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9FD4F1-0838-467D-8A5E-5C4ABD552B7B}" type="slidenum">
              <a:rPr lang="et-EE" smtClean="0"/>
              <a:pPr>
                <a:defRPr/>
              </a:pPr>
              <a:t>‹#›</a:t>
            </a:fld>
            <a:endParaRPr lang="et-EE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8FE3CB-43A7-4FC7-BC36-123C889DDF0F}" type="datetimeFigureOut">
              <a:rPr lang="et-EE" smtClean="0"/>
              <a:pPr>
                <a:defRPr/>
              </a:pPr>
              <a:t>28.01.2015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67826E-F3A0-4510-A08E-891AE92F05CD}" type="slidenum">
              <a:rPr lang="et-EE" smtClean="0"/>
              <a:pPr>
                <a:defRPr/>
              </a:pPr>
              <a:t>‹#›</a:t>
            </a:fld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368B84-70A7-45C3-BDC7-283A2A99B434}" type="datetimeFigureOut">
              <a:rPr lang="et-EE" smtClean="0"/>
              <a:pPr>
                <a:defRPr/>
              </a:pPr>
              <a:t>28.01.2015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652448-661B-4081-AF7B-D332BE3EC43C}" type="slidenum">
              <a:rPr lang="et-EE" smtClean="0"/>
              <a:pPr>
                <a:defRPr/>
              </a:pPr>
              <a:t>‹#›</a:t>
            </a:fld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t-EE" smtClean="0"/>
              <a:t>Muutke tiitli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A1E6B7-63C8-4869-AB80-7BBB8C99B0B1}" type="datetimeFigureOut">
              <a:rPr lang="et-EE" smtClean="0"/>
              <a:pPr>
                <a:defRPr/>
              </a:pPr>
              <a:t>28.01.2015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9DA8E8-0A16-437C-B093-5F9375B0D053}" type="slidenum">
              <a:rPr lang="et-EE" smtClean="0"/>
              <a:pPr>
                <a:defRPr/>
              </a:pPr>
              <a:t>‹#›</a:t>
            </a:fld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t-EE" smtClean="0"/>
              <a:t>Pildi lisamiseks klõpsake ikooni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162EF0-5BEF-4193-BF31-9FD315D64D85}" type="datetimeFigureOut">
              <a:rPr lang="et-EE" smtClean="0"/>
              <a:pPr>
                <a:defRPr/>
              </a:pPr>
              <a:t>28.01.2015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0CDEE1-D733-4413-8FEF-BE558D4B2901}" type="slidenum">
              <a:rPr lang="et-EE" smtClean="0"/>
              <a:pPr>
                <a:defRPr/>
              </a:pPr>
              <a:t>‹#›</a:t>
            </a:fld>
            <a:endParaRPr lang="et-E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t-EE" smtClean="0"/>
              <a:t>Muutke tiitli laadi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t-EE" smtClean="0"/>
              <a:t>Muutke tiitli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B3FEE23C-BF6F-4820-A1ED-05E801F18EDC}" type="datetimeFigureOut">
              <a:rPr lang="et-EE" smtClean="0"/>
              <a:pPr>
                <a:defRPr/>
              </a:pPr>
              <a:t>28.01.2015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CCA77438-5A46-45F4-906C-03466B43ABED}" type="slidenum">
              <a:rPr lang="et-EE" smtClean="0"/>
              <a:pPr>
                <a:defRPr/>
              </a:pPr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043608" y="4372168"/>
            <a:ext cx="7560839" cy="1143000"/>
          </a:xfrm>
        </p:spPr>
        <p:txBody>
          <a:bodyPr/>
          <a:lstStyle/>
          <a:p>
            <a:pPr marL="0" indent="0" algn="l">
              <a:buNone/>
            </a:pPr>
            <a:r>
              <a:rPr lang="et-EE" dirty="0" smtClean="0"/>
              <a:t>KUIDAS KOONDADA JÕUD?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et-EE" dirty="0" smtClean="0"/>
          </a:p>
          <a:p>
            <a:pPr>
              <a:buNone/>
            </a:pPr>
            <a:endParaRPr lang="et-EE" dirty="0" smtClean="0"/>
          </a:p>
          <a:p>
            <a:pPr>
              <a:buNone/>
            </a:pPr>
            <a:endParaRPr lang="et-EE" dirty="0" smtClean="0"/>
          </a:p>
          <a:p>
            <a:pPr>
              <a:buNone/>
            </a:pPr>
            <a:endParaRPr lang="et-EE" dirty="0" smtClean="0"/>
          </a:p>
          <a:p>
            <a:pPr>
              <a:buNone/>
            </a:pPr>
            <a:endParaRPr lang="et-EE" dirty="0" smtClean="0"/>
          </a:p>
          <a:p>
            <a:pPr>
              <a:buNone/>
            </a:pPr>
            <a:endParaRPr lang="et-EE" dirty="0" smtClean="0"/>
          </a:p>
          <a:p>
            <a:pPr>
              <a:buNone/>
            </a:pPr>
            <a:r>
              <a:rPr lang="et-EE" dirty="0" smtClean="0"/>
              <a:t>Paide Täiskasvanute </a:t>
            </a:r>
          </a:p>
          <a:p>
            <a:pPr>
              <a:buNone/>
            </a:pPr>
            <a:r>
              <a:rPr lang="et-EE" dirty="0" smtClean="0"/>
              <a:t>Keskkooli näitel</a:t>
            </a:r>
          </a:p>
          <a:p>
            <a:pPr marL="0" indent="0">
              <a:buNone/>
            </a:pPr>
            <a:endParaRPr lang="et-EE" dirty="0" smtClean="0"/>
          </a:p>
          <a:p>
            <a:pPr marL="0" indent="0">
              <a:buNone/>
            </a:pPr>
            <a:r>
              <a:rPr lang="et-EE" sz="1700" i="1" dirty="0" smtClean="0"/>
              <a:t>Anneli Suits</a:t>
            </a:r>
            <a:endParaRPr lang="et-EE" sz="1700" i="1" dirty="0"/>
          </a:p>
        </p:txBody>
      </p:sp>
      <p:pic>
        <p:nvPicPr>
          <p:cNvPr id="1026" name="Picture 2" descr="C:\Users\Kasutaja\Desktop\direktori dok\kooli reklaam\kooli pildid\IMG_3183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412" y="1052736"/>
            <a:ext cx="3888432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115617" y="4372168"/>
            <a:ext cx="7190184" cy="1145064"/>
          </a:xfrm>
        </p:spPr>
        <p:txBody>
          <a:bodyPr/>
          <a:lstStyle/>
          <a:p>
            <a:pPr marL="0" indent="0" algn="l">
              <a:buNone/>
            </a:pPr>
            <a:r>
              <a:rPr lang="et-EE" sz="3600" dirty="0" smtClean="0"/>
              <a:t/>
            </a:r>
            <a:br>
              <a:rPr lang="et-EE" sz="3600" dirty="0" smtClean="0"/>
            </a:br>
            <a:r>
              <a:rPr lang="et-EE" sz="3600" dirty="0" smtClean="0"/>
              <a:t>Segasumma suvila </a:t>
            </a:r>
            <a:r>
              <a:rPr lang="et-EE" sz="3600" dirty="0"/>
              <a:t>P</a:t>
            </a:r>
            <a:r>
              <a:rPr lang="et-EE" sz="3600" dirty="0" smtClean="0"/>
              <a:t>aide moodi</a:t>
            </a:r>
            <a:br>
              <a:rPr lang="et-EE" sz="3600" dirty="0" smtClean="0"/>
            </a:br>
            <a:endParaRPr lang="et-EE" sz="3600" dirty="0"/>
          </a:p>
        </p:txBody>
      </p:sp>
      <p:sp>
        <p:nvSpPr>
          <p:cNvPr id="3" name="Sisu kohatäide 2"/>
          <p:cNvSpPr>
            <a:spLocks noGrp="1"/>
          </p:cNvSpPr>
          <p:nvPr>
            <p:ph sz="quarter" idx="13"/>
          </p:nvPr>
        </p:nvSpPr>
        <p:spPr>
          <a:xfrm>
            <a:off x="683568" y="731520"/>
            <a:ext cx="7848872" cy="435366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et-EE" dirty="0" smtClean="0"/>
          </a:p>
          <a:p>
            <a:pPr marL="45720" indent="0">
              <a:buNone/>
            </a:pPr>
            <a:endParaRPr lang="et-EE" dirty="0" smtClean="0"/>
          </a:p>
          <a:p>
            <a:pPr marL="45720" indent="0">
              <a:buNone/>
            </a:pPr>
            <a:endParaRPr lang="et-EE" sz="2400" dirty="0" smtClean="0"/>
          </a:p>
          <a:p>
            <a:pPr marL="45720" indent="0">
              <a:buNone/>
            </a:pPr>
            <a:endParaRPr lang="et-EE" sz="2400" dirty="0"/>
          </a:p>
          <a:p>
            <a:pPr marL="45720" indent="0">
              <a:buNone/>
            </a:pPr>
            <a:endParaRPr lang="et-EE" sz="2400" dirty="0" smtClean="0"/>
          </a:p>
          <a:p>
            <a:pPr marL="45720" indent="0">
              <a:buNone/>
            </a:pPr>
            <a:r>
              <a:rPr lang="et-EE" sz="1200" dirty="0" smtClean="0"/>
              <a:t>Formaalharidus</a:t>
            </a:r>
            <a:endParaRPr lang="et-EE" sz="1200" dirty="0"/>
          </a:p>
          <a:p>
            <a:pPr marL="45720" indent="0">
              <a:buNone/>
            </a:pPr>
            <a:endParaRPr lang="et-EE" sz="2400" dirty="0" smtClean="0"/>
          </a:p>
          <a:p>
            <a:pPr marL="45720" indent="0">
              <a:buNone/>
            </a:pPr>
            <a:endParaRPr lang="et-EE" sz="2400" dirty="0" smtClean="0"/>
          </a:p>
          <a:p>
            <a:pPr marL="45720" indent="0">
              <a:buNone/>
            </a:pPr>
            <a:r>
              <a:rPr lang="et-EE" sz="1800" dirty="0" smtClean="0"/>
              <a:t>Kas </a:t>
            </a:r>
            <a:r>
              <a:rPr lang="et-EE" sz="1800" dirty="0"/>
              <a:t>oleme </a:t>
            </a:r>
            <a:r>
              <a:rPr lang="et-EE" sz="1800" dirty="0" smtClean="0"/>
              <a:t>nõukogude-aja </a:t>
            </a:r>
            <a:r>
              <a:rPr lang="et-EE" sz="1800" dirty="0"/>
              <a:t>pärand või innovaatiline haridusasutus?</a:t>
            </a:r>
          </a:p>
        </p:txBody>
      </p:sp>
      <p:sp>
        <p:nvSpPr>
          <p:cNvPr id="5" name="Ovaal 4"/>
          <p:cNvSpPr/>
          <p:nvPr/>
        </p:nvSpPr>
        <p:spPr>
          <a:xfrm>
            <a:off x="2339752" y="1636423"/>
            <a:ext cx="4248472" cy="2592288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dirty="0"/>
          </a:p>
        </p:txBody>
      </p:sp>
      <p:sp>
        <p:nvSpPr>
          <p:cNvPr id="10" name="Ovaal 9"/>
          <p:cNvSpPr/>
          <p:nvPr/>
        </p:nvSpPr>
        <p:spPr>
          <a:xfrm>
            <a:off x="2555776" y="2321471"/>
            <a:ext cx="1908212" cy="1323553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400" dirty="0"/>
              <a:t>Paide </a:t>
            </a:r>
            <a:endParaRPr lang="et-EE" sz="1400" dirty="0" smtClean="0"/>
          </a:p>
          <a:p>
            <a:pPr algn="ctr"/>
            <a:r>
              <a:rPr lang="et-EE" sz="1400" dirty="0" smtClean="0"/>
              <a:t>Täiskasvanute Keskkool</a:t>
            </a:r>
          </a:p>
          <a:p>
            <a:pPr algn="ctr"/>
            <a:r>
              <a:rPr lang="et-EE" sz="1400" dirty="0" smtClean="0">
                <a:solidFill>
                  <a:srgbClr val="FF0000"/>
                </a:solidFill>
              </a:rPr>
              <a:t>157</a:t>
            </a:r>
            <a:endParaRPr lang="et-EE" sz="1400" dirty="0">
              <a:solidFill>
                <a:srgbClr val="FF0000"/>
              </a:solidFill>
            </a:endParaRPr>
          </a:p>
          <a:p>
            <a:pPr algn="ctr"/>
            <a:endParaRPr lang="et-EE" dirty="0"/>
          </a:p>
        </p:txBody>
      </p:sp>
      <p:sp>
        <p:nvSpPr>
          <p:cNvPr id="11" name="Ovaal 10"/>
          <p:cNvSpPr/>
          <p:nvPr/>
        </p:nvSpPr>
        <p:spPr>
          <a:xfrm>
            <a:off x="4131965" y="1736812"/>
            <a:ext cx="1728192" cy="1080120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400" dirty="0" smtClean="0"/>
              <a:t>Paide Rahvaülikool</a:t>
            </a:r>
          </a:p>
          <a:p>
            <a:pPr algn="ctr"/>
            <a:r>
              <a:rPr lang="et-EE" sz="1400" dirty="0" smtClean="0">
                <a:solidFill>
                  <a:srgbClr val="FF0000"/>
                </a:solidFill>
              </a:rPr>
              <a:t>180</a:t>
            </a:r>
            <a:endParaRPr lang="et-EE" sz="1400" dirty="0">
              <a:solidFill>
                <a:srgbClr val="FF0000"/>
              </a:solidFill>
            </a:endParaRPr>
          </a:p>
        </p:txBody>
      </p:sp>
      <p:sp>
        <p:nvSpPr>
          <p:cNvPr id="12" name="Ovaal 11"/>
          <p:cNvSpPr/>
          <p:nvPr/>
        </p:nvSpPr>
        <p:spPr>
          <a:xfrm>
            <a:off x="4463988" y="2816932"/>
            <a:ext cx="1836204" cy="93610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400" dirty="0" smtClean="0"/>
              <a:t>Paide Huvikeskus</a:t>
            </a:r>
          </a:p>
          <a:p>
            <a:pPr algn="ctr"/>
            <a:r>
              <a:rPr lang="et-EE" sz="1400" dirty="0" smtClean="0">
                <a:solidFill>
                  <a:srgbClr val="FF0000"/>
                </a:solidFill>
              </a:rPr>
              <a:t>137</a:t>
            </a:r>
            <a:endParaRPr lang="et-EE" sz="14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07804" y="945416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b="1" dirty="0" smtClean="0"/>
              <a:t>Multifunktsionaalne kooslus:            </a:t>
            </a:r>
            <a:r>
              <a:rPr lang="et-EE" dirty="0" smtClean="0"/>
              <a:t>ressursside optimeerimine</a:t>
            </a:r>
            <a:endParaRPr lang="et-EE" dirty="0"/>
          </a:p>
        </p:txBody>
      </p:sp>
      <p:cxnSp>
        <p:nvCxnSpPr>
          <p:cNvPr id="15" name="Sirge noolkonnektor 14"/>
          <p:cNvCxnSpPr>
            <a:endCxn id="10" idx="2"/>
          </p:cNvCxnSpPr>
          <p:nvPr/>
        </p:nvCxnSpPr>
        <p:spPr>
          <a:xfrm flipV="1">
            <a:off x="1907704" y="2983248"/>
            <a:ext cx="648072" cy="18034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irge noolkonnektor 16"/>
          <p:cNvCxnSpPr>
            <a:endCxn id="24" idx="1"/>
          </p:cNvCxnSpPr>
          <p:nvPr/>
        </p:nvCxnSpPr>
        <p:spPr>
          <a:xfrm flipV="1">
            <a:off x="5842645" y="2070721"/>
            <a:ext cx="817587" cy="20615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irge noolkonnektor 19"/>
          <p:cNvCxnSpPr>
            <a:stCxn id="12" idx="6"/>
            <a:endCxn id="27" idx="1"/>
          </p:cNvCxnSpPr>
          <p:nvPr/>
        </p:nvCxnSpPr>
        <p:spPr>
          <a:xfrm>
            <a:off x="6300192" y="3284984"/>
            <a:ext cx="720080" cy="11788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660232" y="1916832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400" dirty="0" smtClean="0"/>
              <a:t>Vabaharidus</a:t>
            </a:r>
            <a:endParaRPr lang="et-EE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7020272" y="3284984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400" dirty="0" smtClean="0"/>
              <a:t>Huviharidus</a:t>
            </a:r>
            <a:endParaRPr lang="et-EE" sz="1400" dirty="0"/>
          </a:p>
        </p:txBody>
      </p:sp>
    </p:spTree>
    <p:extLst>
      <p:ext uri="{BB962C8B-B14F-4D97-AF65-F5344CB8AC3E}">
        <p14:creationId xmlns:p14="http://schemas.microsoft.com/office/powerpoint/2010/main" val="1753849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ealkiri 1"/>
          <p:cNvSpPr>
            <a:spLocks noGrp="1"/>
          </p:cNvSpPr>
          <p:nvPr>
            <p:ph type="title"/>
          </p:nvPr>
        </p:nvSpPr>
        <p:spPr>
          <a:xfrm>
            <a:off x="323528" y="170086"/>
            <a:ext cx="8610600" cy="882650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t-EE" sz="3600" dirty="0" smtClean="0"/>
              <a:t>Kuidas saada õppureid?</a:t>
            </a:r>
            <a:endParaRPr lang="et-EE" sz="3600" dirty="0"/>
          </a:p>
        </p:txBody>
      </p:sp>
      <p:sp>
        <p:nvSpPr>
          <p:cNvPr id="13314" name="Teksti kohatäide 2"/>
          <p:cNvSpPr>
            <a:spLocks noGrp="1"/>
          </p:cNvSpPr>
          <p:nvPr>
            <p:ph type="body" sz="half" idx="2"/>
          </p:nvPr>
        </p:nvSpPr>
        <p:spPr>
          <a:xfrm>
            <a:off x="96838" y="1220788"/>
            <a:ext cx="4259138" cy="5016500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000" dirty="0" smtClean="0"/>
              <a:t>Koostöö Rajaleidja, </a:t>
            </a:r>
            <a:r>
              <a:rPr lang="et-EE" sz="2000" dirty="0" smtClean="0"/>
              <a:t>töötukassa</a:t>
            </a:r>
            <a:r>
              <a:rPr lang="et-EE" sz="2000" dirty="0" smtClean="0"/>
              <a:t>, lasteaedade, koolide, </a:t>
            </a:r>
            <a:r>
              <a:rPr lang="et-EE" sz="2000" dirty="0" smtClean="0"/>
              <a:t>omavalitsuste ja ettevõtjatega</a:t>
            </a:r>
            <a:endParaRPr lang="et-EE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000" dirty="0" smtClean="0"/>
              <a:t>Reklaami osatähtsuse </a:t>
            </a:r>
            <a:r>
              <a:rPr lang="et-EE" sz="2000" dirty="0" smtClean="0"/>
              <a:t>suurendamine</a:t>
            </a:r>
            <a:endParaRPr lang="et-EE" sz="2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000" dirty="0" smtClean="0"/>
              <a:t>Boonuste võimaldamine: </a:t>
            </a:r>
            <a:r>
              <a:rPr lang="et-EE" sz="2000" dirty="0" smtClean="0"/>
              <a:t>tasuta bussisõit, </a:t>
            </a:r>
            <a:r>
              <a:rPr lang="et-EE" sz="2000" dirty="0" smtClean="0"/>
              <a:t>töö-, lasteaia- või praktikakoha saamine</a:t>
            </a:r>
            <a:endParaRPr lang="et-EE" sz="2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000" dirty="0" smtClean="0"/>
              <a:t>Motiveerimine ja nõustamine</a:t>
            </a:r>
            <a:r>
              <a:rPr lang="et-EE" sz="2000" dirty="0" smtClean="0"/>
              <a:t>, sh i</a:t>
            </a:r>
            <a:r>
              <a:rPr lang="et-EE" sz="2000" dirty="0" smtClean="0"/>
              <a:t>siklik mõjutamine ning </a:t>
            </a:r>
            <a:r>
              <a:rPr lang="et-EE" sz="2000" dirty="0" smtClean="0"/>
              <a:t>suhtlemine</a:t>
            </a: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205038"/>
            <a:ext cx="4322763" cy="324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 descr="http://4.bp.blogspot.com/_rAjVs2vosIg/TO-8xe6BroI/AAAAAAAAAOg/USGBNdV3HHE/s1600/QuestionMar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116632"/>
            <a:ext cx="2496716" cy="249296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3160" y="2493109"/>
            <a:ext cx="4700442" cy="3523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vaal 1"/>
          <p:cNvSpPr/>
          <p:nvPr/>
        </p:nvSpPr>
        <p:spPr>
          <a:xfrm>
            <a:off x="3939501" y="2211020"/>
            <a:ext cx="5204499" cy="43204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t-EE" dirty="0" smtClean="0"/>
              <a:t>Tulge ja motiveerige mind!</a:t>
            </a:r>
            <a:endParaRPr lang="et-E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27584" y="4653136"/>
            <a:ext cx="7478217" cy="862032"/>
          </a:xfrm>
        </p:spPr>
        <p:txBody>
          <a:bodyPr/>
          <a:lstStyle/>
          <a:p>
            <a:pPr marL="0" indent="0" algn="l">
              <a:buNone/>
            </a:pPr>
            <a:r>
              <a:rPr lang="et-EE" dirty="0" smtClean="0"/>
              <a:t>Kuhu võiks jõuda?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sz="quarter" idx="13"/>
          </p:nvPr>
        </p:nvSpPr>
        <p:spPr>
          <a:xfrm>
            <a:off x="611560" y="731520"/>
            <a:ext cx="6932240" cy="3993624"/>
          </a:xfr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et-EE" sz="2400" b="1" dirty="0">
                <a:solidFill>
                  <a:schemeClr val="accent1">
                    <a:lumMod val="75000"/>
                  </a:schemeClr>
                </a:solidFill>
              </a:rPr>
              <a:t>Kvaliteedi, atraktiivsuse suurendamine – loob usalduse</a:t>
            </a:r>
          </a:p>
          <a:p>
            <a:pPr marL="0" indent="0">
              <a:buNone/>
            </a:pPr>
            <a:endParaRPr lang="et-EE" dirty="0" smtClean="0"/>
          </a:p>
        </p:txBody>
      </p:sp>
      <p:sp>
        <p:nvSpPr>
          <p:cNvPr id="4" name="Ovaal 3"/>
          <p:cNvSpPr/>
          <p:nvPr/>
        </p:nvSpPr>
        <p:spPr>
          <a:xfrm>
            <a:off x="3094673" y="2439472"/>
            <a:ext cx="1977938" cy="1296144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dirty="0" smtClean="0"/>
              <a:t>Edasiminek</a:t>
            </a:r>
            <a:endParaRPr lang="et-EE" dirty="0"/>
          </a:p>
        </p:txBody>
      </p:sp>
      <p:sp>
        <p:nvSpPr>
          <p:cNvPr id="8" name="TextBox 7"/>
          <p:cNvSpPr txBox="1"/>
          <p:nvPr/>
        </p:nvSpPr>
        <p:spPr>
          <a:xfrm>
            <a:off x="827584" y="2348880"/>
            <a:ext cx="16561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400" dirty="0" smtClean="0"/>
              <a:t>Ühisprojektid: sihtrühmad, väldib dubleerimise</a:t>
            </a:r>
            <a:endParaRPr lang="et-EE" sz="1400" dirty="0"/>
          </a:p>
        </p:txBody>
      </p:sp>
      <p:cxnSp>
        <p:nvCxnSpPr>
          <p:cNvPr id="12" name="Sirge noolkonnektor 11"/>
          <p:cNvCxnSpPr>
            <a:endCxn id="8" idx="3"/>
          </p:cNvCxnSpPr>
          <p:nvPr/>
        </p:nvCxnSpPr>
        <p:spPr>
          <a:xfrm flipH="1" flipV="1">
            <a:off x="2483768" y="2718212"/>
            <a:ext cx="648072" cy="36933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807804" y="1124744"/>
            <a:ext cx="21242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400" dirty="0" smtClean="0"/>
              <a:t>Uute sidusrühmade kaasamine: ettevõtjad, omavalitsused jne</a:t>
            </a:r>
            <a:endParaRPr lang="et-EE" sz="1400" dirty="0"/>
          </a:p>
        </p:txBody>
      </p:sp>
      <p:cxnSp>
        <p:nvCxnSpPr>
          <p:cNvPr id="23" name="Sirge noolkonnektor 22"/>
          <p:cNvCxnSpPr/>
          <p:nvPr/>
        </p:nvCxnSpPr>
        <p:spPr>
          <a:xfrm flipH="1" flipV="1">
            <a:off x="3869922" y="1878093"/>
            <a:ext cx="213720" cy="60785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292080" y="1700808"/>
            <a:ext cx="20162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400" dirty="0" smtClean="0"/>
              <a:t>Täiskasvanuhariduse planeerimine: arengukava vms</a:t>
            </a:r>
            <a:endParaRPr lang="et-EE" sz="1400" dirty="0"/>
          </a:p>
        </p:txBody>
      </p:sp>
      <p:cxnSp>
        <p:nvCxnSpPr>
          <p:cNvPr id="34" name="Sirge noolkonnektor 33"/>
          <p:cNvCxnSpPr>
            <a:stCxn id="32" idx="1"/>
            <a:endCxn id="4" idx="7"/>
          </p:cNvCxnSpPr>
          <p:nvPr/>
        </p:nvCxnSpPr>
        <p:spPr>
          <a:xfrm flipH="1">
            <a:off x="4782949" y="2070140"/>
            <a:ext cx="509131" cy="5591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irge noolkonnektor 38"/>
          <p:cNvCxnSpPr>
            <a:stCxn id="4" idx="6"/>
            <a:endCxn id="42" idx="1"/>
          </p:cNvCxnSpPr>
          <p:nvPr/>
        </p:nvCxnSpPr>
        <p:spPr>
          <a:xfrm>
            <a:off x="5072611" y="3087544"/>
            <a:ext cx="579509" cy="44627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652120" y="3272210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400" dirty="0" smtClean="0"/>
              <a:t>Täiskasvanuhariduse koordineerimine</a:t>
            </a:r>
            <a:endParaRPr lang="et-EE" sz="1400" dirty="0"/>
          </a:p>
        </p:txBody>
      </p:sp>
      <p:cxnSp>
        <p:nvCxnSpPr>
          <p:cNvPr id="46" name="Sirge noolkonnektor 45"/>
          <p:cNvCxnSpPr>
            <a:stCxn id="4" idx="3"/>
            <a:endCxn id="48" idx="3"/>
          </p:cNvCxnSpPr>
          <p:nvPr/>
        </p:nvCxnSpPr>
        <p:spPr>
          <a:xfrm flipH="1">
            <a:off x="2627784" y="3545800"/>
            <a:ext cx="756551" cy="51124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755576" y="3795430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400" dirty="0" smtClean="0"/>
              <a:t>Konkurents muutub koostööks</a:t>
            </a:r>
            <a:endParaRPr lang="et-EE" sz="1400" dirty="0"/>
          </a:p>
        </p:txBody>
      </p:sp>
      <p:cxnSp>
        <p:nvCxnSpPr>
          <p:cNvPr id="52" name="Sirge noolkonnektor 51"/>
          <p:cNvCxnSpPr>
            <a:stCxn id="4" idx="5"/>
            <a:endCxn id="54" idx="1"/>
          </p:cNvCxnSpPr>
          <p:nvPr/>
        </p:nvCxnSpPr>
        <p:spPr>
          <a:xfrm>
            <a:off x="4782949" y="3545800"/>
            <a:ext cx="653147" cy="64886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436096" y="3933056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400" dirty="0" smtClean="0"/>
              <a:t>Suureneb riiklik toetus vaba- ja huviharidusele</a:t>
            </a:r>
            <a:endParaRPr lang="et-EE" sz="1400" dirty="0"/>
          </a:p>
        </p:txBody>
      </p:sp>
    </p:spTree>
    <p:extLst>
      <p:ext uri="{BB962C8B-B14F-4D97-AF65-F5344CB8AC3E}">
        <p14:creationId xmlns:p14="http://schemas.microsoft.com/office/powerpoint/2010/main" val="3584688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Voogav">
  <a:themeElements>
    <a:clrScheme name="Voogav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Voogav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oogav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arkvarakomplekti Office kujundu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5389</TotalTime>
  <Words>123</Words>
  <Application>Microsoft Office PowerPoint</Application>
  <PresentationFormat>Ekraaniseanss (4:3)</PresentationFormat>
  <Paragraphs>46</Paragraphs>
  <Slides>4</Slides>
  <Notes>0</Notes>
  <HiddenSlides>0</HiddenSlides>
  <MMClips>0</MMClips>
  <ScaleCrop>false</ScaleCrop>
  <HeadingPairs>
    <vt:vector size="4" baseType="variant">
      <vt:variant>
        <vt:lpstr>Kujundus</vt:lpstr>
      </vt:variant>
      <vt:variant>
        <vt:i4>1</vt:i4>
      </vt:variant>
      <vt:variant>
        <vt:lpstr>Slaidipealkirjad</vt:lpstr>
      </vt:variant>
      <vt:variant>
        <vt:i4>4</vt:i4>
      </vt:variant>
    </vt:vector>
  </HeadingPairs>
  <TitlesOfParts>
    <vt:vector size="5" baseType="lpstr">
      <vt:lpstr>Voogav</vt:lpstr>
      <vt:lpstr>KUIDAS KOONDADA JÕUD?</vt:lpstr>
      <vt:lpstr> Segasumma suvila Paide moodi </vt:lpstr>
      <vt:lpstr>Kuidas saada õppureid?</vt:lpstr>
      <vt:lpstr>Kuhu võiks jõuda?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Paide Täiskasvanute Keskkool Rahvaülikool 28.04.2011</dc:title>
  <dc:creator>Anneli Suits</dc:creator>
  <cp:lastModifiedBy>Kasutaja</cp:lastModifiedBy>
  <cp:revision>131</cp:revision>
  <cp:lastPrinted>2013-01-17T12:25:47Z</cp:lastPrinted>
  <dcterms:created xsi:type="dcterms:W3CDTF">2011-04-27T09:07:09Z</dcterms:created>
  <dcterms:modified xsi:type="dcterms:W3CDTF">2015-01-28T07:07:00Z</dcterms:modified>
</cp:coreProperties>
</file>