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7" r:id="rId3"/>
    <p:sldId id="260" r:id="rId4"/>
    <p:sldId id="261" r:id="rId5"/>
    <p:sldId id="259" r:id="rId6"/>
    <p:sldId id="258" r:id="rId7"/>
    <p:sldId id="267" r:id="rId8"/>
    <p:sldId id="272" r:id="rId9"/>
    <p:sldId id="266" r:id="rId10"/>
    <p:sldId id="268" r:id="rId11"/>
    <p:sldId id="265" r:id="rId12"/>
    <p:sldId id="271" r:id="rId13"/>
    <p:sldId id="264" r:id="rId14"/>
    <p:sldId id="270" r:id="rId15"/>
    <p:sldId id="269" r:id="rId16"/>
    <p:sldId id="273" r:id="rId17"/>
  </p:sldIdLst>
  <p:sldSz cx="9144000" cy="6858000" type="screen4x3"/>
  <p:notesSz cx="6797675" cy="9926638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5809273840774E-2"/>
          <c:y val="8.8547789880726369E-2"/>
          <c:w val="0.85877974628171483"/>
          <c:h val="0.67088897253538982"/>
        </c:manualLayout>
      </c:layout>
      <c:lineChart>
        <c:grouping val="standard"/>
        <c:varyColors val="0"/>
        <c:ser>
          <c:idx val="0"/>
          <c:order val="0"/>
          <c:tx>
            <c:strRef>
              <c:f>Leht4!$B$4</c:f>
              <c:strCache>
                <c:ptCount val="1"/>
                <c:pt idx="0">
                  <c:v>Gümnaasium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pPr>
                <a:solidFill>
                  <a:schemeClr val="accent1"/>
                </a:solidFill>
                <a:ln w="38100">
                  <a:solidFill>
                    <a:schemeClr val="bg2">
                      <a:lumMod val="50000"/>
                    </a:schemeClr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bg2">
                    <a:lumMod val="50000"/>
                  </a:schemeClr>
                </a:solidFill>
                <a:round/>
              </a:ln>
              <a:effectLst/>
            </c:spPr>
          </c:dPt>
          <c:cat>
            <c:strRef>
              <c:f>Leht4!$C$2:$G$3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Leht4!$C$4:$G$4</c:f>
              <c:numCache>
                <c:formatCode>General</c:formatCode>
                <c:ptCount val="5"/>
                <c:pt idx="0">
                  <c:v>83</c:v>
                </c:pt>
                <c:pt idx="1">
                  <c:v>90</c:v>
                </c:pt>
                <c:pt idx="2">
                  <c:v>87</c:v>
                </c:pt>
                <c:pt idx="3">
                  <c:v>102</c:v>
                </c:pt>
                <c:pt idx="4">
                  <c:v>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Leht4!$B$5</c:f>
              <c:strCache>
                <c:ptCount val="1"/>
                <c:pt idx="0">
                  <c:v>Põhikool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rgbClr val="92D050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92D050"/>
                </a:solidFill>
                <a:ln w="38100">
                  <a:solidFill>
                    <a:srgbClr val="92D050"/>
                  </a:solidFill>
                </a:ln>
                <a:effectLst/>
              </c:spPr>
            </c:marker>
            <c:bubble3D val="0"/>
          </c:dPt>
          <c:cat>
            <c:strRef>
              <c:f>Leht4!$C$2:$G$3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Leht4!$C$5:$G$5</c:f>
              <c:numCache>
                <c:formatCode>General</c:formatCode>
                <c:ptCount val="5"/>
                <c:pt idx="0">
                  <c:v>47</c:v>
                </c:pt>
                <c:pt idx="1">
                  <c:v>22</c:v>
                </c:pt>
                <c:pt idx="2">
                  <c:v>31</c:v>
                </c:pt>
                <c:pt idx="3">
                  <c:v>36</c:v>
                </c:pt>
                <c:pt idx="4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Leht4!$B$6</c:f>
              <c:strCache>
                <c:ptCount val="1"/>
                <c:pt idx="0">
                  <c:v>Kokku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cat>
            <c:strRef>
              <c:f>Leht4!$C$2:$G$3</c:f>
              <c:strCache>
                <c:ptCount val="5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</c:strCache>
            </c:strRef>
          </c:cat>
          <c:val>
            <c:numRef>
              <c:f>Leht4!$C$6:$G$6</c:f>
              <c:numCache>
                <c:formatCode>General</c:formatCode>
                <c:ptCount val="5"/>
                <c:pt idx="0">
                  <c:v>130</c:v>
                </c:pt>
                <c:pt idx="1">
                  <c:v>112</c:v>
                </c:pt>
                <c:pt idx="2">
                  <c:v>118</c:v>
                </c:pt>
                <c:pt idx="3">
                  <c:v>138</c:v>
                </c:pt>
                <c:pt idx="4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219328"/>
        <c:axId val="101700736"/>
      </c:lineChart>
      <c:catAx>
        <c:axId val="10121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t-EE"/>
          </a:p>
        </c:txPr>
        <c:crossAx val="101700736"/>
        <c:crosses val="autoZero"/>
        <c:auto val="1"/>
        <c:lblAlgn val="ctr"/>
        <c:lblOffset val="100"/>
        <c:noMultiLvlLbl val="0"/>
      </c:catAx>
      <c:valAx>
        <c:axId val="10170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t-EE"/>
          </a:p>
        </c:txPr>
        <c:crossAx val="10121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0314960629919"/>
          <c:y val="0.13467592592592595"/>
          <c:w val="0.89019685039370078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strRef>
              <c:f>Õpilased!$O$4</c:f>
              <c:strCache>
                <c:ptCount val="1"/>
                <c:pt idx="0">
                  <c:v>Õpilasi koolis 1. sept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accent1"/>
                </a:solidFill>
              </a:ln>
              <a:effectLst/>
            </c:spPr>
          </c:marker>
          <c:cat>
            <c:numRef>
              <c:f>Õpilased!$P$3:$X$3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Õpilased!$P$4:$X$4</c:f>
              <c:numCache>
                <c:formatCode>General</c:formatCode>
                <c:ptCount val="9"/>
                <c:pt idx="0">
                  <c:v>494</c:v>
                </c:pt>
                <c:pt idx="1">
                  <c:v>623</c:v>
                </c:pt>
                <c:pt idx="2">
                  <c:v>612</c:v>
                </c:pt>
                <c:pt idx="3">
                  <c:v>744</c:v>
                </c:pt>
                <c:pt idx="4">
                  <c:v>694</c:v>
                </c:pt>
                <c:pt idx="5">
                  <c:v>611</c:v>
                </c:pt>
                <c:pt idx="6">
                  <c:v>512</c:v>
                </c:pt>
                <c:pt idx="7">
                  <c:v>468</c:v>
                </c:pt>
                <c:pt idx="8">
                  <c:v>526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67200"/>
        <c:axId val="156906240"/>
      </c:lineChart>
      <c:catAx>
        <c:axId val="15686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t-EE"/>
          </a:p>
        </c:txPr>
        <c:crossAx val="156906240"/>
        <c:crosses val="autoZero"/>
        <c:auto val="1"/>
        <c:lblAlgn val="ctr"/>
        <c:lblOffset val="100"/>
        <c:noMultiLvlLbl val="0"/>
      </c:catAx>
      <c:valAx>
        <c:axId val="15690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t-EE"/>
          </a:p>
        </c:txPr>
        <c:crossAx val="15686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4015D-8160-44CC-8C4A-A0BF202358D5}" type="datetimeFigureOut">
              <a:rPr lang="et-EE" smtClean="0"/>
              <a:t>2.03.2015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51C77-875C-4F3F-A5DC-DB7D21B67FB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8077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äisnurkne kolmnur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ealkiri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17" name="Alapealkiri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t-EE" smtClean="0"/>
              <a:t>Klõpsake laadi muutmiseks</a:t>
            </a:r>
            <a:endParaRPr kumimoji="0" lang="en-US"/>
          </a:p>
        </p:txBody>
      </p:sp>
      <p:grpSp>
        <p:nvGrpSpPr>
          <p:cNvPr id="2" name="Rühm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abakuju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abakuju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abakuju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irgkonnek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Kuupäeva kohatäid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9322FB-B212-427B-BFC2-08C8AD83A530}" type="datetimeFigureOut">
              <a:rPr lang="et-EE" smtClean="0"/>
              <a:t>2.03.2015</a:t>
            </a:fld>
            <a:endParaRPr lang="et-EE"/>
          </a:p>
        </p:txBody>
      </p:sp>
      <p:sp>
        <p:nvSpPr>
          <p:cNvPr id="19" name="Jaluse kohatäid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27" name="Slaidinumbri kohatä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0D8716-0E20-4172-96D8-E42CE2221011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322FB-B212-427B-BFC2-08C8AD83A530}" type="datetimeFigureOut">
              <a:rPr lang="et-EE" smtClean="0"/>
              <a:t>2.03.2015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716-0E20-4172-96D8-E42CE2221011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322FB-B212-427B-BFC2-08C8AD83A530}" type="datetimeFigureOut">
              <a:rPr lang="et-EE" smtClean="0"/>
              <a:t>2.03.2015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716-0E20-4172-96D8-E42CE2221011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322FB-B212-427B-BFC2-08C8AD83A530}" type="datetimeFigureOut">
              <a:rPr lang="et-EE" smtClean="0"/>
              <a:t>2.03.2015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716-0E20-4172-96D8-E42CE2221011}" type="slidenum">
              <a:rPr lang="et-EE" smtClean="0"/>
              <a:t>‹#›</a:t>
            </a:fld>
            <a:endParaRPr lang="et-EE"/>
          </a:p>
        </p:txBody>
      </p:sp>
      <p:sp>
        <p:nvSpPr>
          <p:cNvPr id="7" name="Pealkiri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322FB-B212-427B-BFC2-08C8AD83A530}" type="datetimeFigureOut">
              <a:rPr lang="et-EE" smtClean="0"/>
              <a:t>2.03.2015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716-0E20-4172-96D8-E42CE2221011}" type="slidenum">
              <a:rPr lang="et-EE" smtClean="0"/>
              <a:t>‹#›</a:t>
            </a:fld>
            <a:endParaRPr lang="et-EE"/>
          </a:p>
        </p:txBody>
      </p:sp>
      <p:sp>
        <p:nvSpPr>
          <p:cNvPr id="7" name="Rööpnoo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Rööpnoo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322FB-B212-427B-BFC2-08C8AD83A530}" type="datetimeFigureOut">
              <a:rPr lang="et-EE" smtClean="0"/>
              <a:t>2.03.2015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716-0E20-4172-96D8-E42CE2221011}" type="slidenum">
              <a:rPr lang="et-EE" smtClean="0"/>
              <a:t>‹#›</a:t>
            </a:fld>
            <a:endParaRPr lang="et-EE"/>
          </a:p>
        </p:txBody>
      </p:sp>
      <p:sp>
        <p:nvSpPr>
          <p:cNvPr id="8" name="Pealkiri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õrdlu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322FB-B212-427B-BFC2-08C8AD83A530}" type="datetimeFigureOut">
              <a:rPr lang="et-EE" smtClean="0"/>
              <a:t>2.03.2015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716-0E20-4172-96D8-E42CE2221011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322FB-B212-427B-BFC2-08C8AD83A530}" type="datetimeFigureOut">
              <a:rPr lang="et-EE" smtClean="0"/>
              <a:t>2.03.2015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716-0E20-4172-96D8-E42CE2221011}" type="slidenum">
              <a:rPr lang="et-EE" smtClean="0"/>
              <a:t>‹#›</a:t>
            </a:fld>
            <a:endParaRPr lang="et-EE"/>
          </a:p>
        </p:txBody>
      </p:sp>
      <p:sp>
        <p:nvSpPr>
          <p:cNvPr id="6" name="Pealkiri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9322FB-B212-427B-BFC2-08C8AD83A530}" type="datetimeFigureOut">
              <a:rPr lang="et-EE" smtClean="0"/>
              <a:t>2.03.2015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716-0E20-4172-96D8-E42CE2221011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19322FB-B212-427B-BFC2-08C8AD83A530}" type="datetimeFigureOut">
              <a:rPr lang="et-EE" smtClean="0"/>
              <a:t>2.03.2015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D8716-0E20-4172-96D8-E42CE2221011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9322FB-B212-427B-BFC2-08C8AD83A530}" type="datetimeFigureOut">
              <a:rPr lang="et-EE" smtClean="0"/>
              <a:t>2.03.2015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0D8716-0E20-4172-96D8-E42CE2221011}" type="slidenum">
              <a:rPr lang="et-EE" smtClean="0"/>
              <a:t>‹#›</a:t>
            </a:fld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8" name="Vabakuju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abakuju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äisnurkne kolmnur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irgkonnek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ööpnoo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Rööpnoo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abakuju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abakuju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äisnurkne kolmnur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irgkonnek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ealkirja kohatäid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0" name="Teksti kohatäid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10" name="Kuupäeva kohatäid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9322FB-B212-427B-BFC2-08C8AD83A530}" type="datetimeFigureOut">
              <a:rPr lang="et-EE" smtClean="0"/>
              <a:t>2.03.2015</a:t>
            </a:fld>
            <a:endParaRPr lang="et-EE"/>
          </a:p>
        </p:txBody>
      </p:sp>
      <p:sp>
        <p:nvSpPr>
          <p:cNvPr id="22" name="Jaluse kohatäid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18" name="Slaidinumbri kohatä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0D8716-0E20-4172-96D8-E42CE2221011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96955" y="2018402"/>
            <a:ext cx="7772400" cy="2016224"/>
          </a:xfrm>
        </p:spPr>
        <p:txBody>
          <a:bodyPr>
            <a:noAutofit/>
          </a:bodyPr>
          <a:lstStyle/>
          <a:p>
            <a:r>
              <a:rPr lang="et-EE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ÕPPIMISVÕIMALUSED</a:t>
            </a:r>
            <a:br>
              <a:rPr lang="et-EE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t-EE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TARTU </a:t>
            </a:r>
            <a:r>
              <a:rPr lang="et-EE" sz="4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TÄISKASVANUTE </a:t>
            </a:r>
            <a:r>
              <a:rPr lang="et-EE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GÜMNAASIUMIS</a:t>
            </a:r>
            <a:endParaRPr lang="et-EE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702838" y="4221088"/>
            <a:ext cx="7772400" cy="806247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>
                <a:latin typeface="Arial Black" panose="020B0A04020102020204" pitchFamily="34" charset="0"/>
              </a:rPr>
              <a:t>Kõnni ise elu adra taga, raja ise enesele teed (F. Tuglas)</a:t>
            </a:r>
            <a:endParaRPr lang="et-EE" dirty="0">
              <a:latin typeface="Arial Black" panose="020B0A04020102020204" pitchFamily="34" charset="0"/>
            </a:endParaRPr>
          </a:p>
        </p:txBody>
      </p:sp>
      <p:pic>
        <p:nvPicPr>
          <p:cNvPr id="4" name="Picture 4" descr="C:\Users\juta.AG\AppData\Local\Temp\notesF04098\ööku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42" y="188640"/>
            <a:ext cx="1829761" cy="182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9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2400" b="1" dirty="0" smtClean="0">
                <a:latin typeface="Arial Black" panose="020B0A04020102020204" pitchFamily="34" charset="0"/>
              </a:rPr>
              <a:t>I ja II  perioodis õpilastele õpioskuste kursus</a:t>
            </a:r>
          </a:p>
          <a:p>
            <a:endParaRPr lang="et-EE" sz="2400" b="1" dirty="0" smtClean="0">
              <a:latin typeface="Arial Black" panose="020B0A04020102020204" pitchFamily="34" charset="0"/>
            </a:endParaRPr>
          </a:p>
          <a:p>
            <a:r>
              <a:rPr lang="et-EE" sz="2400" b="1" dirty="0" smtClean="0">
                <a:latin typeface="Arial Black" panose="020B0A04020102020204" pitchFamily="34" charset="0"/>
              </a:rPr>
              <a:t>Põhiainetel nn „0“ kursused</a:t>
            </a:r>
          </a:p>
          <a:p>
            <a:endParaRPr lang="et-EE" sz="2400" b="1" dirty="0" smtClean="0">
              <a:latin typeface="Arial Black" panose="020B0A04020102020204" pitchFamily="34" charset="0"/>
            </a:endParaRPr>
          </a:p>
          <a:p>
            <a:r>
              <a:rPr lang="et-EE" sz="2400" b="1" dirty="0" smtClean="0">
                <a:latin typeface="Arial Black" panose="020B0A04020102020204" pitchFamily="34" charset="0"/>
              </a:rPr>
              <a:t>Kolmapäeviti matemaatika õpituba</a:t>
            </a:r>
          </a:p>
          <a:p>
            <a:endParaRPr lang="et-EE" sz="2400" b="1" dirty="0" smtClean="0">
              <a:latin typeface="Arial Black" panose="020B0A04020102020204" pitchFamily="34" charset="0"/>
            </a:endParaRPr>
          </a:p>
          <a:p>
            <a:r>
              <a:rPr lang="et-EE" sz="2400" b="1" dirty="0" smtClean="0">
                <a:latin typeface="Arial Black" panose="020B0A04020102020204" pitchFamily="34" charset="0"/>
              </a:rPr>
              <a:t>Kõigi kursuste materjal veebis nn kursuste lehel või </a:t>
            </a:r>
            <a:r>
              <a:rPr lang="et-EE" sz="2400" b="1" dirty="0" err="1" smtClean="0">
                <a:latin typeface="Arial Black" panose="020B0A04020102020204" pitchFamily="34" charset="0"/>
              </a:rPr>
              <a:t>Moodle`s</a:t>
            </a:r>
            <a:endParaRPr lang="et-EE" sz="2400" b="1" dirty="0" smtClean="0">
              <a:latin typeface="Arial Black" panose="020B0A04020102020204" pitchFamily="34" charset="0"/>
            </a:endParaRPr>
          </a:p>
          <a:p>
            <a:endParaRPr lang="et-EE" sz="2400" b="1" dirty="0" smtClean="0">
              <a:latin typeface="Arial Black" panose="020B0A04020102020204" pitchFamily="34" charset="0"/>
            </a:endParaRPr>
          </a:p>
          <a:p>
            <a:r>
              <a:rPr lang="et-EE" sz="2400" b="1" dirty="0" err="1" smtClean="0">
                <a:latin typeface="Arial Black" panose="020B0A04020102020204" pitchFamily="34" charset="0"/>
              </a:rPr>
              <a:t>Järelvastamise</a:t>
            </a:r>
            <a:r>
              <a:rPr lang="et-EE" sz="2400" b="1" dirty="0" smtClean="0">
                <a:latin typeface="Arial Black" panose="020B0A04020102020204" pitchFamily="34" charset="0"/>
              </a:rPr>
              <a:t> klass</a:t>
            </a:r>
          </a:p>
          <a:p>
            <a:pPr marL="109728" indent="0">
              <a:buNone/>
            </a:pPr>
            <a:r>
              <a:rPr lang="et-EE" sz="2400" b="1" dirty="0" smtClean="0">
                <a:latin typeface="Arial Black" panose="020B0A04020102020204" pitchFamily="34" charset="0"/>
              </a:rPr>
              <a:t> </a:t>
            </a:r>
            <a:endParaRPr lang="et-EE" sz="2400" dirty="0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ÕPILASTE TOETAMINE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5199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840219"/>
              </p:ext>
            </p:extLst>
          </p:nvPr>
        </p:nvGraphicFramePr>
        <p:xfrm>
          <a:off x="457200" y="980728"/>
          <a:ext cx="82296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t-EE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Kooli lõpetajate arv</a:t>
            </a: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135485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g.tartu.ee/misc/files/pictures/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0"/>
            <a:ext cx="9145016" cy="613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6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44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Õpilaste arv aastate lõikes e miks on vaja koondada jõud</a:t>
            </a:r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867512"/>
              </p:ext>
            </p:extLst>
          </p:nvPr>
        </p:nvGraphicFramePr>
        <p:xfrm>
          <a:off x="457200" y="1481138"/>
          <a:ext cx="8229600" cy="482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596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et-EE" sz="2400" dirty="0" smtClean="0">
                <a:latin typeface="Arial Black" panose="020B0A04020102020204" pitchFamily="34" charset="0"/>
              </a:rPr>
              <a:t>Tartu Linnavalitsus, LV Haridusosakond, koolid</a:t>
            </a:r>
          </a:p>
          <a:p>
            <a:endParaRPr lang="et-EE" sz="2400" dirty="0" smtClean="0">
              <a:latin typeface="Arial Black" panose="020B0A04020102020204" pitchFamily="34" charset="0"/>
            </a:endParaRPr>
          </a:p>
          <a:p>
            <a:r>
              <a:rPr lang="et-EE" sz="2400" dirty="0" smtClean="0">
                <a:latin typeface="Arial Black" panose="020B0A04020102020204" pitchFamily="34" charset="0"/>
              </a:rPr>
              <a:t>Tartu Vangla </a:t>
            </a:r>
          </a:p>
          <a:p>
            <a:endParaRPr lang="et-EE" sz="2400" dirty="0" smtClean="0">
              <a:latin typeface="Arial Black" panose="020B0A04020102020204" pitchFamily="34" charset="0"/>
            </a:endParaRPr>
          </a:p>
          <a:p>
            <a:r>
              <a:rPr lang="et-EE" sz="2400" dirty="0" smtClean="0">
                <a:latin typeface="Arial Black" panose="020B0A04020102020204" pitchFamily="34" charset="0"/>
              </a:rPr>
              <a:t>ETKA Andras </a:t>
            </a:r>
          </a:p>
          <a:p>
            <a:endParaRPr lang="et-EE" sz="2400" dirty="0">
              <a:latin typeface="Arial Black" panose="020B0A04020102020204" pitchFamily="34" charset="0"/>
            </a:endParaRPr>
          </a:p>
          <a:p>
            <a:r>
              <a:rPr lang="et-EE" sz="2400" dirty="0" smtClean="0">
                <a:latin typeface="Arial Black" panose="020B0A04020102020204" pitchFamily="34" charset="0"/>
              </a:rPr>
              <a:t>Hariduse </a:t>
            </a:r>
            <a:r>
              <a:rPr lang="et-EE" sz="2400" dirty="0">
                <a:latin typeface="Arial Black" panose="020B0A04020102020204" pitchFamily="34" charset="0"/>
              </a:rPr>
              <a:t>Tugiteenuste Keskus</a:t>
            </a:r>
          </a:p>
          <a:p>
            <a:endParaRPr lang="et-EE" sz="2400" dirty="0">
              <a:latin typeface="Arial Black" panose="020B0A04020102020204" pitchFamily="34" charset="0"/>
            </a:endParaRPr>
          </a:p>
          <a:p>
            <a:r>
              <a:rPr lang="et-EE" sz="2400" dirty="0">
                <a:latin typeface="Arial Black" panose="020B0A04020102020204" pitchFamily="34" charset="0"/>
              </a:rPr>
              <a:t>Rajaleidja </a:t>
            </a:r>
            <a:r>
              <a:rPr lang="et-EE" sz="2400" dirty="0" smtClean="0">
                <a:latin typeface="Arial Black" panose="020B0A04020102020204" pitchFamily="34" charset="0"/>
              </a:rPr>
              <a:t>Keskus</a:t>
            </a:r>
          </a:p>
          <a:p>
            <a:endParaRPr lang="et-EE" sz="2400" dirty="0" smtClean="0">
              <a:latin typeface="Arial Black" panose="020B0A04020102020204" pitchFamily="34" charset="0"/>
            </a:endParaRPr>
          </a:p>
          <a:p>
            <a:r>
              <a:rPr lang="et-EE" sz="2400" dirty="0" smtClean="0">
                <a:latin typeface="Arial Black" panose="020B0A04020102020204" pitchFamily="34" charset="0"/>
              </a:rPr>
              <a:t>Tartu Kutsehariduskeskus</a:t>
            </a:r>
          </a:p>
          <a:p>
            <a:endParaRPr lang="et-EE" sz="2400" dirty="0" smtClean="0">
              <a:latin typeface="Arial Black" panose="020B0A04020102020204" pitchFamily="34" charset="0"/>
            </a:endParaRPr>
          </a:p>
          <a:p>
            <a:r>
              <a:rPr lang="et-EE" sz="2400" dirty="0" smtClean="0">
                <a:latin typeface="Arial Black" panose="020B0A04020102020204" pitchFamily="34" charset="0"/>
              </a:rPr>
              <a:t>Tartu Rahvaülikool</a:t>
            </a:r>
          </a:p>
          <a:p>
            <a:endParaRPr lang="et-EE" sz="2400" dirty="0" smtClean="0">
              <a:latin typeface="Arial Black" panose="020B0A04020102020204" pitchFamily="34" charset="0"/>
            </a:endParaRPr>
          </a:p>
          <a:p>
            <a:r>
              <a:rPr lang="et-EE" sz="2400" dirty="0" smtClean="0">
                <a:latin typeface="Arial Black" panose="020B0A04020102020204" pitchFamily="34" charset="0"/>
              </a:rPr>
              <a:t>Töötukassa (sellest aastast koolil koolituskaart)</a:t>
            </a:r>
          </a:p>
          <a:p>
            <a:endParaRPr lang="et-EE" dirty="0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r>
              <a:rPr lang="et-EE" sz="3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Koostööpartnerid</a:t>
            </a:r>
            <a:endParaRPr lang="et-EE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3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451723" y="1079308"/>
            <a:ext cx="8229600" cy="4882547"/>
          </a:xfrm>
        </p:spPr>
        <p:txBody>
          <a:bodyPr>
            <a:normAutofit/>
          </a:bodyPr>
          <a:lstStyle/>
          <a:p>
            <a:r>
              <a:rPr lang="et-EE" sz="2400" dirty="0" smtClean="0">
                <a:latin typeface="Arial Black" panose="020B0A04020102020204" pitchFamily="34" charset="0"/>
              </a:rPr>
              <a:t>Igal tasandil selgitustööd hariduse vajalikkusest ja selle võimalustest</a:t>
            </a:r>
          </a:p>
          <a:p>
            <a:endParaRPr lang="et-EE" sz="2400" dirty="0" smtClean="0">
              <a:latin typeface="Arial Black" panose="020B0A04020102020204" pitchFamily="34" charset="0"/>
            </a:endParaRPr>
          </a:p>
          <a:p>
            <a:r>
              <a:rPr lang="et-EE" sz="2400" dirty="0" smtClean="0">
                <a:latin typeface="Arial Black" panose="020B0A04020102020204" pitchFamily="34" charset="0"/>
              </a:rPr>
              <a:t>Keskhariduseta noorte toetamist õppetöös osalemiseks, mõningate ettevõtjate väärtushinnangute muutumist</a:t>
            </a:r>
          </a:p>
          <a:p>
            <a:endParaRPr lang="et-EE" sz="2400" dirty="0" smtClean="0">
              <a:latin typeface="Arial Black" panose="020B0A04020102020204" pitchFamily="34" charset="0"/>
            </a:endParaRPr>
          </a:p>
          <a:p>
            <a:r>
              <a:rPr lang="et-EE" sz="2400" dirty="0" smtClean="0">
                <a:latin typeface="Arial Black" panose="020B0A04020102020204" pitchFamily="34" charset="0"/>
              </a:rPr>
              <a:t>Kaasabi keskhariduseta noorte leidmiseks, innustamiseks ja kooli suunamiseks </a:t>
            </a:r>
          </a:p>
          <a:p>
            <a:endParaRPr lang="et-EE" sz="2400" dirty="0" smtClean="0">
              <a:latin typeface="Arial Black" panose="020B0A04020102020204" pitchFamily="34" charset="0"/>
            </a:endParaRPr>
          </a:p>
          <a:p>
            <a:r>
              <a:rPr lang="et-EE" sz="2400" dirty="0" smtClean="0">
                <a:latin typeface="Arial Black" panose="020B0A04020102020204" pitchFamily="34" charset="0"/>
              </a:rPr>
              <a:t>Reklaamikampaaniate läbiviimist ja selle toetamist</a:t>
            </a:r>
          </a:p>
          <a:p>
            <a:endParaRPr lang="et-EE" sz="2400" dirty="0">
              <a:latin typeface="Arial Black" panose="020B0A04020102020204" pitchFamily="34" charset="0"/>
            </a:endParaRPr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t-EE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Õpilaste leidmiseks on vaja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2537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2" y="1556792"/>
            <a:ext cx="6833315" cy="4525962"/>
          </a:xfrm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Õppida pole kunagi hilja – </a:t>
            </a:r>
            <a:br>
              <a:rPr lang="et-EE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t-EE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Sa saad hakkama!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9220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683568" y="1052736"/>
            <a:ext cx="8003232" cy="532859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t-EE" sz="2800" dirty="0" smtClean="0">
                <a:latin typeface="Arial Black" panose="020B0A04020102020204" pitchFamily="34" charset="0"/>
              </a:rPr>
              <a:t>Neile, kellel</a:t>
            </a:r>
          </a:p>
          <a:p>
            <a:pPr marL="109728" indent="0">
              <a:buNone/>
            </a:pPr>
            <a:endParaRPr lang="et-EE" sz="2800" dirty="0">
              <a:latin typeface="Arial Black" panose="020B0A04020102020204" pitchFamily="34" charset="0"/>
            </a:endParaRPr>
          </a:p>
          <a:p>
            <a:r>
              <a:rPr lang="et-EE" sz="2400" dirty="0" smtClean="0">
                <a:latin typeface="Arial Black" panose="020B0A04020102020204" pitchFamily="34" charset="0"/>
              </a:rPr>
              <a:t>haridusest ei piisa sobiva töö leidmisel, on soov edasi õppida,</a:t>
            </a:r>
          </a:p>
          <a:p>
            <a:endParaRPr lang="et-EE" sz="2400" dirty="0" smtClean="0">
              <a:latin typeface="Arial Black" panose="020B0A04020102020204" pitchFamily="34" charset="0"/>
            </a:endParaRPr>
          </a:p>
          <a:p>
            <a:r>
              <a:rPr lang="et-EE" sz="2400" dirty="0">
                <a:latin typeface="Arial Black" panose="020B0A04020102020204" pitchFamily="34" charset="0"/>
              </a:rPr>
              <a:t>n</a:t>
            </a:r>
            <a:r>
              <a:rPr lang="et-EE" sz="2400" dirty="0" smtClean="0">
                <a:latin typeface="Arial Black" panose="020B0A04020102020204" pitchFamily="34" charset="0"/>
              </a:rPr>
              <a:t>apib teadmisi ja oskusi oma laste koolitöö juhendamiseks,</a:t>
            </a:r>
          </a:p>
          <a:p>
            <a:endParaRPr lang="et-EE" sz="2400" dirty="0" smtClean="0">
              <a:latin typeface="Arial Black" panose="020B0A04020102020204" pitchFamily="34" charset="0"/>
            </a:endParaRPr>
          </a:p>
          <a:p>
            <a:r>
              <a:rPr lang="et-EE" sz="2400" dirty="0" smtClean="0">
                <a:latin typeface="Arial Black" panose="020B0A04020102020204" pitchFamily="34" charset="0"/>
              </a:rPr>
              <a:t>tööandja valmistub koondamiseks,</a:t>
            </a:r>
          </a:p>
          <a:p>
            <a:endParaRPr lang="et-EE" sz="2400" dirty="0" smtClean="0">
              <a:latin typeface="Arial Black" panose="020B0A04020102020204" pitchFamily="34" charset="0"/>
            </a:endParaRPr>
          </a:p>
          <a:p>
            <a:r>
              <a:rPr lang="et-EE" sz="2400" dirty="0">
                <a:latin typeface="Arial Black" panose="020B0A04020102020204" pitchFamily="34" charset="0"/>
              </a:rPr>
              <a:t>o</a:t>
            </a:r>
            <a:r>
              <a:rPr lang="et-EE" sz="2400" dirty="0" smtClean="0">
                <a:latin typeface="Arial Black" panose="020B0A04020102020204" pitchFamily="34" charset="0"/>
              </a:rPr>
              <a:t>n tekkinud iseenda harimise soov (õppida on huvitav!) …</a:t>
            </a:r>
          </a:p>
          <a:p>
            <a:endParaRPr lang="et-EE" sz="3200" dirty="0" smtClean="0"/>
          </a:p>
          <a:p>
            <a:pPr marL="109728" indent="0">
              <a:buNone/>
            </a:pPr>
            <a:endParaRPr lang="et-EE" dirty="0" smtClean="0"/>
          </a:p>
          <a:p>
            <a:pPr marL="109728" indent="0">
              <a:buNone/>
            </a:pPr>
            <a:endParaRPr lang="et-EE" dirty="0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017"/>
          </a:xfrm>
        </p:spPr>
        <p:txBody>
          <a:bodyPr>
            <a:noAutofit/>
          </a:bodyPr>
          <a:lstStyle/>
          <a:p>
            <a:r>
              <a:rPr lang="et-EE" sz="4000" dirty="0" smtClean="0">
                <a:latin typeface="Arial Black" panose="020B0A04020102020204" pitchFamily="34" charset="0"/>
              </a:rPr>
              <a:t/>
            </a:r>
            <a:br>
              <a:rPr lang="et-EE" sz="4000" dirty="0" smtClean="0">
                <a:latin typeface="Arial Black" panose="020B0A04020102020204" pitchFamily="34" charset="0"/>
              </a:rPr>
            </a:br>
            <a:r>
              <a:rPr lang="et-EE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KELLELE? </a:t>
            </a:r>
            <a:r>
              <a:rPr lang="et-EE" sz="4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t-EE" sz="4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et-EE" sz="4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7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KES  ÕPIVAD?</a:t>
            </a:r>
            <a:endParaRPr lang="et-EE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3034680" cy="762000"/>
          </a:xfrm>
        </p:spPr>
        <p:txBody>
          <a:bodyPr>
            <a:normAutofit/>
          </a:bodyPr>
          <a:lstStyle/>
          <a:p>
            <a:r>
              <a:rPr lang="et-EE" sz="3600" dirty="0" smtClean="0"/>
              <a:t>264 </a:t>
            </a:r>
            <a:endParaRPr lang="et-EE" sz="3600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5868144" y="5410200"/>
            <a:ext cx="2818657" cy="762000"/>
          </a:xfrm>
        </p:spPr>
        <p:txBody>
          <a:bodyPr>
            <a:normAutofit/>
          </a:bodyPr>
          <a:lstStyle/>
          <a:p>
            <a:pPr algn="r"/>
            <a:r>
              <a:rPr lang="et-EE" sz="3600" dirty="0" smtClean="0"/>
              <a:t>262</a:t>
            </a:r>
            <a:endParaRPr lang="et-EE" sz="3600" dirty="0"/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2627784" y="1481006"/>
            <a:ext cx="3960440" cy="4684298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t-EE" sz="3000" dirty="0" smtClean="0">
                <a:latin typeface="Arial Black" panose="020B0A04020102020204" pitchFamily="34" charset="0"/>
              </a:rPr>
              <a:t>Keskmine vanus</a:t>
            </a:r>
          </a:p>
          <a:p>
            <a:pPr marL="109728" indent="0">
              <a:buNone/>
            </a:pPr>
            <a:r>
              <a:rPr lang="et-EE" sz="3000" dirty="0" smtClean="0">
                <a:latin typeface="Arial Black" panose="020B0A04020102020204" pitchFamily="34" charset="0"/>
              </a:rPr>
              <a:t>23,1	    	 24,4  </a:t>
            </a:r>
          </a:p>
          <a:p>
            <a:pPr marL="109728" indent="0" algn="ctr">
              <a:buNone/>
            </a:pPr>
            <a:endParaRPr lang="et-EE" sz="3000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endParaRPr lang="et-EE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et-EE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et-EE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et-EE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et-EE" dirty="0" smtClean="0">
                <a:latin typeface="Arial Black" panose="020B0A04020102020204" pitchFamily="34" charset="0"/>
              </a:rPr>
              <a:t> </a:t>
            </a:r>
            <a:r>
              <a:rPr lang="et-EE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õpilasi 526</a:t>
            </a:r>
          </a:p>
        </p:txBody>
      </p:sp>
      <p:pic>
        <p:nvPicPr>
          <p:cNvPr id="1026" name="Picture 2" descr="https://encrypted-tbn2.gstatic.com/images?q=tbn:ANd9GcRtMSgznG3kDPeVDhVXdNoJYZ1-jL_UpPt9Rp5QTBikclH7BoZQDDIxn9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9757"/>
            <a:ext cx="173306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TfqQAR2OaQGtxf8K49zgiYf-jy9ukLy9drAtgCd71YwdxPALKcnNLPPy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59756"/>
            <a:ext cx="1518254" cy="389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755576" y="1268760"/>
            <a:ext cx="8280920" cy="496855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t-EE" sz="2600" dirty="0" smtClean="0">
                <a:latin typeface="Arial Black" panose="020B0A04020102020204" pitchFamily="34" charset="0"/>
              </a:rPr>
              <a:t>Mittestatsionaarse õppevormiga </a:t>
            </a:r>
          </a:p>
          <a:p>
            <a:pPr lvl="1"/>
            <a:r>
              <a:rPr lang="et-EE" sz="2200" dirty="0" smtClean="0">
                <a:latin typeface="Arial Black" panose="020B0A04020102020204" pitchFamily="34" charset="0"/>
              </a:rPr>
              <a:t>24 õppetundi nädalas (täiskoormus) </a:t>
            </a:r>
          </a:p>
          <a:p>
            <a:pPr lvl="1"/>
            <a:r>
              <a:rPr lang="et-EE" sz="2200" dirty="0" smtClean="0">
                <a:latin typeface="Arial Black" panose="020B0A04020102020204" pitchFamily="34" charset="0"/>
              </a:rPr>
              <a:t>Üksikaineõpe (osakoormus)</a:t>
            </a:r>
          </a:p>
          <a:p>
            <a:pPr lvl="1"/>
            <a:r>
              <a:rPr lang="et-EE" sz="2200" dirty="0" smtClean="0">
                <a:latin typeface="Arial Black" panose="020B0A04020102020204" pitchFamily="34" charset="0"/>
              </a:rPr>
              <a:t>Kutsekeskhariduse omandanud õpilased õppeaineid riigieksamite sooritamiseks</a:t>
            </a:r>
          </a:p>
          <a:p>
            <a:pPr lvl="1"/>
            <a:endParaRPr lang="et-EE" sz="2200" dirty="0" smtClean="0">
              <a:latin typeface="Arial Black" panose="020B0A04020102020204" pitchFamily="34" charset="0"/>
            </a:endParaRPr>
          </a:p>
          <a:p>
            <a:pPr marL="137160" indent="0">
              <a:buNone/>
            </a:pPr>
            <a:r>
              <a:rPr lang="et-EE" sz="2600" dirty="0" smtClean="0">
                <a:latin typeface="Arial Black" panose="020B0A04020102020204" pitchFamily="34" charset="0"/>
              </a:rPr>
              <a:t>Eksternõppes</a:t>
            </a:r>
          </a:p>
          <a:p>
            <a:pPr marL="393192" lvl="1" indent="0">
              <a:buNone/>
            </a:pPr>
            <a:endParaRPr lang="et-EE" sz="2200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et-EE" sz="2600" dirty="0" smtClean="0">
                <a:latin typeface="Arial Black" panose="020B0A04020102020204" pitchFamily="34" charset="0"/>
              </a:rPr>
              <a:t>Täienduskoolitusena (tasuline)</a:t>
            </a:r>
          </a:p>
          <a:p>
            <a:pPr lvl="1"/>
            <a:r>
              <a:rPr lang="et-EE" sz="2200" dirty="0" smtClean="0">
                <a:latin typeface="Arial Black" panose="020B0A04020102020204" pitchFamily="34" charset="0"/>
              </a:rPr>
              <a:t>Üksikuid õppeaineid</a:t>
            </a:r>
          </a:p>
          <a:p>
            <a:pPr lvl="1"/>
            <a:r>
              <a:rPr lang="et-EE" sz="2200" dirty="0" smtClean="0">
                <a:latin typeface="Arial Black" panose="020B0A04020102020204" pitchFamily="34" charset="0"/>
              </a:rPr>
              <a:t>Riigieksamiteks ettevalmistamiseks</a:t>
            </a:r>
          </a:p>
          <a:p>
            <a:pPr lvl="1"/>
            <a:r>
              <a:rPr lang="et-EE" sz="2200" dirty="0" smtClean="0">
                <a:latin typeface="Arial Black" panose="020B0A04020102020204" pitchFamily="34" charset="0"/>
              </a:rPr>
              <a:t>0- ehk tasanduskursustel</a:t>
            </a:r>
          </a:p>
          <a:p>
            <a:endParaRPr lang="et-EE" sz="3200" dirty="0" smtClean="0">
              <a:latin typeface="Arial Black" panose="020B0A04020102020204" pitchFamily="34" charset="0"/>
            </a:endParaRPr>
          </a:p>
          <a:p>
            <a:endParaRPr lang="et-EE" sz="3000" dirty="0">
              <a:latin typeface="Arial Black" panose="020B0A04020102020204" pitchFamily="34" charset="0"/>
            </a:endParaRPr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ÕPPIDA</a:t>
            </a:r>
            <a:r>
              <a:rPr lang="et-EE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SAAB</a:t>
            </a:r>
            <a:endParaRPr lang="et-EE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et-EE" sz="2200" dirty="0" smtClean="0">
                <a:latin typeface="Arial Black" panose="020B0A04020102020204" pitchFamily="34" charset="0"/>
              </a:rPr>
              <a:t>Vanim täiskasvanute kool Eestis – 100 aastat kogemust!</a:t>
            </a:r>
          </a:p>
          <a:p>
            <a:endParaRPr lang="et-EE" sz="2200" dirty="0" smtClean="0">
              <a:latin typeface="Arial Black" panose="020B0A04020102020204" pitchFamily="34" charset="0"/>
            </a:endParaRPr>
          </a:p>
          <a:p>
            <a:r>
              <a:rPr lang="et-EE" sz="2200" dirty="0" smtClean="0">
                <a:latin typeface="Arial Black" panose="020B0A04020102020204" pitchFamily="34" charset="0"/>
              </a:rPr>
              <a:t>Täiskasvanutele sobiv perioodõpe alates 1995. aastast: </a:t>
            </a:r>
          </a:p>
          <a:p>
            <a:pPr lvl="1"/>
            <a:r>
              <a:rPr lang="et-EE" sz="2000" dirty="0" smtClean="0">
                <a:latin typeface="Arial Black" panose="020B0A04020102020204" pitchFamily="34" charset="0"/>
              </a:rPr>
              <a:t>4 perioodi (4x6 kursust), </a:t>
            </a:r>
          </a:p>
          <a:p>
            <a:pPr lvl="1"/>
            <a:r>
              <a:rPr lang="et-EE" sz="2000" dirty="0" smtClean="0">
                <a:latin typeface="Arial Black" panose="020B0A04020102020204" pitchFamily="34" charset="0"/>
              </a:rPr>
              <a:t>8 nädalat õppetööd 6-s aines, 9. nädalal arvestused</a:t>
            </a:r>
          </a:p>
          <a:p>
            <a:pPr lvl="1"/>
            <a:r>
              <a:rPr lang="et-EE" sz="2000" dirty="0" smtClean="0">
                <a:latin typeface="Arial Black" panose="020B0A04020102020204" pitchFamily="34" charset="0"/>
              </a:rPr>
              <a:t>4-ks arvestuste nädalaks võimalik </a:t>
            </a:r>
            <a:r>
              <a:rPr lang="et-EE" sz="2000" dirty="0" err="1" smtClean="0">
                <a:latin typeface="Arial Black" panose="020B0A04020102020204" pitchFamily="34" charset="0"/>
              </a:rPr>
              <a:t>TäKS-i</a:t>
            </a:r>
            <a:r>
              <a:rPr lang="et-EE" sz="2000" dirty="0" smtClean="0">
                <a:latin typeface="Arial Black" panose="020B0A04020102020204" pitchFamily="34" charset="0"/>
              </a:rPr>
              <a:t> alusel võtta õppepuhkust</a:t>
            </a:r>
          </a:p>
          <a:p>
            <a:endParaRPr lang="et-EE" sz="1600" dirty="0" smtClean="0">
              <a:latin typeface="Arial Black" panose="020B0A04020102020204" pitchFamily="34" charset="0"/>
            </a:endParaRPr>
          </a:p>
          <a:p>
            <a:r>
              <a:rPr lang="et-EE" sz="2200" dirty="0" smtClean="0">
                <a:latin typeface="Arial Black" panose="020B0A04020102020204" pitchFamily="34" charset="0"/>
              </a:rPr>
              <a:t>Võimalus koos õppenõustajaga õpingute aega ja koormust ise planeerida</a:t>
            </a:r>
          </a:p>
          <a:p>
            <a:endParaRPr lang="et-EE" sz="1600" dirty="0" smtClean="0">
              <a:latin typeface="Arial Black" panose="020B0A04020102020204" pitchFamily="34" charset="0"/>
            </a:endParaRPr>
          </a:p>
          <a:p>
            <a:r>
              <a:rPr lang="et-EE" sz="2400" dirty="0" smtClean="0"/>
              <a:t> </a:t>
            </a:r>
            <a:r>
              <a:rPr lang="et-EE" sz="2400" dirty="0" smtClean="0">
                <a:latin typeface="Arial Black" panose="020B0A04020102020204" pitchFamily="34" charset="0"/>
              </a:rPr>
              <a:t> </a:t>
            </a:r>
            <a:r>
              <a:rPr lang="et-EE" sz="2200" dirty="0" smtClean="0">
                <a:latin typeface="Arial Black" panose="020B0A04020102020204" pitchFamily="34" charset="0"/>
              </a:rPr>
              <a:t>Õpilaste õppetöö edukuse toetuseks on koolis:</a:t>
            </a:r>
            <a:r>
              <a:rPr lang="et-EE" sz="2400" dirty="0" smtClean="0">
                <a:latin typeface="Arial Black" panose="020B0A04020102020204" pitchFamily="34" charset="0"/>
              </a:rPr>
              <a:t>	</a:t>
            </a:r>
          </a:p>
          <a:p>
            <a:pPr marL="365760" lvl="1" indent="0">
              <a:buNone/>
            </a:pPr>
            <a:r>
              <a:rPr lang="et-EE" sz="1600" dirty="0" smtClean="0">
                <a:latin typeface="Arial Black" panose="020B0A04020102020204" pitchFamily="34" charset="0"/>
              </a:rPr>
              <a:t>õppenõustajad, sotsiaalpedagoog, psühholoog, karjäärinõustaja</a:t>
            </a:r>
            <a:endParaRPr lang="et-EE" sz="1600" dirty="0">
              <a:latin typeface="Arial Black" panose="020B0A04020102020204" pitchFamily="34" charset="0"/>
            </a:endParaRPr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>
            <a:normAutofit/>
          </a:bodyPr>
          <a:lstStyle/>
          <a:p>
            <a:r>
              <a:rPr lang="et-EE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OMANÄOLINE KOOL</a:t>
            </a:r>
            <a:endParaRPr lang="et-EE" sz="4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1043608" y="1481328"/>
            <a:ext cx="7643192" cy="4525963"/>
          </a:xfrm>
        </p:spPr>
        <p:txBody>
          <a:bodyPr>
            <a:normAutofit fontScale="92500" lnSpcReduction="20000"/>
          </a:bodyPr>
          <a:lstStyle/>
          <a:p>
            <a:r>
              <a:rPr lang="et-EE" sz="2600" dirty="0" smtClean="0">
                <a:latin typeface="Arial Black" panose="020B0A04020102020204" pitchFamily="34" charset="0"/>
              </a:rPr>
              <a:t>gümnaasiumis G1-G3 tasemel</a:t>
            </a:r>
          </a:p>
          <a:p>
            <a:endParaRPr lang="et-EE" sz="2600" dirty="0" smtClean="0">
              <a:latin typeface="Arial Black" panose="020B0A04020102020204" pitchFamily="34" charset="0"/>
            </a:endParaRPr>
          </a:p>
          <a:p>
            <a:r>
              <a:rPr lang="et-EE" sz="2600" dirty="0">
                <a:latin typeface="Arial Black" panose="020B0A04020102020204" pitchFamily="34" charset="0"/>
              </a:rPr>
              <a:t>p</a:t>
            </a:r>
            <a:r>
              <a:rPr lang="et-EE" sz="2600" dirty="0" smtClean="0">
                <a:latin typeface="Arial Black" panose="020B0A04020102020204" pitchFamily="34" charset="0"/>
              </a:rPr>
              <a:t>õhikoolis 7. -9. klassis</a:t>
            </a:r>
          </a:p>
          <a:p>
            <a:endParaRPr lang="et-EE" sz="2600" dirty="0" smtClean="0">
              <a:latin typeface="Arial Black" panose="020B0A04020102020204" pitchFamily="34" charset="0"/>
            </a:endParaRPr>
          </a:p>
          <a:p>
            <a:r>
              <a:rPr lang="et-EE" sz="2600" dirty="0">
                <a:latin typeface="Arial Black" panose="020B0A04020102020204" pitchFamily="34" charset="0"/>
              </a:rPr>
              <a:t>e</a:t>
            </a:r>
            <a:r>
              <a:rPr lang="et-EE" sz="2600" dirty="0" smtClean="0">
                <a:latin typeface="Arial Black" panose="020B0A04020102020204" pitchFamily="34" charset="0"/>
              </a:rPr>
              <a:t>esti ja vene õppekeeles</a:t>
            </a:r>
          </a:p>
          <a:p>
            <a:endParaRPr lang="et-EE" sz="2600" dirty="0" smtClean="0">
              <a:latin typeface="Arial Black" panose="020B0A04020102020204" pitchFamily="34" charset="0"/>
            </a:endParaRPr>
          </a:p>
          <a:p>
            <a:r>
              <a:rPr lang="et-EE" sz="2600" dirty="0">
                <a:latin typeface="Arial Black" panose="020B0A04020102020204" pitchFamily="34" charset="0"/>
              </a:rPr>
              <a:t>päevasel </a:t>
            </a:r>
            <a:r>
              <a:rPr lang="et-EE" sz="2600" dirty="0" smtClean="0">
                <a:latin typeface="Arial Black" panose="020B0A04020102020204" pitchFamily="34" charset="0"/>
              </a:rPr>
              <a:t>(3 päeva x8 tundi) või  </a:t>
            </a:r>
          </a:p>
          <a:p>
            <a:pPr marL="365760" lvl="1" indent="0">
              <a:buNone/>
            </a:pPr>
            <a:r>
              <a:rPr lang="et-EE" sz="2600" dirty="0" smtClean="0">
                <a:latin typeface="Arial Black" panose="020B0A04020102020204" pitchFamily="34" charset="0"/>
              </a:rPr>
              <a:t>õhtusel </a:t>
            </a:r>
            <a:r>
              <a:rPr lang="et-EE" sz="2600" dirty="0">
                <a:latin typeface="Arial Black" panose="020B0A04020102020204" pitchFamily="34" charset="0"/>
              </a:rPr>
              <a:t>ajal </a:t>
            </a:r>
            <a:r>
              <a:rPr lang="et-EE" sz="2600" dirty="0" smtClean="0">
                <a:latin typeface="Arial Black" panose="020B0A04020102020204" pitchFamily="34" charset="0"/>
              </a:rPr>
              <a:t>(4 päeva x 6 tundi)</a:t>
            </a:r>
            <a:endParaRPr lang="et-EE" sz="2600" dirty="0">
              <a:latin typeface="Arial Black" panose="020B0A04020102020204" pitchFamily="34" charset="0"/>
            </a:endParaRPr>
          </a:p>
          <a:p>
            <a:endParaRPr lang="et-EE" sz="2600" dirty="0" smtClean="0">
              <a:latin typeface="Arial Black" panose="020B0A04020102020204" pitchFamily="34" charset="0"/>
            </a:endParaRPr>
          </a:p>
          <a:p>
            <a:r>
              <a:rPr lang="et-EE" sz="2600" dirty="0" smtClean="0">
                <a:latin typeface="Arial Black" panose="020B0A04020102020204" pitchFamily="34" charset="0"/>
              </a:rPr>
              <a:t>täis- ja osakoormusega (osakoormus)</a:t>
            </a:r>
          </a:p>
          <a:p>
            <a:endParaRPr lang="et-EE" sz="2600" dirty="0" smtClean="0">
              <a:latin typeface="Arial Black" panose="020B0A04020102020204" pitchFamily="34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t-EE" sz="2600" dirty="0" smtClean="0">
                <a:latin typeface="Arial Black" panose="020B0A04020102020204" pitchFamily="34" charset="0"/>
              </a:rPr>
              <a:t>E-õppes</a:t>
            </a:r>
          </a:p>
          <a:p>
            <a:endParaRPr lang="et-EE" dirty="0" smtClean="0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 indent="0"/>
            <a:r>
              <a:rPr lang="et-EE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VÕIMALUS ÕPPIDA</a:t>
            </a:r>
            <a:endParaRPr lang="et-EE" sz="4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latin typeface="Arial Black" panose="020B0A04020102020204" pitchFamily="34" charset="0"/>
              </a:rPr>
              <a:t>Paindlikkus, individuaalne toetamine</a:t>
            </a:r>
          </a:p>
          <a:p>
            <a:endParaRPr lang="et-EE" dirty="0" smtClean="0">
              <a:latin typeface="Arial Black" panose="020B0A04020102020204" pitchFamily="34" charset="0"/>
            </a:endParaRPr>
          </a:p>
          <a:p>
            <a:r>
              <a:rPr lang="et-EE" dirty="0" smtClean="0">
                <a:latin typeface="Arial Black" panose="020B0A04020102020204" pitchFamily="34" charset="0"/>
              </a:rPr>
              <a:t>Lugupidamine ja sallivus</a:t>
            </a:r>
          </a:p>
          <a:p>
            <a:endParaRPr lang="et-EE" dirty="0" smtClean="0">
              <a:latin typeface="Arial Black" panose="020B0A04020102020204" pitchFamily="34" charset="0"/>
            </a:endParaRPr>
          </a:p>
          <a:p>
            <a:r>
              <a:rPr lang="et-EE" dirty="0" smtClean="0">
                <a:latin typeface="Arial Black" panose="020B0A04020102020204" pitchFamily="34" charset="0"/>
              </a:rPr>
              <a:t>Eluterve õhkkond</a:t>
            </a:r>
          </a:p>
          <a:p>
            <a:endParaRPr lang="et-EE" dirty="0" smtClean="0">
              <a:latin typeface="Arial Black" panose="020B0A04020102020204" pitchFamily="34" charset="0"/>
            </a:endParaRPr>
          </a:p>
          <a:p>
            <a:r>
              <a:rPr lang="et-EE" dirty="0" smtClean="0">
                <a:latin typeface="Arial Black" panose="020B0A04020102020204" pitchFamily="34" charset="0"/>
              </a:rPr>
              <a:t>Meeskondlikkus ja partnerlus</a:t>
            </a:r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4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Kooli põhiväärtused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309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1331640" y="1412776"/>
            <a:ext cx="7056784" cy="5256584"/>
          </a:xfrm>
        </p:spPr>
        <p:txBody>
          <a:bodyPr>
            <a:normAutofit fontScale="85000" lnSpcReduction="20000"/>
          </a:bodyPr>
          <a:lstStyle/>
          <a:p>
            <a:r>
              <a:rPr lang="et-EE" sz="2000" dirty="0" smtClean="0">
                <a:latin typeface="Arial Black" panose="020B0A04020102020204" pitchFamily="34" charset="0"/>
              </a:rPr>
              <a:t>Õpioskused</a:t>
            </a:r>
          </a:p>
          <a:p>
            <a:endParaRPr lang="et-EE" sz="1300" dirty="0" smtClean="0">
              <a:latin typeface="Arial Black" panose="020B0A04020102020204" pitchFamily="34" charset="0"/>
            </a:endParaRPr>
          </a:p>
          <a:p>
            <a:r>
              <a:rPr lang="et-EE" sz="2000" dirty="0" smtClean="0">
                <a:latin typeface="Arial Black" panose="020B0A04020102020204" pitchFamily="34" charset="0"/>
              </a:rPr>
              <a:t>Kohalugu (geograafia, ajaloo, kunstiõpetuse </a:t>
            </a:r>
            <a:r>
              <a:rPr lang="et-EE" sz="2000" dirty="0" err="1" smtClean="0">
                <a:latin typeface="Arial Black" panose="020B0A04020102020204" pitchFamily="34" charset="0"/>
              </a:rPr>
              <a:t>lõiming</a:t>
            </a:r>
            <a:r>
              <a:rPr lang="et-EE" sz="2000" dirty="0" smtClean="0">
                <a:latin typeface="Arial Black" panose="020B0A04020102020204" pitchFamily="34" charset="0"/>
              </a:rPr>
              <a:t>)</a:t>
            </a:r>
          </a:p>
          <a:p>
            <a:endParaRPr lang="et-EE" sz="2000" dirty="0" smtClean="0">
              <a:latin typeface="Arial Black" panose="020B0A04020102020204" pitchFamily="34" charset="0"/>
            </a:endParaRPr>
          </a:p>
          <a:p>
            <a:r>
              <a:rPr lang="et-EE" sz="2000" dirty="0" smtClean="0">
                <a:latin typeface="Arial Black" panose="020B0A04020102020204" pitchFamily="34" charset="0"/>
              </a:rPr>
              <a:t>Usundilugu </a:t>
            </a:r>
          </a:p>
          <a:p>
            <a:endParaRPr lang="et-EE" sz="1300" dirty="0" smtClean="0">
              <a:latin typeface="Arial Black" panose="020B0A04020102020204" pitchFamily="34" charset="0"/>
            </a:endParaRPr>
          </a:p>
          <a:p>
            <a:r>
              <a:rPr lang="et-EE" sz="2000" dirty="0" smtClean="0">
                <a:latin typeface="Arial Black" panose="020B0A04020102020204" pitchFamily="34" charset="0"/>
              </a:rPr>
              <a:t>Arvutiõpetus</a:t>
            </a:r>
            <a:endParaRPr lang="et-EE" sz="2000" dirty="0">
              <a:latin typeface="Arial Black" panose="020B0A04020102020204" pitchFamily="34" charset="0"/>
            </a:endParaRPr>
          </a:p>
          <a:p>
            <a:endParaRPr lang="et-EE" sz="1300" dirty="0" smtClean="0">
              <a:latin typeface="Arial Black" panose="020B0A04020102020204" pitchFamily="34" charset="0"/>
            </a:endParaRPr>
          </a:p>
          <a:p>
            <a:r>
              <a:rPr lang="et-EE" sz="2000" dirty="0" smtClean="0">
                <a:latin typeface="Arial Black" panose="020B0A04020102020204" pitchFamily="34" charset="0"/>
              </a:rPr>
              <a:t>Kõne ja väitlus</a:t>
            </a:r>
          </a:p>
          <a:p>
            <a:endParaRPr lang="et-EE" sz="1300" dirty="0" smtClean="0">
              <a:latin typeface="Arial Black" panose="020B0A04020102020204" pitchFamily="34" charset="0"/>
            </a:endParaRPr>
          </a:p>
          <a:p>
            <a:r>
              <a:rPr lang="et-EE" sz="2000" dirty="0" smtClean="0">
                <a:latin typeface="Arial Black" panose="020B0A04020102020204" pitchFamily="34" charset="0"/>
              </a:rPr>
              <a:t>Kirjandus ja film</a:t>
            </a:r>
          </a:p>
          <a:p>
            <a:endParaRPr lang="et-EE" sz="1300" dirty="0" smtClean="0">
              <a:latin typeface="Arial Black" panose="020B0A04020102020204" pitchFamily="34" charset="0"/>
            </a:endParaRPr>
          </a:p>
          <a:p>
            <a:r>
              <a:rPr lang="et-EE" sz="2000" dirty="0" smtClean="0">
                <a:latin typeface="Arial Black" panose="020B0A04020102020204" pitchFamily="34" charset="0"/>
              </a:rPr>
              <a:t>Psühholoogia</a:t>
            </a:r>
          </a:p>
          <a:p>
            <a:endParaRPr lang="et-EE" sz="1300" dirty="0" smtClean="0">
              <a:latin typeface="Arial Black" panose="020B0A04020102020204" pitchFamily="34" charset="0"/>
            </a:endParaRPr>
          </a:p>
          <a:p>
            <a:r>
              <a:rPr lang="et-EE" sz="2000" dirty="0" smtClean="0">
                <a:latin typeface="Arial Black" panose="020B0A04020102020204" pitchFamily="34" charset="0"/>
              </a:rPr>
              <a:t>Perekonnaõpetus</a:t>
            </a:r>
          </a:p>
          <a:p>
            <a:endParaRPr lang="et-EE" sz="1300" dirty="0" smtClean="0">
              <a:latin typeface="Arial Black" panose="020B0A04020102020204" pitchFamily="34" charset="0"/>
            </a:endParaRPr>
          </a:p>
          <a:p>
            <a:r>
              <a:rPr lang="et-EE" sz="2000" dirty="0" smtClean="0">
                <a:latin typeface="Arial Black" panose="020B0A04020102020204" pitchFamily="34" charset="0"/>
              </a:rPr>
              <a:t>Majandusõpetus</a:t>
            </a:r>
          </a:p>
          <a:p>
            <a:endParaRPr lang="et-EE" sz="1300" dirty="0" smtClean="0">
              <a:latin typeface="Arial Black" panose="020B0A04020102020204" pitchFamily="34" charset="0"/>
            </a:endParaRPr>
          </a:p>
          <a:p>
            <a:r>
              <a:rPr lang="et-EE" sz="2000" dirty="0" smtClean="0">
                <a:latin typeface="Arial Black" panose="020B0A04020102020204" pitchFamily="34" charset="0"/>
              </a:rPr>
              <a:t>Ettevõtlusõpetus</a:t>
            </a:r>
          </a:p>
          <a:p>
            <a:endParaRPr lang="et-EE" sz="1300" dirty="0" smtClean="0">
              <a:latin typeface="Arial Black" panose="020B0A04020102020204" pitchFamily="34" charset="0"/>
            </a:endParaRPr>
          </a:p>
          <a:p>
            <a:r>
              <a:rPr lang="et-EE" sz="2000" dirty="0" err="1" smtClean="0">
                <a:latin typeface="Arial Black" panose="020B0A04020102020204" pitchFamily="34" charset="0"/>
              </a:rPr>
              <a:t>Kärjääriõpetus</a:t>
            </a:r>
            <a:endParaRPr lang="et-EE" sz="2000" dirty="0" smtClean="0">
              <a:latin typeface="Arial Black" panose="020B0A04020102020204" pitchFamily="34" charset="0"/>
            </a:endParaRPr>
          </a:p>
          <a:p>
            <a:endParaRPr lang="et-EE" dirty="0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464907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et-EE" sz="3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Valikkursused, mis toetavad õpilast edasises elus („Sa saad hakkama“!)</a:t>
            </a:r>
            <a:endParaRPr lang="et-EE" sz="3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6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683568" y="620688"/>
            <a:ext cx="8229600" cy="5832648"/>
          </a:xfrm>
        </p:spPr>
        <p:txBody>
          <a:bodyPr>
            <a:normAutofit/>
          </a:bodyPr>
          <a:lstStyle/>
          <a:p>
            <a:r>
              <a:rPr lang="et-EE" sz="2400" b="1" dirty="0">
                <a:latin typeface="Arial Black" panose="020B0A04020102020204" pitchFamily="34" charset="0"/>
              </a:rPr>
              <a:t>Õppenõustajad</a:t>
            </a:r>
          </a:p>
          <a:p>
            <a:pPr lvl="1"/>
            <a:r>
              <a:rPr lang="et-EE" sz="2000" b="1" dirty="0" smtClean="0">
                <a:latin typeface="Arial Black" panose="020B0A04020102020204" pitchFamily="34" charset="0"/>
              </a:rPr>
              <a:t>personaalne </a:t>
            </a:r>
            <a:r>
              <a:rPr lang="et-EE" sz="2000" b="1" dirty="0">
                <a:latin typeface="Arial Black" panose="020B0A04020102020204" pitchFamily="34" charset="0"/>
              </a:rPr>
              <a:t>vestlus ja õppekava koostamine kooli vastuvõtul</a:t>
            </a:r>
          </a:p>
          <a:p>
            <a:pPr lvl="1"/>
            <a:r>
              <a:rPr lang="et-EE" sz="2000" b="1" dirty="0" smtClean="0">
                <a:latin typeface="Arial Black" panose="020B0A04020102020204" pitchFamily="34" charset="0"/>
              </a:rPr>
              <a:t>pidev </a:t>
            </a:r>
            <a:r>
              <a:rPr lang="et-EE" sz="2000" b="1" dirty="0">
                <a:latin typeface="Arial Black" panose="020B0A04020102020204" pitchFamily="34" charset="0"/>
              </a:rPr>
              <a:t>kooliskäimise ja õppetöö edukuse jälgimine</a:t>
            </a:r>
          </a:p>
          <a:p>
            <a:pPr lvl="1"/>
            <a:r>
              <a:rPr lang="et-EE" sz="2000" b="1" dirty="0" smtClean="0">
                <a:latin typeface="Arial Black" panose="020B0A04020102020204" pitchFamily="34" charset="0"/>
              </a:rPr>
              <a:t>toetus </a:t>
            </a:r>
            <a:r>
              <a:rPr lang="et-EE" sz="2000" b="1" dirty="0">
                <a:latin typeface="Arial Black" panose="020B0A04020102020204" pitchFamily="34" charset="0"/>
              </a:rPr>
              <a:t>tekkivate raskuste ületamiseks nii koolis kui väljaspool kooli, koostöö koolisiseste  partneritega</a:t>
            </a:r>
          </a:p>
          <a:p>
            <a:endParaRPr lang="et-EE" sz="1000" b="1" dirty="0" smtClean="0">
              <a:latin typeface="Arial Black" panose="020B0A04020102020204" pitchFamily="34" charset="0"/>
            </a:endParaRPr>
          </a:p>
          <a:p>
            <a:r>
              <a:rPr lang="et-EE" sz="2400" b="1" dirty="0" smtClean="0">
                <a:latin typeface="Arial Black" panose="020B0A04020102020204" pitchFamily="34" charset="0"/>
              </a:rPr>
              <a:t>Sotsiaalpedagoog</a:t>
            </a:r>
          </a:p>
          <a:p>
            <a:pPr lvl="1"/>
            <a:r>
              <a:rPr lang="et-EE" sz="2000" b="1" dirty="0">
                <a:latin typeface="Arial Black" panose="020B0A04020102020204" pitchFamily="34" charset="0"/>
              </a:rPr>
              <a:t>a</a:t>
            </a:r>
            <a:r>
              <a:rPr lang="et-EE" sz="2000" b="1" dirty="0" smtClean="0">
                <a:latin typeface="Arial Black" panose="020B0A04020102020204" pitchFamily="34" charset="0"/>
              </a:rPr>
              <a:t>bi õppenõustajatele, </a:t>
            </a:r>
          </a:p>
          <a:p>
            <a:pPr lvl="1"/>
            <a:r>
              <a:rPr lang="et-EE" sz="2000" b="1" dirty="0">
                <a:latin typeface="Arial Black" panose="020B0A04020102020204" pitchFamily="34" charset="0"/>
              </a:rPr>
              <a:t>s</a:t>
            </a:r>
            <a:r>
              <a:rPr lang="et-EE" sz="2000" b="1" dirty="0" smtClean="0">
                <a:latin typeface="Arial Black" panose="020B0A04020102020204" pitchFamily="34" charset="0"/>
              </a:rPr>
              <a:t>uhtlus Rajaleidja  ja Hariduse Tugiteenuste Keskusega</a:t>
            </a:r>
          </a:p>
          <a:p>
            <a:pPr lvl="1"/>
            <a:r>
              <a:rPr lang="et-EE" sz="2000" b="1" dirty="0">
                <a:latin typeface="Arial Black" panose="020B0A04020102020204" pitchFamily="34" charset="0"/>
              </a:rPr>
              <a:t>õ</a:t>
            </a:r>
            <a:r>
              <a:rPr lang="et-EE" sz="2000" b="1" dirty="0" smtClean="0">
                <a:latin typeface="Arial Black" panose="020B0A04020102020204" pitchFamily="34" charset="0"/>
              </a:rPr>
              <a:t>pilaste nõustamine sotsiaalsete garantiide osas, stipendiumite taotlused </a:t>
            </a:r>
          </a:p>
          <a:p>
            <a:pPr lvl="1"/>
            <a:endParaRPr lang="et-EE" sz="1000" b="1" dirty="0" smtClean="0">
              <a:latin typeface="Arial Black" panose="020B0A04020102020204" pitchFamily="34" charset="0"/>
            </a:endParaRPr>
          </a:p>
          <a:p>
            <a:r>
              <a:rPr lang="et-EE" sz="2400" b="1" dirty="0" smtClean="0">
                <a:latin typeface="Arial Black" panose="020B0A04020102020204" pitchFamily="34" charset="0"/>
              </a:rPr>
              <a:t>Psühholoog</a:t>
            </a:r>
          </a:p>
          <a:p>
            <a:pPr lvl="1"/>
            <a:r>
              <a:rPr lang="et-EE" sz="2000" b="1" dirty="0">
                <a:latin typeface="Arial Black" panose="020B0A04020102020204" pitchFamily="34" charset="0"/>
              </a:rPr>
              <a:t>õ</a:t>
            </a:r>
            <a:r>
              <a:rPr lang="et-EE" sz="2000" b="1" dirty="0" smtClean="0">
                <a:latin typeface="Arial Black" panose="020B0A04020102020204" pitchFamily="34" charset="0"/>
              </a:rPr>
              <a:t>pilaste psühholoogiline nõustamine, testimine ja selle tagasisidestus</a:t>
            </a:r>
          </a:p>
          <a:p>
            <a:endParaRPr lang="et-EE" sz="2600" b="1" dirty="0" smtClean="0">
              <a:latin typeface="Arial Black" panose="020B0A04020102020204" pitchFamily="34" charset="0"/>
            </a:endParaRPr>
          </a:p>
          <a:p>
            <a:endParaRPr lang="et-EE" sz="2200" b="1" dirty="0"/>
          </a:p>
        </p:txBody>
      </p:sp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648072"/>
          </a:xfrm>
        </p:spPr>
        <p:txBody>
          <a:bodyPr>
            <a:normAutofit/>
          </a:bodyPr>
          <a:lstStyle/>
          <a:p>
            <a:r>
              <a:rPr lang="et-EE" sz="36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ÕPILASTE TOETAMINE</a:t>
            </a:r>
            <a:endParaRPr lang="et-EE" sz="2700" b="0" dirty="0"/>
          </a:p>
        </p:txBody>
      </p:sp>
    </p:spTree>
    <p:extLst>
      <p:ext uri="{BB962C8B-B14F-4D97-AF65-F5344CB8AC3E}">
        <p14:creationId xmlns:p14="http://schemas.microsoft.com/office/powerpoint/2010/main" val="1674824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gunemine">
  <a:themeElements>
    <a:clrScheme name="Kogunemin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ogunemin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ogunemi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2000</TotalTime>
  <Words>412</Words>
  <Application>Microsoft Office PowerPoint</Application>
  <PresentationFormat>On-screen Show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Kogunemine</vt:lpstr>
      <vt:lpstr>ÕPPIMISVÕIMALUSED TARTU TÄISKASVANUTE GÜMNAASIUMIS</vt:lpstr>
      <vt:lpstr> KELLELE?  </vt:lpstr>
      <vt:lpstr>KES  ÕPIVAD?</vt:lpstr>
      <vt:lpstr>ÕPPIDA SAAB</vt:lpstr>
      <vt:lpstr>OMANÄOLINE KOOL</vt:lpstr>
      <vt:lpstr>VÕIMALUS ÕPPIDA</vt:lpstr>
      <vt:lpstr>Kooli põhiväärtused</vt:lpstr>
      <vt:lpstr>Valikkursused, mis toetavad õpilast edasises elus („Sa saad hakkama“!)</vt:lpstr>
      <vt:lpstr>ÕPILASTE TOETAMINE</vt:lpstr>
      <vt:lpstr>ÕPILASTE TOETAMINE</vt:lpstr>
      <vt:lpstr>Kooli lõpetajate arv</vt:lpstr>
      <vt:lpstr>PowerPoint Presentation</vt:lpstr>
      <vt:lpstr>Õpilaste arv aastate lõikes e miks on vaja koondada jõud</vt:lpstr>
      <vt:lpstr>Koostööpartnerid</vt:lpstr>
      <vt:lpstr>Õpilaste leidmiseks on vaja</vt:lpstr>
      <vt:lpstr>Õppida pole kunagi hilja –                        Sa saad hakkama!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Juta</dc:creator>
  <cp:lastModifiedBy>kristel</cp:lastModifiedBy>
  <cp:revision>58</cp:revision>
  <cp:lastPrinted>2015-02-26T07:08:49Z</cp:lastPrinted>
  <dcterms:created xsi:type="dcterms:W3CDTF">2014-02-11T19:31:15Z</dcterms:created>
  <dcterms:modified xsi:type="dcterms:W3CDTF">2015-03-02T08:39:28Z</dcterms:modified>
</cp:coreProperties>
</file>