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4083B-957E-4FAD-B2D0-E3626C16E969}" type="datetimeFigureOut">
              <a:rPr lang="et-EE" smtClean="0"/>
              <a:pPr/>
              <a:t>23.02.2015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885CD-4420-48B7-8F52-E16DC9294176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628775"/>
            <a:ext cx="7989888" cy="3384401"/>
          </a:xfrm>
        </p:spPr>
        <p:txBody>
          <a:bodyPr/>
          <a:lstStyle/>
          <a:p>
            <a:pPr eaLnBrk="1" hangingPunct="1"/>
            <a:r>
              <a:rPr lang="et-EE" sz="2600" dirty="0" smtClean="0"/>
              <a:t>AGENDA- Euroopa täiskasvanuõppe tegevuskava rakendamine“ </a:t>
            </a:r>
            <a:r>
              <a:rPr lang="et-EE" sz="2600" b="1" dirty="0" smtClean="0"/>
              <a:t/>
            </a:r>
            <a:br>
              <a:rPr lang="et-EE" sz="2600" b="1" dirty="0" smtClean="0"/>
            </a:br>
            <a:r>
              <a:rPr lang="fi-FI" sz="2600" dirty="0" smtClean="0"/>
              <a:t> individuaal</a:t>
            </a:r>
            <a:r>
              <a:rPr lang="et-EE" sz="2600" dirty="0" smtClean="0"/>
              <a:t>s</a:t>
            </a:r>
            <a:r>
              <a:rPr lang="fi-FI" sz="2600" dirty="0" smtClean="0"/>
              <a:t>e sotsiaalse toimetuleku ja k</a:t>
            </a:r>
            <a:r>
              <a:rPr lang="et-EE" sz="2600" dirty="0" smtClean="0"/>
              <a:t>a</a:t>
            </a:r>
            <a:r>
              <a:rPr lang="fi-FI" sz="2600" dirty="0" smtClean="0"/>
              <a:t>rjäärinõustami</a:t>
            </a:r>
            <a:r>
              <a:rPr lang="et-EE" sz="2600" dirty="0" smtClean="0"/>
              <a:t>s</a:t>
            </a:r>
            <a:r>
              <a:rPr lang="fi-FI" sz="2600" dirty="0" smtClean="0"/>
              <a:t>e</a:t>
            </a:r>
            <a:r>
              <a:rPr lang="et-EE" sz="3200" b="1" dirty="0" smtClean="0"/>
              <a:t/>
            </a:r>
            <a:br>
              <a:rPr lang="et-EE" sz="3200" b="1" dirty="0" smtClean="0"/>
            </a:br>
            <a:r>
              <a:rPr lang="et-EE" sz="1200" b="1" dirty="0" smtClean="0"/>
              <a:t/>
            </a:r>
            <a:br>
              <a:rPr lang="et-EE" sz="1200" b="1" dirty="0" smtClean="0"/>
            </a:br>
            <a:r>
              <a:rPr lang="et-EE" sz="3200" b="1" dirty="0" smtClean="0">
                <a:solidFill>
                  <a:srgbClr val="002060"/>
                </a:solidFill>
              </a:rPr>
              <a:t>KOKKUVÕTE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5738" y="5229200"/>
            <a:ext cx="4464050" cy="93665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dirty="0" smtClean="0">
                <a:solidFill>
                  <a:schemeClr val="tx1"/>
                </a:solidFill>
              </a:rPr>
              <a:t>Terje Paes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dirty="0" smtClean="0">
                <a:solidFill>
                  <a:schemeClr val="tx1"/>
                </a:solidFill>
              </a:rPr>
              <a:t>Tercare </a:t>
            </a:r>
            <a:r>
              <a:rPr lang="et-EE" dirty="0" smtClean="0">
                <a:solidFill>
                  <a:schemeClr val="tx1"/>
                </a:solidFill>
              </a:rPr>
              <a:t>OÜ</a:t>
            </a:r>
            <a:endParaRPr lang="et-EE" dirty="0" smtClean="0">
              <a:solidFill>
                <a:schemeClr val="tx1"/>
              </a:solidFill>
            </a:endParaRPr>
          </a:p>
        </p:txBody>
      </p:sp>
      <p:pic>
        <p:nvPicPr>
          <p:cNvPr id="4100" name="Picture 3" descr="C:\Documents and Settings\KASUTAJA\Desktop\EU_flag_LLP_E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908050"/>
            <a:ext cx="1809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 4" descr="tercare_pisi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692150"/>
            <a:ext cx="576114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475" y="765175"/>
            <a:ext cx="7207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993775"/>
          </a:xfrm>
        </p:spPr>
        <p:txBody>
          <a:bodyPr/>
          <a:lstStyle/>
          <a:p>
            <a:pPr eaLnBrk="1" hangingPunct="1"/>
            <a:r>
              <a:rPr lang="et-EE" sz="3000" b="1" smtClean="0">
                <a:solidFill>
                  <a:srgbClr val="002060"/>
                </a:solidFill>
              </a:rPr>
              <a:t>2. Millistele sammudele aitas nõustamine kaasa?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435975" cy="51847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t-EE" sz="3400" smtClean="0"/>
              <a:t>Kasvas motivatsioon õpingute alustamiseks  või jätkamiseks- 28 inimest</a:t>
            </a:r>
          </a:p>
          <a:p>
            <a:pPr eaLnBrk="1" hangingPunct="1">
              <a:buFont typeface="Arial" charset="0"/>
              <a:buNone/>
            </a:pPr>
            <a:r>
              <a:rPr lang="et-EE" sz="3400" smtClean="0"/>
              <a:t>Erinevate töö- ja õppimisvõimalusi, karjääri-planeerimist kajastavate infoallikate kasutamine internetis- 25 inimest</a:t>
            </a:r>
          </a:p>
          <a:p>
            <a:pPr eaLnBrk="1" hangingPunct="1">
              <a:buFont typeface="Arial" charset="0"/>
              <a:buNone/>
            </a:pPr>
            <a:r>
              <a:rPr lang="et-EE" sz="3400" smtClean="0"/>
              <a:t>Õpetas oma tööd ja elu pikemalt ja põjalikumalt analüüsima- 18 inimest</a:t>
            </a:r>
          </a:p>
          <a:p>
            <a:pPr eaLnBrk="1" hangingPunct="1">
              <a:buFont typeface="Arial" charset="0"/>
              <a:buNone/>
            </a:pPr>
            <a:r>
              <a:rPr lang="et-EE" sz="3400" smtClean="0"/>
              <a:t>Majandusliku toimetuleku parem planeerimine ja analüüs- 12 inimest</a:t>
            </a:r>
          </a:p>
          <a:p>
            <a:pPr eaLnBrk="1" hangingPunct="1">
              <a:buFont typeface="Arial" charset="0"/>
              <a:buNone/>
            </a:pPr>
            <a:endParaRPr lang="et-EE" smtClean="0"/>
          </a:p>
          <a:p>
            <a:pPr eaLnBrk="1" hangingPunct="1">
              <a:buFont typeface="Arial" charset="0"/>
              <a:buNone/>
            </a:pPr>
            <a:endParaRPr lang="et-EE" smtClean="0"/>
          </a:p>
          <a:p>
            <a:pPr eaLnBrk="1" hangingPunct="1">
              <a:buFont typeface="Arial" charset="0"/>
              <a:buNone/>
            </a:pPr>
            <a:endParaRPr lang="et-EE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t-EE" sz="3400" b="1" smtClean="0">
                <a:solidFill>
                  <a:srgbClr val="002060"/>
                </a:solidFill>
              </a:rPr>
              <a:t>Ettepanekud edaspidiseks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196975"/>
            <a:ext cx="8351837" cy="53276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t-EE" sz="2800" dirty="0" smtClean="0"/>
              <a:t>Analüüsida ja kaardistada sihtrühmani jõudmise võimalused lähtuvalt nende peamistest vajadustest, valmisolekutest teenuse kasutamise vormide osas ning infokäitumise harjumustest.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t-EE" sz="105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t-EE" sz="2800" dirty="0" smtClean="0"/>
              <a:t>Koolitusasutuste, tööandjate ja nõustamisteenuste osutajate omavahelise efektiivse koostöö-võrgustiku süsteemne arendamine.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t-EE" sz="105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t-EE" sz="2800" dirty="0" smtClean="0"/>
              <a:t>Levitada heade praktikate kogemusi erinevate infokanalite ja võrgustikutöö kaudu.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t-E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t-EE" sz="3600" b="1" smtClean="0">
                <a:solidFill>
                  <a:srgbClr val="002060"/>
                </a:solidFill>
              </a:rPr>
              <a:t>Ettepanekud edaspidiseks II</a:t>
            </a:r>
            <a:endParaRPr lang="et-EE" sz="3600" smtClean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981075"/>
            <a:ext cx="8569325" cy="568801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t-EE" sz="3100" dirty="0" smtClean="0"/>
              <a:t>Tegevuste kavandamisel ja nõustamisteenuse osutamisel ei ole edaspidi otstarbekas nii kitsalt sihtrühma piiritleda, kuna täiskasvanud inimestel tekib karjääri planeerimisel üsna palju sarnaseid lahendust ootavaid küsimusi.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t-EE" sz="3100" dirty="0" smtClean="0"/>
              <a:t>Pöörata tähelepanu meeste ja mitte-eestlaste motivatsiooni tõstmisele elukestvas õppes osalemiseks, nõustamisteenuse kasutamiseks ning nende osaluse suurendamise võimalustele.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t-EE" sz="3100" dirty="0" smtClean="0"/>
              <a:t>Vähemalt osa täiskasvanutele suunatud nõustamis-teenuseid peaksid toimima regulaarselt ja olema ka töötavatele ning edasiõppimist soovivatele täiskasvanule kasutamiseks võimalusena pidevalt saadaval. Oluline on seejuures tagada tegevuste mitmekülgsus: eneseabi, grupitegevused, individuaalne nõustamine, arvuti kasutamine, temaatilised loengud, jne.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t-E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t-EE" sz="3400" b="1" dirty="0" smtClean="0">
                <a:solidFill>
                  <a:srgbClr val="002060"/>
                </a:solidFill>
              </a:rPr>
              <a:t>Kokkuvõtteks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t-EE" sz="3400" b="1" dirty="0" smtClean="0">
                <a:solidFill>
                  <a:srgbClr val="002060"/>
                </a:solidFill>
              </a:rPr>
              <a:t>Vilve, (53 a.) Ida- Virumaalt</a:t>
            </a:r>
            <a:r>
              <a:rPr lang="et-EE" sz="3400" dirty="0" smtClean="0">
                <a:solidFill>
                  <a:srgbClr val="002060"/>
                </a:solidFill>
              </a:rPr>
              <a:t>:</a:t>
            </a:r>
          </a:p>
          <a:p>
            <a:pPr algn="ctr" eaLnBrk="1" hangingPunct="1">
              <a:buFont typeface="Arial" charset="0"/>
              <a:buNone/>
            </a:pPr>
            <a:r>
              <a:rPr lang="et-EE" sz="3400" dirty="0" smtClean="0"/>
              <a:t>“Nii tore, et selline nõustamisvõimalus on lõpuks ka nende jaoks, kes kuskil arvel pole</a:t>
            </a:r>
            <a:r>
              <a:rPr lang="et-EE" sz="3400" smtClean="0"/>
              <a:t>, </a:t>
            </a:r>
            <a:r>
              <a:rPr lang="et-EE" sz="3400" smtClean="0"/>
              <a:t>töötavad </a:t>
            </a:r>
            <a:r>
              <a:rPr lang="et-EE" sz="3400" dirty="0" smtClean="0"/>
              <a:t>ja püüavad oma eluga kuidagimoodi toime tulla!”</a:t>
            </a:r>
          </a:p>
          <a:p>
            <a:pPr algn="ctr" eaLnBrk="1" hangingPunct="1">
              <a:buFont typeface="Arial" charset="0"/>
              <a:buNone/>
            </a:pPr>
            <a:endParaRPr lang="et-EE" sz="1800" b="1" dirty="0" smtClean="0">
              <a:solidFill>
                <a:srgbClr val="C0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t-EE" sz="3400" b="1" dirty="0" smtClean="0">
                <a:solidFill>
                  <a:srgbClr val="002060"/>
                </a:solidFill>
              </a:rPr>
              <a:t>TÄNAN KUULAMAST!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400" b="1" smtClean="0">
                <a:solidFill>
                  <a:srgbClr val="002060"/>
                </a:solidFill>
              </a:rPr>
              <a:t>Individuaalse </a:t>
            </a:r>
            <a:r>
              <a:rPr lang="fi-FI" sz="3400" b="1" smtClean="0">
                <a:solidFill>
                  <a:srgbClr val="002060"/>
                </a:solidFill>
              </a:rPr>
              <a:t>sotsiaalse toimetuleku ja k</a:t>
            </a:r>
            <a:r>
              <a:rPr lang="et-EE" sz="3400" b="1" smtClean="0">
                <a:solidFill>
                  <a:srgbClr val="002060"/>
                </a:solidFill>
              </a:rPr>
              <a:t>a</a:t>
            </a:r>
            <a:r>
              <a:rPr lang="fi-FI" sz="3400" b="1" smtClean="0">
                <a:solidFill>
                  <a:srgbClr val="002060"/>
                </a:solidFill>
              </a:rPr>
              <a:t>rjäärinõustami</a:t>
            </a:r>
            <a:r>
              <a:rPr lang="et-EE" sz="3400" b="1" smtClean="0">
                <a:solidFill>
                  <a:srgbClr val="002060"/>
                </a:solidFill>
              </a:rPr>
              <a:t>s</a:t>
            </a:r>
            <a:r>
              <a:rPr lang="fi-FI" sz="3400" b="1" smtClean="0">
                <a:solidFill>
                  <a:srgbClr val="002060"/>
                </a:solidFill>
              </a:rPr>
              <a:t>e </a:t>
            </a:r>
            <a:r>
              <a:rPr lang="et-EE" sz="3400" b="1" smtClean="0">
                <a:solidFill>
                  <a:srgbClr val="002060"/>
                </a:solidFill>
              </a:rPr>
              <a:t>eesmärgiks oli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08512"/>
          </a:xfrm>
        </p:spPr>
        <p:txBody>
          <a:bodyPr rtlCol="0">
            <a:normAutofit/>
          </a:bodyPr>
          <a:lstStyle/>
          <a:p>
            <a:pPr eaLnBrk="1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sz="2800" dirty="0" smtClean="0"/>
              <a:t>1</a:t>
            </a:r>
            <a:r>
              <a:rPr lang="et-EE" sz="2800" dirty="0"/>
              <a:t>) suurendada sihtgrupi teadlikkust elukestvas õppes osalemise, sotsiaalse toimetuleku ja karjääriplaneerimise võimalustest;</a:t>
            </a:r>
          </a:p>
          <a:p>
            <a:pPr eaLnBrk="1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sz="2800" dirty="0"/>
              <a:t>2) toetada, julgustada ja motiveerida sihtgruppi õppimise jätkamiseks ning elukestvas õppes osalemiseks;</a:t>
            </a:r>
          </a:p>
          <a:p>
            <a:pPr eaLnBrk="1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sz="2800" dirty="0"/>
              <a:t>3) saada sisendeid sihtgrupi toetamiseks kavandatava motivatsioosüsteemi kirjeldamiseks</a:t>
            </a:r>
            <a:r>
              <a:rPr lang="et-EE" sz="2800" dirty="0" smtClean="0"/>
              <a:t>.</a:t>
            </a:r>
          </a:p>
          <a:p>
            <a:pPr eaLnBrk="1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t-EE" sz="1050" dirty="0" smtClean="0"/>
          </a:p>
          <a:p>
            <a:pPr algn="ctr" eaLnBrk="1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sz="2800" b="1" dirty="0" smtClean="0">
                <a:solidFill>
                  <a:srgbClr val="002060"/>
                </a:solidFill>
              </a:rPr>
              <a:t>Eesmärgid said minu hinnangul täidetud</a:t>
            </a:r>
            <a:r>
              <a:rPr lang="et-EE" sz="2800" dirty="0" smtClean="0">
                <a:solidFill>
                  <a:srgbClr val="002060"/>
                </a:solidFill>
              </a:rPr>
              <a:t>.</a:t>
            </a:r>
            <a:endParaRPr lang="et-EE" sz="2800"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971550" y="620713"/>
            <a:ext cx="7715250" cy="58324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t-EE" sz="2600" b="1" smtClean="0">
                <a:solidFill>
                  <a:srgbClr val="002060"/>
                </a:solidFill>
              </a:rPr>
              <a:t>Maakondlik nõustamiste jaotus:</a:t>
            </a:r>
          </a:p>
          <a:p>
            <a:pPr eaLnBrk="1" hangingPunct="1">
              <a:buFont typeface="Arial" charset="0"/>
              <a:buNone/>
            </a:pPr>
            <a:endParaRPr lang="et-EE" sz="1100" b="1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t-EE" sz="2600" smtClean="0"/>
              <a:t>Põlvamaal</a:t>
            </a:r>
            <a:r>
              <a:rPr lang="et-EE" sz="2600" smtClean="0">
                <a:latin typeface="Arial" charset="0"/>
              </a:rPr>
              <a:t> </a:t>
            </a:r>
            <a:r>
              <a:rPr lang="et-EE" sz="2600" smtClean="0"/>
              <a:t>- 38 inimest</a:t>
            </a:r>
          </a:p>
          <a:p>
            <a:pPr eaLnBrk="1" hangingPunct="1">
              <a:buFont typeface="Arial" charset="0"/>
              <a:buNone/>
            </a:pPr>
            <a:r>
              <a:rPr lang="et-EE" sz="2600" smtClean="0"/>
              <a:t>Saaremaal</a:t>
            </a:r>
            <a:r>
              <a:rPr lang="et-EE" sz="2600" smtClean="0">
                <a:latin typeface="Arial" charset="0"/>
              </a:rPr>
              <a:t> </a:t>
            </a:r>
            <a:r>
              <a:rPr lang="et-EE" sz="2600" smtClean="0"/>
              <a:t>- 30 inimest</a:t>
            </a:r>
          </a:p>
          <a:p>
            <a:pPr eaLnBrk="1" hangingPunct="1">
              <a:buFont typeface="Arial" charset="0"/>
              <a:buNone/>
            </a:pPr>
            <a:r>
              <a:rPr lang="et-EE" sz="2600" smtClean="0"/>
              <a:t>Läänemaal</a:t>
            </a:r>
            <a:r>
              <a:rPr lang="et-EE" sz="2600" smtClean="0">
                <a:latin typeface="Arial" charset="0"/>
              </a:rPr>
              <a:t> </a:t>
            </a:r>
            <a:r>
              <a:rPr lang="et-EE" sz="2600" smtClean="0"/>
              <a:t>- 29inimest</a:t>
            </a:r>
          </a:p>
          <a:p>
            <a:pPr eaLnBrk="1" hangingPunct="1">
              <a:buFont typeface="Arial" charset="0"/>
              <a:buNone/>
            </a:pPr>
            <a:r>
              <a:rPr lang="et-EE" sz="2600" smtClean="0"/>
              <a:t>Jõgevamaal</a:t>
            </a:r>
            <a:r>
              <a:rPr lang="et-EE" sz="2600" smtClean="0">
                <a:latin typeface="Arial" charset="0"/>
              </a:rPr>
              <a:t> </a:t>
            </a:r>
            <a:r>
              <a:rPr lang="et-EE" sz="2600" smtClean="0"/>
              <a:t>- 14 inimest</a:t>
            </a:r>
          </a:p>
          <a:p>
            <a:pPr eaLnBrk="1" hangingPunct="1">
              <a:buFont typeface="Arial" charset="0"/>
              <a:buNone/>
            </a:pPr>
            <a:r>
              <a:rPr lang="et-EE" sz="2600" smtClean="0"/>
              <a:t>Valgamaal</a:t>
            </a:r>
            <a:r>
              <a:rPr lang="et-EE" sz="2600" smtClean="0">
                <a:latin typeface="Arial" charset="0"/>
              </a:rPr>
              <a:t> </a:t>
            </a:r>
            <a:r>
              <a:rPr lang="et-EE" sz="2600" smtClean="0"/>
              <a:t>- 29 inimest</a:t>
            </a:r>
          </a:p>
          <a:p>
            <a:pPr eaLnBrk="1" hangingPunct="1">
              <a:buFont typeface="Arial" charset="0"/>
              <a:buNone/>
            </a:pPr>
            <a:r>
              <a:rPr lang="et-EE" sz="2600" smtClean="0"/>
              <a:t>Ida-Virumaal</a:t>
            </a:r>
            <a:r>
              <a:rPr lang="et-EE" sz="2600" smtClean="0">
                <a:latin typeface="Arial" charset="0"/>
              </a:rPr>
              <a:t> </a:t>
            </a:r>
            <a:r>
              <a:rPr lang="et-EE" sz="2600" smtClean="0"/>
              <a:t>- 30 inimest</a:t>
            </a:r>
          </a:p>
          <a:p>
            <a:pPr eaLnBrk="1" hangingPunct="1">
              <a:buFont typeface="Arial" charset="0"/>
              <a:buNone/>
            </a:pPr>
            <a:r>
              <a:rPr lang="et-EE" sz="2600" smtClean="0"/>
              <a:t>Kokku osutati nõustamisteenust </a:t>
            </a:r>
            <a:r>
              <a:rPr lang="et-EE" sz="2600" smtClean="0">
                <a:solidFill>
                  <a:srgbClr val="002060"/>
                </a:solidFill>
              </a:rPr>
              <a:t>170 inimesele</a:t>
            </a:r>
          </a:p>
          <a:p>
            <a:pPr eaLnBrk="1" hangingPunct="1">
              <a:buFont typeface="Arial" charset="0"/>
              <a:buNone/>
            </a:pPr>
            <a:r>
              <a:rPr lang="et-EE" sz="2600" smtClean="0"/>
              <a:t>Nõustamised toimusid ajavahemikul </a:t>
            </a:r>
          </a:p>
          <a:p>
            <a:pPr eaLnBrk="1" hangingPunct="1">
              <a:buFont typeface="Arial" charset="0"/>
              <a:buNone/>
            </a:pPr>
            <a:r>
              <a:rPr lang="et-EE" sz="2600" smtClean="0"/>
              <a:t>01.02.-21.03. 2014</a:t>
            </a:r>
          </a:p>
          <a:p>
            <a:pPr eaLnBrk="1" hangingPunct="1">
              <a:buFont typeface="Arial" charset="0"/>
              <a:buNone/>
            </a:pPr>
            <a:r>
              <a:rPr lang="et-EE" sz="2600" smtClean="0"/>
              <a:t>Nõustamise kestuseks oli 1 tund.</a:t>
            </a:r>
          </a:p>
          <a:p>
            <a:pPr eaLnBrk="1" hangingPunct="1">
              <a:buFont typeface="Arial" charset="0"/>
              <a:buNone/>
            </a:pPr>
            <a:endParaRPr lang="et-EE" smtClean="0"/>
          </a:p>
          <a:p>
            <a:pPr eaLnBrk="1" hangingPunct="1">
              <a:buFont typeface="Arial" charset="0"/>
              <a:buNone/>
            </a:pPr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Content Placeholder 2"/>
          <p:cNvSpPr>
            <a:spLocks noGrp="1"/>
          </p:cNvSpPr>
          <p:nvPr>
            <p:ph idx="1"/>
          </p:nvPr>
        </p:nvSpPr>
        <p:spPr>
          <a:xfrm>
            <a:off x="900113" y="765175"/>
            <a:ext cx="7777162" cy="54721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t-EE" sz="2800" b="1" smtClean="0">
                <a:solidFill>
                  <a:srgbClr val="002060"/>
                </a:solidFill>
              </a:rPr>
              <a:t>Nõustatavate hariduslik jaotus</a:t>
            </a:r>
          </a:p>
          <a:p>
            <a:pPr eaLnBrk="1" hangingPunct="1">
              <a:buFont typeface="Arial" charset="0"/>
              <a:buNone/>
            </a:pPr>
            <a:endParaRPr lang="et-EE" sz="1400" b="1" smtClean="0">
              <a:solidFill>
                <a:srgbClr val="002060"/>
              </a:solidFill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84213" y="1628775"/>
          <a:ext cx="7559675" cy="3903663"/>
        </p:xfrm>
        <a:graphic>
          <a:graphicData uri="http://schemas.openxmlformats.org/presentationml/2006/ole">
            <p:oleObj spid="_x0000_s1026" name="Chart" r:id="rId3" imgW="5219700" imgH="269557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611188" y="765175"/>
            <a:ext cx="8075612" cy="59039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t-EE" sz="3000" b="1" smtClean="0">
                <a:solidFill>
                  <a:srgbClr val="002060"/>
                </a:solidFill>
              </a:rPr>
              <a:t>Nõustatavate sooline kooslus: </a:t>
            </a:r>
          </a:p>
          <a:p>
            <a:pPr eaLnBrk="1" hangingPunct="1">
              <a:buFont typeface="Arial" charset="0"/>
              <a:buNone/>
            </a:pPr>
            <a:r>
              <a:rPr lang="et-EE" sz="3000" smtClean="0"/>
              <a:t>	naised: 123 (72, 4 %)</a:t>
            </a:r>
          </a:p>
          <a:p>
            <a:pPr eaLnBrk="1" hangingPunct="1">
              <a:buFont typeface="Arial" charset="0"/>
              <a:buNone/>
            </a:pPr>
            <a:r>
              <a:rPr lang="et-EE" sz="3000" smtClean="0"/>
              <a:t>	mehed: 47 (27,6 %)</a:t>
            </a:r>
          </a:p>
          <a:p>
            <a:pPr eaLnBrk="1" hangingPunct="1">
              <a:buFont typeface="Arial" charset="0"/>
              <a:buNone/>
            </a:pPr>
            <a:r>
              <a:rPr lang="et-EE" sz="3000" b="1" smtClean="0">
                <a:solidFill>
                  <a:srgbClr val="002060"/>
                </a:solidFill>
              </a:rPr>
              <a:t>Nõustatavate rahvuslik kooslus:</a:t>
            </a:r>
          </a:p>
          <a:p>
            <a:pPr eaLnBrk="1" hangingPunct="1">
              <a:buFont typeface="Arial" charset="0"/>
              <a:buNone/>
            </a:pPr>
            <a:r>
              <a:rPr lang="et-EE" sz="3000" smtClean="0"/>
              <a:t>	eesti rahvusest: 144 (84,7 %) </a:t>
            </a:r>
          </a:p>
          <a:p>
            <a:pPr eaLnBrk="1" hangingPunct="1">
              <a:buFont typeface="Arial" charset="0"/>
              <a:buNone/>
            </a:pPr>
            <a:r>
              <a:rPr lang="et-EE" sz="3000" smtClean="0"/>
              <a:t>	vene rahvusest: 27 (15,9 %)</a:t>
            </a:r>
          </a:p>
          <a:p>
            <a:pPr eaLnBrk="1" hangingPunct="1">
              <a:buFont typeface="Arial" charset="0"/>
              <a:buNone/>
            </a:pPr>
            <a:r>
              <a:rPr lang="et-EE" sz="3000" b="1" smtClean="0">
                <a:solidFill>
                  <a:srgbClr val="002060"/>
                </a:solidFill>
              </a:rPr>
              <a:t>Nõustatavate vanuseline kooslus:</a:t>
            </a:r>
          </a:p>
          <a:p>
            <a:pPr eaLnBrk="1" hangingPunct="1">
              <a:buFont typeface="Arial" charset="0"/>
              <a:buNone/>
            </a:pPr>
            <a:r>
              <a:rPr lang="et-EE" sz="3000" smtClean="0"/>
              <a:t>	vanuses 18-26 eluaastat: 61 (35,9 %)</a:t>
            </a:r>
          </a:p>
          <a:p>
            <a:pPr eaLnBrk="1" hangingPunct="1">
              <a:buFont typeface="Arial" charset="0"/>
              <a:buNone/>
            </a:pPr>
            <a:r>
              <a:rPr lang="et-EE" sz="3000" smtClean="0"/>
              <a:t>	vanuses 27-49 eluaastat: 73 (42,9 %)</a:t>
            </a:r>
          </a:p>
          <a:p>
            <a:pPr eaLnBrk="1" hangingPunct="1">
              <a:buFont typeface="Arial" charset="0"/>
              <a:buNone/>
            </a:pPr>
            <a:r>
              <a:rPr lang="et-EE" sz="3000" smtClean="0"/>
              <a:t>	vanuses 50+ eluaastat: 36 (21,2 %)</a:t>
            </a:r>
          </a:p>
          <a:p>
            <a:pPr eaLnBrk="1" hangingPunct="1">
              <a:buFont typeface="Arial" charset="0"/>
              <a:buNone/>
            </a:pPr>
            <a:endParaRPr lang="et-EE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8496300" cy="14398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t-EE" sz="3400" b="1" dirty="0" smtClean="0">
                <a:solidFill>
                  <a:srgbClr val="002060"/>
                </a:solidFill>
              </a:rPr>
              <a:t>Klientide </a:t>
            </a:r>
            <a:r>
              <a:rPr lang="fi-FI" sz="3400" b="1" dirty="0" smtClean="0">
                <a:solidFill>
                  <a:srgbClr val="002060"/>
                </a:solidFill>
              </a:rPr>
              <a:t>sotsiaalse toimetuleku</a:t>
            </a:r>
            <a:r>
              <a:rPr lang="et-EE" sz="3400" b="1" dirty="0" smtClean="0">
                <a:solidFill>
                  <a:srgbClr val="002060"/>
                </a:solidFill>
              </a:rPr>
              <a:t>-</a:t>
            </a:r>
            <a:r>
              <a:rPr lang="fi-FI" sz="3400" b="1" dirty="0" smtClean="0">
                <a:solidFill>
                  <a:srgbClr val="002060"/>
                </a:solidFill>
              </a:rPr>
              <a:t> ja k</a:t>
            </a:r>
            <a:r>
              <a:rPr lang="et-EE" sz="3400" b="1" dirty="0" smtClean="0">
                <a:solidFill>
                  <a:srgbClr val="002060"/>
                </a:solidFill>
              </a:rPr>
              <a:t>a</a:t>
            </a:r>
            <a:r>
              <a:rPr lang="fi-FI" sz="3400" b="1" dirty="0" smtClean="0">
                <a:solidFill>
                  <a:srgbClr val="002060"/>
                </a:solidFill>
              </a:rPr>
              <a:t>rjäär</a:t>
            </a:r>
            <a:r>
              <a:rPr lang="et-EE" sz="3400" b="1" dirty="0" smtClean="0">
                <a:solidFill>
                  <a:srgbClr val="002060"/>
                </a:solidFill>
              </a:rPr>
              <a:t>i</a:t>
            </a:r>
            <a:r>
              <a:rPr lang="fi-FI" sz="3400" b="1" dirty="0" smtClean="0">
                <a:solidFill>
                  <a:srgbClr val="002060"/>
                </a:solidFill>
              </a:rPr>
              <a:t>nõustami</a:t>
            </a:r>
            <a:r>
              <a:rPr lang="et-EE" sz="3400" b="1" smtClean="0">
                <a:solidFill>
                  <a:srgbClr val="002060"/>
                </a:solidFill>
              </a:rPr>
              <a:t>steenuse </a:t>
            </a:r>
            <a:r>
              <a:rPr lang="et-EE" sz="3400" b="1" dirty="0" smtClean="0">
                <a:solidFill>
                  <a:srgbClr val="002060"/>
                </a:solidFill>
              </a:rPr>
              <a:t>kasutamise </a:t>
            </a:r>
            <a:br>
              <a:rPr lang="et-EE" sz="3400" b="1" dirty="0" smtClean="0">
                <a:solidFill>
                  <a:srgbClr val="002060"/>
                </a:solidFill>
              </a:rPr>
            </a:br>
            <a:r>
              <a:rPr lang="et-EE" sz="3400" b="1" dirty="0" smtClean="0">
                <a:solidFill>
                  <a:srgbClr val="002060"/>
                </a:solidFill>
              </a:rPr>
              <a:t>varasem kogemus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187450" y="2060575"/>
          <a:ext cx="6913563" cy="4179888"/>
        </p:xfrm>
        <a:graphic>
          <a:graphicData uri="http://schemas.openxmlformats.org/presentationml/2006/ole">
            <p:oleObj spid="_x0000_s2050" name="Chart" r:id="rId3" imgW="4457700" imgH="269557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t-EE" sz="3400" b="1" smtClean="0">
                <a:solidFill>
                  <a:srgbClr val="002060"/>
                </a:solidFill>
              </a:rPr>
              <a:t>Peamised probleemid, millega nõustajad nõustamisel tegelesid: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850" y="1557338"/>
            <a:ext cx="8820150" cy="51117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t-EE" sz="2800" smtClean="0"/>
              <a:t>õppimisvõimaluste tutvustamine- 66 (38,8%) </a:t>
            </a:r>
          </a:p>
          <a:p>
            <a:pPr eaLnBrk="1" hangingPunct="1"/>
            <a:r>
              <a:rPr lang="et-EE" sz="2800" smtClean="0"/>
              <a:t>vajadus täiend- ja ümberõppe järgi- 64 (37,6%)</a:t>
            </a:r>
          </a:p>
          <a:p>
            <a:pPr eaLnBrk="1" hangingPunct="1"/>
            <a:r>
              <a:rPr lang="et-EE" sz="2800" smtClean="0"/>
              <a:t>majanduslik toimetulek- 63 (37,1%) </a:t>
            </a:r>
          </a:p>
          <a:p>
            <a:pPr eaLnBrk="1" hangingPunct="1"/>
            <a:r>
              <a:rPr lang="et-EE" sz="2800" smtClean="0"/>
              <a:t>vajadus erialase õppe järgi- 57 (33,5%) </a:t>
            </a:r>
          </a:p>
          <a:p>
            <a:pPr eaLnBrk="1" hangingPunct="1"/>
            <a:r>
              <a:rPr lang="et-EE" sz="2800" smtClean="0"/>
              <a:t>vajadus tasemeõppe järgi- 44 (25,9%) </a:t>
            </a:r>
          </a:p>
          <a:p>
            <a:pPr eaLnBrk="1" hangingPunct="1"/>
            <a:r>
              <a:rPr lang="et-EE" sz="2800" smtClean="0"/>
              <a:t>vajadus tööalast karjääri edendada- 43 (25,3%) </a:t>
            </a:r>
          </a:p>
          <a:p>
            <a:pPr eaLnBrk="1" hangingPunct="1"/>
            <a:r>
              <a:rPr lang="et-EE" sz="2800" smtClean="0"/>
              <a:t>karjääriplaneerimisvõimaluste  tutvustamine- 42 (24,7%)</a:t>
            </a:r>
          </a:p>
          <a:p>
            <a:pPr eaLnBrk="1" hangingPunct="1"/>
            <a:r>
              <a:rPr lang="et-EE" sz="2800" smtClean="0"/>
              <a:t> </a:t>
            </a:r>
            <a:r>
              <a:rPr lang="et-EE" sz="2800" smtClean="0">
                <a:sym typeface="Wingdings 2" pitchFamily="18" charset="2"/>
              </a:rPr>
              <a:t>t</a:t>
            </a:r>
            <a:r>
              <a:rPr lang="et-EE" sz="2800" smtClean="0"/>
              <a:t>ööotsimisvõimaluste tutvustamine- 39  (22,9%) </a:t>
            </a:r>
          </a:p>
          <a:p>
            <a:pPr eaLnBrk="1" hangingPunct="1"/>
            <a:r>
              <a:rPr lang="et-EE" sz="2800" smtClean="0"/>
              <a:t>muutused, probleemid tööelus- 32  (18,8%)</a:t>
            </a:r>
          </a:p>
          <a:p>
            <a:pPr eaLnBrk="1" hangingPunct="1"/>
            <a:r>
              <a:rPr lang="et-EE" sz="2800" smtClean="0"/>
              <a:t>jne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t-EE" sz="3800" b="1" dirty="0" smtClean="0">
                <a:solidFill>
                  <a:srgbClr val="002060"/>
                </a:solidFill>
              </a:rPr>
              <a:t>Peamised valdkonnad, milles kliendid edaspidi vajaksid rohkem abi ja infot:</a:t>
            </a:r>
            <a:endParaRPr lang="et-EE" sz="3800" dirty="0">
              <a:solidFill>
                <a:srgbClr val="002060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50825" y="1412875"/>
            <a:ext cx="8713788" cy="5445125"/>
          </a:xfrm>
        </p:spPr>
        <p:txBody>
          <a:bodyPr/>
          <a:lstStyle/>
          <a:p>
            <a:pPr eaLnBrk="1" hangingPunct="1"/>
            <a:r>
              <a:rPr lang="et-EE" sz="2700" smtClean="0"/>
              <a:t>oma karjäärivõimaluste analüüs- 59  (34,7%)</a:t>
            </a:r>
          </a:p>
          <a:p>
            <a:pPr eaLnBrk="1" hangingPunct="1"/>
            <a:r>
              <a:rPr lang="et-EE" sz="2700" smtClean="0"/>
              <a:t>täiend- ja ümberõppe võimalused- 58  (34,1%)</a:t>
            </a:r>
          </a:p>
          <a:p>
            <a:pPr eaLnBrk="1" hangingPunct="1"/>
            <a:r>
              <a:rPr lang="et-EE" sz="2700" smtClean="0"/>
              <a:t>enese tundmaõppimine, eneseanalüüs- 55  (32,4%) </a:t>
            </a:r>
          </a:p>
          <a:p>
            <a:pPr eaLnBrk="1" hangingPunct="1"/>
            <a:r>
              <a:rPr lang="fi-FI" sz="2700" smtClean="0"/>
              <a:t>tööturu olukord, selle võimalused ja </a:t>
            </a:r>
            <a:r>
              <a:rPr lang="et-EE" sz="2700" smtClean="0"/>
              <a:t>vajadused- 44 (25,9%) </a:t>
            </a:r>
          </a:p>
          <a:p>
            <a:pPr eaLnBrk="1" hangingPunct="1"/>
            <a:r>
              <a:rPr lang="et-EE" sz="2700" smtClean="0"/>
              <a:t>enesejuhtimine- 43 (25,3%)</a:t>
            </a:r>
          </a:p>
          <a:p>
            <a:pPr eaLnBrk="1" hangingPunct="1"/>
            <a:r>
              <a:rPr lang="et-EE" sz="2700" smtClean="0"/>
              <a:t>tasemeõppe õppimisvõimalused- 36 (21,2%)</a:t>
            </a:r>
          </a:p>
          <a:p>
            <a:pPr eaLnBrk="1" hangingPunct="1"/>
            <a:r>
              <a:rPr lang="et-EE" sz="2700" smtClean="0"/>
              <a:t>seadusandlus, tööõigus-38 (22,4%) </a:t>
            </a:r>
          </a:p>
          <a:p>
            <a:pPr eaLnBrk="1" hangingPunct="1"/>
            <a:r>
              <a:rPr lang="et-EE" sz="2700" smtClean="0"/>
              <a:t>muutustega toimetulek-  37 (21,8%)</a:t>
            </a:r>
          </a:p>
          <a:p>
            <a:pPr eaLnBrk="1" hangingPunct="1"/>
            <a:r>
              <a:rPr lang="et-EE" sz="2700" smtClean="0"/>
              <a:t>praktilised tööotsimisoskused,nende arendamine- 37 (21,8%)</a:t>
            </a:r>
          </a:p>
          <a:p>
            <a:pPr eaLnBrk="1" hangingPunct="1"/>
            <a:r>
              <a:rPr lang="et-EE" sz="2700" smtClean="0"/>
              <a:t>Jne.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t-EE" b="1" smtClean="0">
                <a:solidFill>
                  <a:srgbClr val="002060"/>
                </a:solidFill>
              </a:rPr>
              <a:t>Järelmonitooring:  </a:t>
            </a:r>
            <a:r>
              <a:rPr lang="et-EE" smtClean="0"/>
              <a:t>30 nõustatavale, 1 kuu pärast</a:t>
            </a:r>
          </a:p>
          <a:p>
            <a:pPr eaLnBrk="1" hangingPunct="1">
              <a:buFont typeface="Arial" charset="0"/>
              <a:buNone/>
            </a:pPr>
            <a:r>
              <a:rPr lang="et-EE" b="1" smtClean="0">
                <a:solidFill>
                  <a:srgbClr val="002060"/>
                </a:solidFill>
              </a:rPr>
              <a:t>1. Millist abi ja toetust said nõustamisest?</a:t>
            </a:r>
            <a:endParaRPr lang="et-EE" smtClean="0"/>
          </a:p>
          <a:p>
            <a:pPr eaLnBrk="1" hangingPunct="1">
              <a:buFont typeface="Arial" charset="0"/>
              <a:buNone/>
            </a:pPr>
            <a:r>
              <a:rPr lang="et-EE" sz="2900" smtClean="0"/>
              <a:t>Enesehinnangu ja julguse kasv- 26 inimest</a:t>
            </a:r>
          </a:p>
          <a:p>
            <a:pPr eaLnBrk="1" hangingPunct="1">
              <a:buFont typeface="Arial" charset="0"/>
              <a:buNone/>
            </a:pPr>
            <a:r>
              <a:rPr lang="et-EE" sz="2900" smtClean="0"/>
              <a:t>Abi eneseanalüüsil, oma võimaluste analüüsil-</a:t>
            </a:r>
          </a:p>
          <a:p>
            <a:pPr eaLnBrk="1" hangingPunct="1">
              <a:buFont typeface="Arial" charset="0"/>
              <a:buNone/>
            </a:pPr>
            <a:r>
              <a:rPr lang="et-EE" sz="2900" smtClean="0"/>
              <a:t>   25 inimest </a:t>
            </a:r>
          </a:p>
          <a:p>
            <a:pPr eaLnBrk="1" hangingPunct="1">
              <a:buFont typeface="Arial" charset="0"/>
              <a:buNone/>
            </a:pPr>
            <a:r>
              <a:rPr lang="et-EE" sz="2900" smtClean="0"/>
              <a:t>Teadmisi täiend- ja ümberõppe võimalustest- </a:t>
            </a:r>
          </a:p>
          <a:p>
            <a:pPr eaLnBrk="1" hangingPunct="1">
              <a:buFont typeface="Arial" charset="0"/>
              <a:buNone/>
            </a:pPr>
            <a:r>
              <a:rPr lang="et-EE" sz="2900" smtClean="0"/>
              <a:t>   21 inimest</a:t>
            </a:r>
          </a:p>
          <a:p>
            <a:pPr eaLnBrk="1" hangingPunct="1">
              <a:buFont typeface="Arial" charset="0"/>
              <a:buNone/>
            </a:pPr>
            <a:r>
              <a:rPr lang="et-EE" sz="2900" smtClean="0"/>
              <a:t>Teadmisi karjääri planeerimisest- 17 inimest</a:t>
            </a:r>
          </a:p>
          <a:p>
            <a:pPr eaLnBrk="1" hangingPunct="1">
              <a:buFont typeface="Arial" charset="0"/>
              <a:buNone/>
            </a:pPr>
            <a:r>
              <a:rPr lang="et-EE" sz="2900" smtClean="0"/>
              <a:t>Teadmised olemasolevatest infoallikatest töö- ja </a:t>
            </a:r>
          </a:p>
          <a:p>
            <a:pPr eaLnBrk="1" hangingPunct="1">
              <a:buFont typeface="Arial" charset="0"/>
              <a:buNone/>
            </a:pPr>
            <a:r>
              <a:rPr lang="et-EE" sz="2900" smtClean="0"/>
              <a:t>   õppimisvõimaluste otsingul- 17 inimest </a:t>
            </a:r>
          </a:p>
          <a:p>
            <a:pPr eaLnBrk="1" hangingPunct="1">
              <a:buFont typeface="Arial" charset="0"/>
              <a:buNone/>
            </a:pPr>
            <a:r>
              <a:rPr lang="et-EE" sz="2900" smtClean="0"/>
              <a:t>Nõustamisteenuse kasutamise julgus- 13 inimest</a:t>
            </a:r>
          </a:p>
          <a:p>
            <a:pPr eaLnBrk="1" hangingPunct="1">
              <a:buFont typeface="Arial" charset="0"/>
              <a:buNone/>
            </a:pPr>
            <a:endParaRPr lang="et-EE" sz="3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524</Words>
  <Application>Microsoft Office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Chart</vt:lpstr>
      <vt:lpstr>AGENDA- Euroopa täiskasvanuõppe tegevuskava rakendamine“   individuaalse sotsiaalse toimetuleku ja karjäärinõustamise  KOKKUVÕTE </vt:lpstr>
      <vt:lpstr>Individuaalse sotsiaalse toimetuleku ja karjäärinõustamise eesmärgiks oli</vt:lpstr>
      <vt:lpstr>Slide 3</vt:lpstr>
      <vt:lpstr>Slide 4</vt:lpstr>
      <vt:lpstr>Slide 5</vt:lpstr>
      <vt:lpstr>Klientide sotsiaalse toimetuleku- ja karjäärinõustamisteenuse kasutamise  varasem kogemus</vt:lpstr>
      <vt:lpstr>Peamised probleemid, millega nõustajad nõustamisel tegelesid:</vt:lpstr>
      <vt:lpstr>Peamised valdkonnad, milles kliendid edaspidi vajaksid rohkem abi ja infot:</vt:lpstr>
      <vt:lpstr>Slide 9</vt:lpstr>
      <vt:lpstr>2. Millistele sammudele aitas nõustamine kaasa?</vt:lpstr>
      <vt:lpstr>Ettepanekud edaspidiseks I</vt:lpstr>
      <vt:lpstr>Ettepanekud edaspidiseks II</vt:lpstr>
      <vt:lpstr>Kokkuvõtteks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AGENDA- Euroopa täiskasvanuõppe tegevuskava rakendamine“   individuaalse sotsiaalse toimetuleku ja karjäärinõustamise  KOKKUVÕTE </dc:title>
  <dc:creator>DELL</dc:creator>
  <cp:lastModifiedBy>DELL</cp:lastModifiedBy>
  <cp:revision>6</cp:revision>
  <dcterms:created xsi:type="dcterms:W3CDTF">2014-08-25T06:25:47Z</dcterms:created>
  <dcterms:modified xsi:type="dcterms:W3CDTF">2015-02-23T13:02:11Z</dcterms:modified>
</cp:coreProperties>
</file>