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2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AA6"/>
    <a:srgbClr val="0E3A78"/>
    <a:srgbClr val="606164"/>
    <a:srgbClr val="88898D"/>
    <a:srgbClr val="E6282F"/>
    <a:srgbClr val="F61700"/>
    <a:srgbClr val="D71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42C1B-A748-4036-8FDD-584581F2B03C}" type="datetimeFigureOut">
              <a:rPr lang="et-EE"/>
              <a:t>4.02.2015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80EDD-950C-4234-9844-21A44676E913}" type="slidenum">
              <a:rPr lang="et-EE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124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80EDD-950C-4234-9844-21A44676E913}" type="slidenum">
              <a:rPr lang="et-EE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6091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80EDD-950C-4234-9844-21A44676E913}" type="slidenum">
              <a:rPr lang="et-EE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9491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80EDD-950C-4234-9844-21A44676E913}" type="slidenum">
              <a:rPr lang="et-EE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6241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80EDD-950C-4234-9844-21A44676E913}" type="slidenum">
              <a:rPr lang="et-EE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6366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6841" y="2844163"/>
            <a:ext cx="6304834" cy="607912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FFFFFF"/>
                </a:solidFill>
                <a:latin typeface="Myriad Pro"/>
                <a:cs typeface="Myriad Pro"/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6840" y="3538824"/>
            <a:ext cx="6304835" cy="121591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Myriad Pro"/>
                <a:cs typeface="Myriad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Click to edit Master subtitle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259632" y="3418144"/>
            <a:ext cx="58326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2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35AA6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rgbClr val="606164"/>
                </a:solidFill>
                <a:latin typeface="Verdana"/>
                <a:cs typeface="Verdana"/>
              </a:defRPr>
            </a:lvl1pPr>
            <a:lvl2pPr>
              <a:defRPr sz="2200">
                <a:solidFill>
                  <a:srgbClr val="606164"/>
                </a:solidFill>
                <a:latin typeface="Verdana"/>
                <a:cs typeface="Verdana"/>
              </a:defRPr>
            </a:lvl2pPr>
            <a:lvl3pPr>
              <a:defRPr sz="2000">
                <a:solidFill>
                  <a:srgbClr val="606164"/>
                </a:solidFill>
                <a:latin typeface="Verdana"/>
                <a:cs typeface="Verdana"/>
              </a:defRPr>
            </a:lvl3pPr>
            <a:lvl4pPr>
              <a:defRPr sz="1800">
                <a:solidFill>
                  <a:srgbClr val="606164"/>
                </a:solidFill>
                <a:latin typeface="Verdana"/>
                <a:cs typeface="Verdana"/>
              </a:defRPr>
            </a:lvl4pPr>
            <a:lvl5pPr>
              <a:defRPr sz="1600">
                <a:solidFill>
                  <a:srgbClr val="606164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69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47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28945"/>
            <a:ext cx="4038600" cy="4117579"/>
          </a:xfrm>
        </p:spPr>
        <p:txBody>
          <a:bodyPr/>
          <a:lstStyle>
            <a:lvl1pPr>
              <a:defRPr sz="2800">
                <a:solidFill>
                  <a:srgbClr val="606164"/>
                </a:solidFill>
              </a:defRPr>
            </a:lvl1pPr>
            <a:lvl2pPr>
              <a:defRPr sz="2400">
                <a:solidFill>
                  <a:srgbClr val="606164"/>
                </a:solidFill>
              </a:defRPr>
            </a:lvl2pPr>
            <a:lvl3pPr>
              <a:defRPr sz="2000">
                <a:solidFill>
                  <a:srgbClr val="606164"/>
                </a:solidFill>
              </a:defRPr>
            </a:lvl3pPr>
            <a:lvl4pPr>
              <a:defRPr sz="1800">
                <a:solidFill>
                  <a:srgbClr val="606164"/>
                </a:solidFill>
              </a:defRPr>
            </a:lvl4pPr>
            <a:lvl5pPr>
              <a:defRPr sz="1800">
                <a:solidFill>
                  <a:srgbClr val="60616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28945"/>
            <a:ext cx="3685348" cy="4117579"/>
          </a:xfrm>
        </p:spPr>
        <p:txBody>
          <a:bodyPr/>
          <a:lstStyle>
            <a:lvl1pPr>
              <a:defRPr sz="2800">
                <a:solidFill>
                  <a:srgbClr val="606164"/>
                </a:solidFill>
              </a:defRPr>
            </a:lvl1pPr>
            <a:lvl2pPr>
              <a:defRPr sz="2400">
                <a:solidFill>
                  <a:srgbClr val="606164"/>
                </a:solidFill>
              </a:defRPr>
            </a:lvl2pPr>
            <a:lvl3pPr>
              <a:defRPr sz="2000">
                <a:solidFill>
                  <a:srgbClr val="606164"/>
                </a:solidFill>
              </a:defRPr>
            </a:lvl3pPr>
            <a:lvl4pPr>
              <a:defRPr sz="1800">
                <a:solidFill>
                  <a:srgbClr val="606164"/>
                </a:solidFill>
              </a:defRPr>
            </a:lvl4pPr>
            <a:lvl5pPr>
              <a:defRPr sz="1800">
                <a:solidFill>
                  <a:srgbClr val="60616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74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8945"/>
            <a:ext cx="3804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8707"/>
            <a:ext cx="3804531" cy="34307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1731" y="2028945"/>
            <a:ext cx="39194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1731" y="2668707"/>
            <a:ext cx="3919417" cy="34307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80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43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1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070" y="1135445"/>
            <a:ext cx="32252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9323" y="1135445"/>
            <a:ext cx="4592474" cy="4995399"/>
          </a:xfrm>
        </p:spPr>
        <p:txBody>
          <a:bodyPr/>
          <a:lstStyle>
            <a:lvl1pPr>
              <a:defRPr sz="3200">
                <a:solidFill>
                  <a:srgbClr val="606164"/>
                </a:solidFill>
              </a:defRPr>
            </a:lvl1pPr>
            <a:lvl2pPr>
              <a:defRPr sz="2800">
                <a:solidFill>
                  <a:srgbClr val="606164"/>
                </a:solidFill>
              </a:defRPr>
            </a:lvl2pPr>
            <a:lvl3pPr>
              <a:defRPr sz="2400">
                <a:solidFill>
                  <a:srgbClr val="606164"/>
                </a:solidFill>
              </a:defRPr>
            </a:lvl3pPr>
            <a:lvl4pPr>
              <a:defRPr sz="2000">
                <a:solidFill>
                  <a:srgbClr val="606164"/>
                </a:solidFill>
              </a:defRPr>
            </a:lvl4pPr>
            <a:lvl5pPr>
              <a:defRPr sz="2000">
                <a:solidFill>
                  <a:srgbClr val="6061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97495"/>
            <a:ext cx="3212123" cy="3833349"/>
          </a:xfrm>
        </p:spPr>
        <p:txBody>
          <a:bodyPr/>
          <a:lstStyle>
            <a:lvl1pPr marL="0" indent="0">
              <a:buNone/>
              <a:defRPr sz="1400">
                <a:solidFill>
                  <a:srgbClr val="6061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72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887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00836"/>
            <a:ext cx="5486400" cy="36879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7117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6061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2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57312"/>
            <a:ext cx="7723948" cy="871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8944"/>
            <a:ext cx="7723948" cy="4123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	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1115" y="9987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8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135AA6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60616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0616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0616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0616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60616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227" y="1803241"/>
            <a:ext cx="6304834" cy="607912"/>
          </a:xfrm>
        </p:spPr>
        <p:txBody>
          <a:bodyPr>
            <a:normAutofit/>
          </a:bodyPr>
          <a:lstStyle/>
          <a:p>
            <a:r>
              <a:rPr lang="en-US" dirty="0"/>
              <a:t>   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859" y="1376567"/>
            <a:ext cx="7282542" cy="2752430"/>
          </a:xfrm>
        </p:spPr>
        <p:txBody>
          <a:bodyPr>
            <a:no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t-EE" altLang="et-EE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ÜLEVAADE TÄISKASVANUHARIDUSEST </a:t>
            </a:r>
            <a:r>
              <a:rPr lang="et-EE" altLang="et-EE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HIIUMAAL</a:t>
            </a:r>
          </a:p>
          <a:p>
            <a:r>
              <a:rPr lang="en-US" sz="3600" dirty="0" smtClean="0"/>
              <a:t>                 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053088" y="5029994"/>
            <a:ext cx="392921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800" dirty="0" smtClean="0">
                <a:solidFill>
                  <a:schemeClr val="bg1">
                    <a:lumMod val="95000"/>
                  </a:schemeClr>
                </a:solidFill>
              </a:rPr>
              <a:t>Ülle Soonik</a:t>
            </a:r>
          </a:p>
          <a:p>
            <a:r>
              <a:rPr lang="et-EE" sz="2800" dirty="0" smtClean="0">
                <a:solidFill>
                  <a:schemeClr val="bg1">
                    <a:lumMod val="95000"/>
                  </a:schemeClr>
                </a:solidFill>
              </a:rPr>
              <a:t>Hiiumaa Rajaleidja keskus</a:t>
            </a:r>
          </a:p>
          <a:p>
            <a:endParaRPr lang="et-EE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t-EE" sz="2000" dirty="0" smtClean="0">
                <a:solidFill>
                  <a:schemeClr val="bg1">
                    <a:lumMod val="95000"/>
                  </a:schemeClr>
                </a:solidFill>
              </a:rPr>
              <a:t>4. veebruar 2015</a:t>
            </a:r>
            <a:endParaRPr lang="et-EE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9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t-EE" sz="3200" dirty="0" smtClean="0"/>
              <a:t>Uuring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t-EE" sz="3200" dirty="0">
                <a:ea typeface="Verdana"/>
              </a:rPr>
              <a:t>Täiskasvanuhariduse </a:t>
            </a:r>
            <a:r>
              <a:rPr lang="et-EE" sz="3200" dirty="0" smtClean="0">
                <a:ea typeface="Verdana"/>
              </a:rPr>
              <a:t>prioriteetsed sihtrühmad </a:t>
            </a:r>
            <a:r>
              <a:rPr lang="et-EE" sz="3200" dirty="0">
                <a:ea typeface="Verdana"/>
              </a:rPr>
              <a:t>Hiiu maakonnas</a:t>
            </a:r>
          </a:p>
          <a:p>
            <a:pPr marL="0" indent="0">
              <a:buNone/>
            </a:pPr>
            <a:endParaRPr lang="et-EE" sz="2800" dirty="0" smtClean="0">
              <a:ea typeface="Verdana"/>
            </a:endParaRPr>
          </a:p>
          <a:p>
            <a:pPr marL="0" indent="0">
              <a:buNone/>
            </a:pPr>
            <a:r>
              <a:rPr lang="fi-FI" sz="2800" dirty="0" err="1" smtClean="0">
                <a:ea typeface="Verdana"/>
              </a:rPr>
              <a:t>Tellija</a:t>
            </a:r>
            <a:r>
              <a:rPr lang="et-EE" sz="2800" dirty="0" smtClean="0">
                <a:ea typeface="Verdana"/>
              </a:rPr>
              <a:t>: </a:t>
            </a:r>
            <a:r>
              <a:rPr lang="fi-FI" sz="2800" dirty="0" err="1" smtClean="0">
                <a:ea typeface="Verdana"/>
              </a:rPr>
              <a:t>Haridus</a:t>
            </a:r>
            <a:r>
              <a:rPr lang="fi-FI" sz="2800" dirty="0" smtClean="0">
                <a:ea typeface="Verdana"/>
              </a:rPr>
              <a:t>- </a:t>
            </a:r>
            <a:r>
              <a:rPr lang="fi-FI" sz="2800" dirty="0">
                <a:ea typeface="Verdana"/>
              </a:rPr>
              <a:t>ja </a:t>
            </a:r>
            <a:r>
              <a:rPr lang="fi-FI" sz="2800" dirty="0" err="1">
                <a:ea typeface="Verdana"/>
              </a:rPr>
              <a:t>Teadusministeerium</a:t>
            </a:r>
            <a:endParaRPr lang="fi-FI" sz="2800" dirty="0">
              <a:ea typeface="Verdana"/>
            </a:endParaRPr>
          </a:p>
          <a:p>
            <a:pPr marL="0" indent="0">
              <a:buNone/>
            </a:pPr>
            <a:r>
              <a:rPr lang="fi-FI" sz="2800" dirty="0" err="1">
                <a:ea typeface="Verdana"/>
              </a:rPr>
              <a:t>Koostasid</a:t>
            </a:r>
            <a:r>
              <a:rPr lang="fi-FI" sz="2800" dirty="0">
                <a:ea typeface="Verdana"/>
              </a:rPr>
              <a:t>: </a:t>
            </a:r>
          </a:p>
          <a:p>
            <a:pPr marL="0" indent="0">
              <a:buNone/>
            </a:pPr>
            <a:r>
              <a:rPr lang="fi-FI" sz="2800" dirty="0">
                <a:ea typeface="Verdana"/>
              </a:rPr>
              <a:t>	</a:t>
            </a:r>
            <a:r>
              <a:rPr lang="fi-FI" sz="2800" dirty="0" err="1">
                <a:ea typeface="Verdana"/>
              </a:rPr>
              <a:t>Statistikaamet</a:t>
            </a:r>
            <a:r>
              <a:rPr lang="fi-FI" sz="2800" dirty="0">
                <a:ea typeface="Verdana"/>
              </a:rPr>
              <a:t> </a:t>
            </a:r>
          </a:p>
          <a:p>
            <a:pPr marL="0" indent="0">
              <a:buNone/>
            </a:pPr>
            <a:r>
              <a:rPr lang="fi-FI" sz="2800" dirty="0">
                <a:ea typeface="Verdana"/>
              </a:rPr>
              <a:t>	SA </a:t>
            </a:r>
            <a:r>
              <a:rPr lang="fi-FI" sz="2800" dirty="0" err="1">
                <a:ea typeface="Verdana"/>
              </a:rPr>
              <a:t>Poliitikauuringute</a:t>
            </a:r>
            <a:r>
              <a:rPr lang="fi-FI" sz="2800" dirty="0">
                <a:ea typeface="Verdana"/>
              </a:rPr>
              <a:t> Keskus </a:t>
            </a:r>
            <a:r>
              <a:rPr lang="fi-FI" sz="2800" dirty="0" err="1" smtClean="0">
                <a:ea typeface="Verdana"/>
              </a:rPr>
              <a:t>Praxis</a:t>
            </a:r>
            <a:endParaRPr lang="et-EE" sz="2800" dirty="0" smtClean="0">
              <a:ea typeface="Verdana"/>
            </a:endParaRPr>
          </a:p>
          <a:p>
            <a:pPr marL="0" indent="0">
              <a:buNone/>
            </a:pPr>
            <a:r>
              <a:rPr lang="et-EE" sz="2800" dirty="0">
                <a:ea typeface="Verdana"/>
              </a:rPr>
              <a:t>	</a:t>
            </a:r>
            <a:r>
              <a:rPr lang="et-EE" sz="2800" dirty="0" smtClean="0">
                <a:ea typeface="Verdana"/>
              </a:rPr>
              <a:t>							</a:t>
            </a:r>
            <a:r>
              <a:rPr lang="et-EE" dirty="0" smtClean="0">
                <a:ea typeface="Verdana"/>
              </a:rPr>
              <a:t>seisuga 31.12.2011</a:t>
            </a:r>
            <a:endParaRPr lang="fi-FI" dirty="0">
              <a:ea typeface="Verdana"/>
            </a:endParaRPr>
          </a:p>
          <a:p>
            <a:pPr marL="0" indent="0">
              <a:buNone/>
            </a:pPr>
            <a:endParaRPr lang="et-EE" sz="2800" dirty="0" smtClean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207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39634" y="111033"/>
            <a:ext cx="6733860" cy="1101635"/>
          </a:xfrm>
        </p:spPr>
        <p:txBody>
          <a:bodyPr>
            <a:noAutofit/>
          </a:bodyPr>
          <a:lstStyle/>
          <a:p>
            <a:r>
              <a:rPr lang="et-EE" sz="3200" dirty="0" smtClean="0"/>
              <a:t>Hiiu maakonna 20-64 a </a:t>
            </a:r>
            <a:br>
              <a:rPr lang="et-EE" sz="3200" dirty="0" smtClean="0"/>
            </a:br>
            <a:r>
              <a:rPr lang="et-EE" sz="3200" dirty="0" smtClean="0"/>
              <a:t>vanuserühma ja hõive järgi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sz="2800" dirty="0">
              <a:ea typeface="Verdana"/>
            </a:endParaRPr>
          </a:p>
          <a:p>
            <a:endParaRPr lang="et-EE" sz="2800" dirty="0">
              <a:ea typeface="Verdana"/>
            </a:endParaRPr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89164"/>
            <a:ext cx="8285182" cy="474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2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t-EE" sz="3200" dirty="0" smtClean="0"/>
              <a:t>Hiiu maakonna 20-64 aastased </a:t>
            </a:r>
            <a:br>
              <a:rPr lang="et-EE" sz="3200" dirty="0" smtClean="0"/>
            </a:br>
            <a:r>
              <a:rPr lang="et-EE" sz="3200" dirty="0" smtClean="0"/>
              <a:t>haridustaseme järgi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93915" y="2220686"/>
            <a:ext cx="8474528" cy="39321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t-EE" altLang="et-EE" dirty="0" err="1"/>
              <a:t>Üldpõhi</a:t>
            </a:r>
            <a:r>
              <a:rPr lang="et-EE" altLang="et-EE" dirty="0"/>
              <a:t>- või sellest madalam </a:t>
            </a:r>
            <a:r>
              <a:rPr lang="et-EE" altLang="et-EE" dirty="0" smtClean="0"/>
              <a:t>haridus </a:t>
            </a:r>
            <a:r>
              <a:rPr lang="et-EE" altLang="et-EE" dirty="0"/>
              <a:t>- </a:t>
            </a:r>
            <a:r>
              <a:rPr lang="et-EE" altLang="et-EE" dirty="0" smtClean="0"/>
              <a:t>17</a:t>
            </a:r>
            <a:r>
              <a:rPr lang="et-EE" altLang="et-EE" dirty="0"/>
              <a:t>%</a:t>
            </a:r>
          </a:p>
          <a:p>
            <a:pPr>
              <a:lnSpc>
                <a:spcPct val="150000"/>
              </a:lnSpc>
            </a:pPr>
            <a:r>
              <a:rPr lang="et-EE" altLang="et-EE" dirty="0"/>
              <a:t>Põhi- või sellest madalam haridus ja kutse  -  8%</a:t>
            </a:r>
          </a:p>
          <a:p>
            <a:pPr>
              <a:lnSpc>
                <a:spcPct val="150000"/>
              </a:lnSpc>
            </a:pPr>
            <a:r>
              <a:rPr lang="et-EE" altLang="et-EE" dirty="0" err="1"/>
              <a:t>Üldkeskharidus</a:t>
            </a:r>
            <a:r>
              <a:rPr lang="et-EE" altLang="et-EE" dirty="0"/>
              <a:t>  -  13%</a:t>
            </a:r>
          </a:p>
          <a:p>
            <a:pPr>
              <a:lnSpc>
                <a:spcPct val="150000"/>
              </a:lnSpc>
            </a:pPr>
            <a:r>
              <a:rPr lang="et-EE" altLang="et-EE" dirty="0"/>
              <a:t>Keskharidus ja kutse  -  37%</a:t>
            </a:r>
          </a:p>
          <a:p>
            <a:pPr>
              <a:lnSpc>
                <a:spcPct val="150000"/>
              </a:lnSpc>
            </a:pPr>
            <a:r>
              <a:rPr lang="et-EE" altLang="et-EE" dirty="0"/>
              <a:t>Kõrgharidus  -  27%</a:t>
            </a:r>
          </a:p>
          <a:p>
            <a:pPr>
              <a:lnSpc>
                <a:spcPct val="150000"/>
              </a:lnSpc>
            </a:pPr>
            <a:r>
              <a:rPr lang="et-EE" altLang="et-EE" dirty="0"/>
              <a:t>Haridustase teadmata  -  1%</a:t>
            </a:r>
          </a:p>
          <a:p>
            <a:pPr marL="0" indent="0">
              <a:buNone/>
            </a:pPr>
            <a:endParaRPr lang="et-EE" dirty="0">
              <a:ea typeface="Verdana"/>
            </a:endParaRPr>
          </a:p>
          <a:p>
            <a:pPr marL="0" indent="0">
              <a:buNone/>
            </a:pPr>
            <a:endParaRPr lang="et-EE" dirty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528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Hiiumaa erisused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35131" y="2028944"/>
            <a:ext cx="8638903" cy="41238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t-EE" dirty="0" smtClean="0"/>
              <a:t>Igas vanuserühmas palju kutseharidusega inimesi</a:t>
            </a:r>
          </a:p>
          <a:p>
            <a:pPr>
              <a:lnSpc>
                <a:spcPct val="150000"/>
              </a:lnSpc>
            </a:pPr>
            <a:r>
              <a:rPr lang="et-EE" dirty="0" smtClean="0"/>
              <a:t>Kõrgeim vanima vanuserühma </a:t>
            </a:r>
            <a:r>
              <a:rPr lang="et-EE" dirty="0"/>
              <a:t>madal haridustase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t-EE" dirty="0" smtClean="0"/>
              <a:t>	(mitteaktiivsete hulgas)</a:t>
            </a:r>
          </a:p>
          <a:p>
            <a:pPr>
              <a:lnSpc>
                <a:spcPct val="150000"/>
              </a:lnSpc>
            </a:pPr>
            <a:r>
              <a:rPr lang="et-EE" dirty="0" smtClean="0"/>
              <a:t>Mitteaktiivsete noorte seas paljud kõrgharidusega </a:t>
            </a:r>
          </a:p>
          <a:p>
            <a:pPr>
              <a:lnSpc>
                <a:spcPct val="150000"/>
              </a:lnSpc>
            </a:pPr>
            <a:r>
              <a:rPr lang="et-EE" dirty="0" smtClean="0"/>
              <a:t>Elanike hõivemäär on 49,4%, jääme 8. kohale</a:t>
            </a:r>
          </a:p>
          <a:p>
            <a:pPr>
              <a:lnSpc>
                <a:spcPct val="150000"/>
              </a:lnSpc>
            </a:pPr>
            <a:r>
              <a:rPr lang="et-EE" dirty="0" smtClean="0"/>
              <a:t>Hiiumaa 2816 töökohta, hõivatuid 3548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3540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t-EE" sz="3200" dirty="0" smtClean="0"/>
              <a:t>Täiskasvanuhariduse sihtrühmad Hiiumaal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77587" y="2334986"/>
            <a:ext cx="8539842" cy="3817831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t-EE" altLang="et-EE" dirty="0"/>
              <a:t>majanduslikult mitteaktiivsed madala haridustasemega vanemaealised</a:t>
            </a:r>
          </a:p>
          <a:p>
            <a:pPr>
              <a:lnSpc>
                <a:spcPct val="110000"/>
              </a:lnSpc>
            </a:pPr>
            <a:r>
              <a:rPr lang="et-EE" altLang="et-EE" dirty="0" err="1"/>
              <a:t>üldkeskharidusega</a:t>
            </a:r>
            <a:r>
              <a:rPr lang="et-EE" altLang="et-EE" dirty="0"/>
              <a:t> vanemaealised</a:t>
            </a:r>
          </a:p>
          <a:p>
            <a:pPr>
              <a:lnSpc>
                <a:spcPct val="110000"/>
              </a:lnSpc>
            </a:pPr>
            <a:r>
              <a:rPr lang="et-EE" altLang="et-EE" dirty="0"/>
              <a:t>majanduslikult mitteaktiivsed puuetega inimesed</a:t>
            </a:r>
          </a:p>
          <a:p>
            <a:pPr>
              <a:lnSpc>
                <a:spcPct val="110000"/>
              </a:lnSpc>
            </a:pPr>
            <a:r>
              <a:rPr lang="et-EE" altLang="et-EE" dirty="0"/>
              <a:t>inglise ja soome keele oskuseta vanemaealised elanikud</a:t>
            </a:r>
          </a:p>
          <a:p>
            <a:pPr>
              <a:lnSpc>
                <a:spcPct val="110000"/>
              </a:lnSpc>
            </a:pPr>
            <a:r>
              <a:rPr lang="et-EE" altLang="et-EE" dirty="0"/>
              <a:t>madala haridustasemega väikelastevanemad</a:t>
            </a:r>
          </a:p>
          <a:p>
            <a:pPr>
              <a:lnSpc>
                <a:spcPct val="110000"/>
              </a:lnSpc>
            </a:pPr>
            <a:r>
              <a:rPr lang="et-EE" altLang="et-EE" dirty="0"/>
              <a:t>madalat haridustaset eeldavatel ametikohtadel töötavad kõrgharidusega elanikud</a:t>
            </a:r>
          </a:p>
          <a:p>
            <a:pPr>
              <a:lnSpc>
                <a:spcPct val="110000"/>
              </a:lnSpc>
            </a:pPr>
            <a:r>
              <a:rPr lang="et-EE" altLang="et-EE" dirty="0"/>
              <a:t>madala haridustasemega </a:t>
            </a:r>
            <a:r>
              <a:rPr lang="et-EE" altLang="et-EE" dirty="0" smtClean="0"/>
              <a:t>oskustöötajad</a:t>
            </a:r>
            <a:endParaRPr lang="et-EE" altLang="et-EE" dirty="0"/>
          </a:p>
        </p:txBody>
      </p:sp>
    </p:spTree>
    <p:extLst>
      <p:ext uri="{BB962C8B-B14F-4D97-AF65-F5344CB8AC3E}">
        <p14:creationId xmlns:p14="http://schemas.microsoft.com/office/powerpoint/2010/main" val="6299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altLang="et-EE" sz="3600" dirty="0"/>
              <a:t>Täiskasvanute koolitajaid Hiiumaal</a:t>
            </a:r>
            <a:r>
              <a:rPr lang="et-EE" altLang="et-EE" dirty="0"/>
              <a:t/>
            </a:r>
            <a:br>
              <a:rPr lang="et-EE" altLang="et-EE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2028944"/>
            <a:ext cx="7723948" cy="41238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t-EE" altLang="et-EE" dirty="0"/>
              <a:t>Hiiumaa Ametikool 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SA </a:t>
            </a:r>
            <a:r>
              <a:rPr lang="et-EE" altLang="et-EE" dirty="0" err="1"/>
              <a:t>Tuuru</a:t>
            </a:r>
            <a:endParaRPr lang="et-EE" altLang="et-EE" dirty="0"/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Kärdla ÜG Täiskasvanuõppe osakond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Lauka Põhikool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Kärdla Muusikakool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Käina Huvi- ja Kultuurikeskuses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Töötukassa Hiiumaa osakond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 smtClean="0"/>
              <a:t>Hiiumaa muuseum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 smtClean="0"/>
              <a:t>Hiiumaa </a:t>
            </a:r>
            <a:r>
              <a:rPr lang="et-EE" altLang="et-EE" dirty="0"/>
              <a:t>Rajaleidja </a:t>
            </a:r>
            <a:r>
              <a:rPr lang="et-EE" altLang="et-EE" dirty="0" smtClean="0"/>
              <a:t>keskus</a:t>
            </a:r>
            <a:endParaRPr lang="et-EE" altLang="et-EE" dirty="0"/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Kunsti, käsitöö ja tööõpetuse õpetajad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Raamatukogud</a:t>
            </a:r>
          </a:p>
          <a:p>
            <a:pPr>
              <a:lnSpc>
                <a:spcPct val="90000"/>
              </a:lnSpc>
              <a:defRPr/>
            </a:pPr>
            <a:r>
              <a:rPr lang="et-EE" altLang="et-EE" dirty="0"/>
              <a:t>MTÜ Hiiumaa metsaselts ….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513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E93A85115F884FB7C6F4B9736A34D1" ma:contentTypeVersion="1" ma:contentTypeDescription="Create a new document." ma:contentTypeScope="" ma:versionID="599fb236323ca1aa6b53f7a5b5f5e035">
  <xsd:schema xmlns:xsd="http://www.w3.org/2001/XMLSchema" xmlns:xs="http://www.w3.org/2001/XMLSchema" xmlns:p="http://schemas.microsoft.com/office/2006/metadata/properties" xmlns:ns3="a4b12485-86a4-4b88-b879-eb522318d5c1" targetNamespace="http://schemas.microsoft.com/office/2006/metadata/properties" ma:root="true" ma:fieldsID="73e6025702a7d6d5f7045ee3d35568e2" ns3:_="">
    <xsd:import namespace="a4b12485-86a4-4b88-b879-eb522318d5c1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b12485-86a4-4b88-b879-eb522318d5c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31207B-5FB8-48CF-AB6A-41C2378EFCE9}">
  <ds:schemaRefs>
    <ds:schemaRef ds:uri="http://purl.org/dc/elements/1.1/"/>
    <ds:schemaRef ds:uri="http://schemas.microsoft.com/office/2006/metadata/properties"/>
    <ds:schemaRef ds:uri="a4b12485-86a4-4b88-b879-eb522318d5c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08C218-DE77-4544-B654-6D471ED249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b12485-86a4-4b88-b879-eb522318d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6B2FD4-B24D-4F29-86C1-0917D7AA7B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160</Words>
  <Application>Microsoft Office PowerPoint</Application>
  <PresentationFormat>Ekraaniseanss (4:3)</PresentationFormat>
  <Paragraphs>57</Paragraphs>
  <Slides>7</Slides>
  <Notes>4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Verdana</vt:lpstr>
      <vt:lpstr>Office Theme</vt:lpstr>
      <vt:lpstr>      </vt:lpstr>
      <vt:lpstr>Uuring </vt:lpstr>
      <vt:lpstr>Hiiu maakonna 20-64 a  vanuserühma ja hõive järgi</vt:lpstr>
      <vt:lpstr>Hiiu maakonna 20-64 aastased  haridustaseme järgi</vt:lpstr>
      <vt:lpstr>Hiiumaa erisused</vt:lpstr>
      <vt:lpstr>Täiskasvanuhariduse sihtrühmad Hiiumaal</vt:lpstr>
      <vt:lpstr>Täiskasvanute koolitajaid Hiiumaal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Siim Kumpas</dc:creator>
  <cp:lastModifiedBy>Ülle Soonik</cp:lastModifiedBy>
  <cp:revision>22</cp:revision>
  <dcterms:created xsi:type="dcterms:W3CDTF">2014-07-01T11:04:19Z</dcterms:created>
  <dcterms:modified xsi:type="dcterms:W3CDTF">2015-02-04T05:43:50Z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0x010100E7E93A85115F884FB7C6F4B9736A34D1</vt:lpwstr>
  </property>
</Properties>
</file>