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333" r:id="rId3"/>
    <p:sldId id="348" r:id="rId4"/>
    <p:sldId id="346" r:id="rId5"/>
    <p:sldId id="338" r:id="rId6"/>
    <p:sldId id="339" r:id="rId7"/>
    <p:sldId id="340" r:id="rId8"/>
    <p:sldId id="344" r:id="rId9"/>
    <p:sldId id="342" r:id="rId10"/>
    <p:sldId id="345" r:id="rId11"/>
    <p:sldId id="264" r:id="rId12"/>
  </p:sldIdLst>
  <p:sldSz cx="8999538" cy="6840538"/>
  <p:notesSz cx="7559675" cy="10691813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416" y="78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3A5463-8F36-4D80-A2D6-1539360E0418}" type="slidenum">
              <a:t>‹#›</a:t>
            </a:fld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6628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t-E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5F46A84-44AC-433D-892A-1E1336291672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0950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t-EE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2088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10545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2088" cy="4008438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49BFF-594C-424F-80F4-9D4ABE7B1284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9239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2088" cy="4008438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49BFF-594C-424F-80F4-9D4ABE7B1284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17133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2088" cy="4008438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49BFF-594C-424F-80F4-9D4ABE7B1284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91257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2088" cy="4008438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49BFF-594C-424F-80F4-9D4ABE7B1284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19938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2088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41846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74690" y="2125659"/>
            <a:ext cx="7650163" cy="1465261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49370" y="3876671"/>
            <a:ext cx="6300792" cy="1747839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459E0F-B350-40F7-969A-0E802B833ADE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838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624041-6FDB-4A49-8F16-AAE3D9CAF87F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9828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981703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98170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16BCCD-72F2-4F78-867D-C9DFB3BB0191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9564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08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80B3BE-7D34-4341-BA4C-7C2270C4A19E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0827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11202" y="4395785"/>
            <a:ext cx="7648571" cy="1358898"/>
          </a:xfrm>
        </p:spPr>
        <p:txBody>
          <a:bodyPr anchor="t"/>
          <a:lstStyle>
            <a:lvl1pPr>
              <a:defRPr lang="en-US"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1202" y="2898776"/>
            <a:ext cx="7648571" cy="1497009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69224E-6533-40C1-8507-0D9BEE90B89B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8907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D6D95-E654-495B-842D-6F8A92DF4CB1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111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49263" y="274640"/>
            <a:ext cx="8101007" cy="113982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49263" y="1531940"/>
            <a:ext cx="3976689" cy="638178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49263" y="2170108"/>
            <a:ext cx="3976689" cy="39401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572000" y="1531940"/>
            <a:ext cx="3978270" cy="638178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572000" y="2170108"/>
            <a:ext cx="3978270" cy="39401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EC2FEB-8840-443F-AC3A-033284B500EC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3458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E9E3BE-3AB9-44B9-A73B-FF375454D10D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1420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B25303-AE0E-4486-A0DB-33BC5D772464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1723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49263" y="273048"/>
            <a:ext cx="2962271" cy="1158873"/>
          </a:xfrm>
        </p:spPr>
        <p:txBody>
          <a:bodyPr anchor="b"/>
          <a:lstStyle>
            <a:lvl1pPr>
              <a:defRPr lang="en-US" sz="2000" b="1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17897" y="273048"/>
            <a:ext cx="5032372" cy="58372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49263" y="1431922"/>
            <a:ext cx="2962271" cy="4678363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C03287-2195-42BF-85D2-8D40787F4DEB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0954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63713" y="4787898"/>
            <a:ext cx="5400675" cy="565154"/>
          </a:xfrm>
        </p:spPr>
        <p:txBody>
          <a:bodyPr anchor="b"/>
          <a:lstStyle>
            <a:lvl1pPr>
              <a:defRPr lang="en-US" sz="2000" b="1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63713" y="611184"/>
            <a:ext cx="5400675" cy="4103690"/>
          </a:xfrm>
        </p:spPr>
        <p:txBody>
          <a:bodyPr/>
          <a:lstStyle>
            <a:lvl1pPr marL="0" indent="0">
              <a:buNone/>
              <a:defRPr lang="et-EE"/>
            </a:lvl1pPr>
          </a:lstStyle>
          <a:p>
            <a:pPr lvl="0"/>
            <a:endParaRPr lang="et-EE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63713" y="5353053"/>
            <a:ext cx="5400675" cy="803272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206134-DCB7-4370-B6C3-217ED071F265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0290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lvl="0"/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5144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521266CD-6F94-4A9A-9C73-F380BFBE8697}" type="slidenum"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0">
        <a:lnSpc>
          <a:spcPct val="8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et-EE" sz="5700" b="0" i="0" u="none" strike="noStrike" kern="1200" cap="none" spc="0" baseline="0">
          <a:solidFill>
            <a:srgbClr val="000000"/>
          </a:solidFill>
          <a:uFillTx/>
          <a:latin typeface="Roboto Condensed" pitchFamily="18"/>
          <a:ea typeface="Microsoft YaHei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0"/>
        </a:spcAft>
        <a:buSzPct val="45000"/>
        <a:buFont typeface="StarSymbol"/>
        <a:buChar char="●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75000"/>
        <a:buFont typeface="StarSymbol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45000"/>
        <a:buFont typeface="StarSymbol"/>
        <a:buChar char="●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75000"/>
        <a:buFont typeface="StarSymbol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igiteataja.ee/akt/123032015026?leiaKehti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nove.ee/et/yldharidus/muu-kodukeeleg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bg>
      <p:bgPr>
        <a:solidFill>
          <a:srgbClr val="41B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 noGrp="1"/>
          </p:cNvSpPr>
          <p:nvPr>
            <p:ph type="title" idx="4294967295"/>
          </p:nvPr>
        </p:nvSpPr>
        <p:spPr>
          <a:xfrm>
            <a:off x="0" y="2192356"/>
            <a:ext cx="8679976" cy="1799904"/>
          </a:xfrm>
        </p:spPr>
        <p:txBody>
          <a:bodyPr anchor="t"/>
          <a:lstStyle/>
          <a:p>
            <a:pPr lvl="0" algn="ctr">
              <a:buNone/>
            </a:pPr>
            <a:r>
              <a:rPr lang="et-EE" sz="4000" dirty="0" smtClean="0"/>
              <a:t>Rahvusvaheline kaitse ja täiskasvanuharidus</a:t>
            </a:r>
            <a:r>
              <a:rPr lang="et-EE" sz="4000" b="1" dirty="0" smtClean="0">
                <a:solidFill>
                  <a:schemeClr val="tx1"/>
                </a:solidFill>
              </a:rPr>
              <a:t/>
            </a:r>
            <a:br>
              <a:rPr lang="et-EE" sz="4000" b="1" dirty="0" smtClean="0">
                <a:solidFill>
                  <a:schemeClr val="tx1"/>
                </a:solidFill>
              </a:rPr>
            </a:br>
            <a:r>
              <a:rPr lang="et-EE" sz="4400" b="1" dirty="0" smtClean="0">
                <a:solidFill>
                  <a:srgbClr val="FFFFFF"/>
                </a:solidFill>
              </a:rPr>
              <a:t/>
            </a:r>
            <a:br>
              <a:rPr lang="et-EE" sz="4400" b="1" dirty="0" smtClean="0">
                <a:solidFill>
                  <a:srgbClr val="FFFFFF"/>
                </a:solidFill>
              </a:rPr>
            </a:br>
            <a:endParaRPr lang="et-EE" sz="4400" b="1" dirty="0">
              <a:solidFill>
                <a:srgbClr val="FFFFFF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226577" y="4552497"/>
            <a:ext cx="7200003" cy="17171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000" dirty="0" smtClean="0">
                <a:latin typeface="Roboto Condensed" pitchFamily="18"/>
                <a:ea typeface="Microsoft YaHei" pitchFamily="2"/>
                <a:cs typeface="Mangal" pitchFamily="2"/>
              </a:rPr>
              <a:t>Kersti Kivirüüt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000" dirty="0" smtClean="0">
                <a:latin typeface="Roboto Condensed" pitchFamily="18"/>
                <a:ea typeface="Microsoft YaHei" pitchFamily="2"/>
                <a:cs typeface="Mangal" pitchFamily="2"/>
              </a:rPr>
              <a:t>Üldharidusosakonna peaekspert</a:t>
            </a:r>
            <a:endParaRPr lang="et-EE" sz="2000" dirty="0">
              <a:latin typeface="Roboto Condensed" pitchFamily="18"/>
              <a:ea typeface="Microsoft YaHei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2000" i="0" u="none" strike="noStrike" kern="1200" cap="none" spc="0" baseline="0" dirty="0">
              <a:uFillTx/>
              <a:latin typeface="Roboto Condensed" pitchFamily="18"/>
              <a:ea typeface="Microsoft YaHei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000" kern="0" dirty="0" smtClean="0">
                <a:latin typeface="Roboto Condensed" pitchFamily="18"/>
                <a:ea typeface="Microsoft YaHei" pitchFamily="2"/>
                <a:cs typeface="Mangal" pitchFamily="2"/>
              </a:rPr>
              <a:t>29</a:t>
            </a:r>
            <a:r>
              <a:rPr lang="et-EE" sz="2000" i="0" u="none" strike="noStrike" kern="1200" cap="none" spc="0" baseline="0" dirty="0" smtClean="0">
                <a:uFillTx/>
                <a:latin typeface="Roboto Condensed" pitchFamily="18"/>
                <a:ea typeface="Microsoft YaHei" pitchFamily="2"/>
                <a:cs typeface="Mangal" pitchFamily="2"/>
              </a:rPr>
              <a:t>.10.2015</a:t>
            </a:r>
            <a:endParaRPr lang="et-EE" sz="2000" i="0" u="none" strike="noStrike" kern="1200" cap="none" spc="0" baseline="0" dirty="0"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0"/>
            <a:ext cx="9000000" cy="17999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195" y="215999"/>
            <a:ext cx="3464999" cy="138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3998" y="301322"/>
            <a:ext cx="8122209" cy="1262155"/>
          </a:xfrm>
        </p:spPr>
        <p:txBody>
          <a:bodyPr/>
          <a:lstStyle/>
          <a:p>
            <a:pPr>
              <a:buNone/>
            </a:pPr>
            <a:r>
              <a:rPr lang="et-EE" dirty="0" err="1" smtClean="0"/>
              <a:t>Noortevaldkonna</a:t>
            </a:r>
            <a:r>
              <a:rPr lang="et-EE" dirty="0" smtClean="0"/>
              <a:t> väljavaated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999" y="1769043"/>
            <a:ext cx="7923906" cy="4514401"/>
          </a:xfrm>
        </p:spPr>
        <p:txBody>
          <a:bodyPr/>
          <a:lstStyle/>
          <a:p>
            <a:r>
              <a:rPr lang="et-EE" dirty="0" smtClean="0"/>
              <a:t>Kaasav </a:t>
            </a:r>
            <a:r>
              <a:rPr lang="et-EE" dirty="0" err="1" smtClean="0"/>
              <a:t>noortekeskus</a:t>
            </a:r>
            <a:r>
              <a:rPr lang="et-EE" dirty="0" smtClean="0"/>
              <a:t> (vajadusel noorsootöötajale keelekümbluskoolitus)</a:t>
            </a:r>
          </a:p>
          <a:p>
            <a:r>
              <a:rPr lang="et-EE" dirty="0" err="1" smtClean="0"/>
              <a:t>Erasmus</a:t>
            </a:r>
            <a:r>
              <a:rPr lang="et-EE" dirty="0" smtClean="0"/>
              <a:t>+ siseriiklikud prioriteedid </a:t>
            </a:r>
            <a:r>
              <a:rPr lang="et-EE" dirty="0" err="1" smtClean="0"/>
              <a:t>kultuuridevahelise</a:t>
            </a:r>
            <a:r>
              <a:rPr lang="et-EE" dirty="0" smtClean="0"/>
              <a:t> dialoogi kompetentsi tõstmiseks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3501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bg>
      <p:bgPr>
        <a:solidFill>
          <a:srgbClr val="41B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 noGrp="1"/>
          </p:cNvSpPr>
          <p:nvPr>
            <p:ph type="title" idx="4294967295"/>
          </p:nvPr>
        </p:nvSpPr>
        <p:spPr>
          <a:xfrm>
            <a:off x="875692" y="2893325"/>
            <a:ext cx="6876236" cy="928047"/>
          </a:xfrm>
        </p:spPr>
        <p:txBody>
          <a:bodyPr anchor="t"/>
          <a:lstStyle/>
          <a:p>
            <a:pPr lvl="0">
              <a:buNone/>
            </a:pPr>
            <a:endParaRPr lang="et-EE" sz="5400" dirty="0">
              <a:solidFill>
                <a:srgbClr val="FFFFFF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498326" y="5123341"/>
            <a:ext cx="7200003" cy="17171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000" kern="0" dirty="0" smtClean="0">
                <a:solidFill>
                  <a:srgbClr val="FFFFFF"/>
                </a:solidFill>
                <a:latin typeface="Roboto Condensed" pitchFamily="18"/>
                <a:ea typeface="Microsoft YaHei" pitchFamily="2"/>
                <a:cs typeface="Mangal" pitchFamily="2"/>
              </a:rPr>
              <a:t>Kersti Kivirüüt</a:t>
            </a:r>
            <a:endParaRPr lang="et-EE" sz="2000" b="0" i="0" u="none" strike="noStrike" kern="1200" cap="none" spc="0" dirty="0" smtClean="0">
              <a:solidFill>
                <a:srgbClr val="FFFFFF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000" dirty="0" smtClean="0">
                <a:solidFill>
                  <a:srgbClr val="FFFFFF"/>
                </a:solidFill>
                <a:latin typeface="Roboto Condensed" pitchFamily="18"/>
                <a:ea typeface="Microsoft YaHei" pitchFamily="2"/>
                <a:cs typeface="Mangal" pitchFamily="2"/>
              </a:rPr>
              <a:t>Kersti.Kiviruut</a:t>
            </a:r>
            <a:r>
              <a:rPr lang="et-EE" sz="2000" baseline="0" dirty="0" smtClean="0">
                <a:solidFill>
                  <a:srgbClr val="FFFFFF"/>
                </a:solidFill>
                <a:latin typeface="Roboto Condensed" pitchFamily="18"/>
                <a:ea typeface="Microsoft YaHei" pitchFamily="2"/>
                <a:cs typeface="Mangal" pitchFamily="2"/>
              </a:rPr>
              <a:t>@hm.ee</a:t>
            </a:r>
            <a:endParaRPr lang="et-EE" sz="2000" b="0" i="0" u="none" strike="noStrike" kern="1200" cap="none" spc="0" baseline="0" dirty="0">
              <a:solidFill>
                <a:srgbClr val="FFFFFF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0" y="0"/>
            <a:ext cx="9000000" cy="17999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195" y="215999"/>
            <a:ext cx="3464999" cy="138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232"/>
            <a:ext cx="6590945" cy="921315"/>
          </a:xfrm>
        </p:spPr>
        <p:txBody>
          <a:bodyPr/>
          <a:lstStyle/>
          <a:p>
            <a:pPr algn="ctr">
              <a:buNone/>
            </a:pPr>
            <a:r>
              <a:rPr lang="et-EE" dirty="0" smtClean="0"/>
              <a:t>Mõisted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548" y="1152417"/>
            <a:ext cx="8304270" cy="5315278"/>
          </a:xfrm>
        </p:spPr>
        <p:txBody>
          <a:bodyPr>
            <a:normAutofit/>
          </a:bodyPr>
          <a:lstStyle/>
          <a:p>
            <a:r>
              <a:rPr lang="et-EE" b="1" dirty="0" smtClean="0"/>
              <a:t>Uusimmigrant: </a:t>
            </a:r>
            <a:r>
              <a:rPr lang="et-EE" dirty="0" smtClean="0"/>
              <a:t>Euroopa </a:t>
            </a:r>
            <a:r>
              <a:rPr lang="et-EE" dirty="0"/>
              <a:t>Liidust, aga samuti kolmandatest riikidest </a:t>
            </a:r>
            <a:r>
              <a:rPr lang="et-EE" dirty="0" smtClean="0"/>
              <a:t>saabuv isik, </a:t>
            </a:r>
            <a:r>
              <a:rPr lang="et-EE" dirty="0"/>
              <a:t>kes soovib alustada õpinguid eesti koolis ning kes on Eestis elanud/viibinud vähem kui </a:t>
            </a:r>
            <a:r>
              <a:rPr lang="et-EE" dirty="0" smtClean="0"/>
              <a:t>viis (</a:t>
            </a:r>
            <a:r>
              <a:rPr lang="et-EE" dirty="0" err="1" smtClean="0"/>
              <a:t>SiM</a:t>
            </a:r>
            <a:r>
              <a:rPr lang="et-EE" dirty="0" smtClean="0"/>
              <a:t>)</a:t>
            </a:r>
            <a:r>
              <a:rPr lang="et-EE" dirty="0" smtClean="0"/>
              <a:t> </a:t>
            </a:r>
            <a:r>
              <a:rPr lang="et-EE" dirty="0"/>
              <a:t>aastat</a:t>
            </a:r>
            <a:r>
              <a:rPr lang="et-EE" dirty="0" smtClean="0"/>
              <a:t>.</a:t>
            </a:r>
          </a:p>
          <a:p>
            <a:r>
              <a:rPr lang="et-EE" b="1" dirty="0" smtClean="0"/>
              <a:t>Rahvusvahelise </a:t>
            </a:r>
            <a:r>
              <a:rPr lang="et-EE" b="1" dirty="0"/>
              <a:t>kaitse saaja</a:t>
            </a:r>
            <a:r>
              <a:rPr lang="et-EE" dirty="0"/>
              <a:t> on välismaalane, keda on tunnustatud kas </a:t>
            </a:r>
            <a:r>
              <a:rPr lang="et-EE" u="sng" dirty="0"/>
              <a:t>pagulasena</a:t>
            </a:r>
            <a:r>
              <a:rPr lang="et-EE" dirty="0"/>
              <a:t> või t</a:t>
            </a:r>
            <a:r>
              <a:rPr lang="et-EE" u="sng" dirty="0"/>
              <a:t>äiendava kaitse</a:t>
            </a:r>
            <a:r>
              <a:rPr lang="et-EE" dirty="0"/>
              <a:t> </a:t>
            </a:r>
            <a:r>
              <a:rPr lang="et-EE" u="sng" dirty="0"/>
              <a:t>saajana</a:t>
            </a:r>
            <a:r>
              <a:rPr lang="et-EE" dirty="0"/>
              <a:t> või </a:t>
            </a:r>
            <a:r>
              <a:rPr lang="et-EE" u="sng" dirty="0"/>
              <a:t>ajutise kaitse saajana</a:t>
            </a:r>
            <a:r>
              <a:rPr lang="et-EE" dirty="0"/>
              <a:t> ning kellele </a:t>
            </a:r>
            <a:r>
              <a:rPr lang="et-EE" b="1" dirty="0"/>
              <a:t>on antud Eesti elamisluba</a:t>
            </a:r>
            <a:r>
              <a:rPr lang="et-EE" dirty="0" smtClean="0"/>
              <a:t>.</a:t>
            </a:r>
          </a:p>
          <a:p>
            <a:r>
              <a:rPr lang="et-EE" b="1" dirty="0" smtClean="0"/>
              <a:t>Rahvusvahelise kaitse taotleja </a:t>
            </a:r>
            <a:r>
              <a:rPr lang="et-EE" dirty="0" smtClean="0"/>
              <a:t>on välismaalane, kes taotleb rahvusvahelist kaitset</a:t>
            </a:r>
            <a:r>
              <a:rPr lang="et-EE" dirty="0" smtClean="0"/>
              <a:t> </a:t>
            </a:r>
            <a:endParaRPr lang="et-EE" u="sng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36303" y="0"/>
            <a:ext cx="431029" cy="68399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804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68490" y="205787"/>
            <a:ext cx="8360990" cy="1262155"/>
          </a:xfrm>
        </p:spPr>
        <p:txBody>
          <a:bodyPr/>
          <a:lstStyle/>
          <a:p>
            <a:pPr>
              <a:buNone/>
            </a:pPr>
            <a:r>
              <a:rPr lang="et-EE" sz="4400" dirty="0" smtClean="0"/>
              <a:t>Ümberasustamis- ja paigutamisprogramm</a:t>
            </a:r>
            <a:endParaRPr lang="et-EE" sz="44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999" y="1467942"/>
            <a:ext cx="8225482" cy="4509777"/>
          </a:xfrm>
        </p:spPr>
        <p:txBody>
          <a:bodyPr/>
          <a:lstStyle/>
          <a:p>
            <a:pPr>
              <a:buFontTx/>
              <a:buChar char="-"/>
            </a:pPr>
            <a:r>
              <a:rPr lang="et-EE" sz="2800" dirty="0" smtClean="0"/>
              <a:t>2016 – 2017 ca 600 inimest (Itaalia, Kreeka, UNHCR laagrid)</a:t>
            </a:r>
          </a:p>
          <a:p>
            <a:pPr>
              <a:buFontTx/>
              <a:buChar char="-"/>
            </a:pPr>
            <a:r>
              <a:rPr lang="et-EE" sz="2800" dirty="0" smtClean="0"/>
              <a:t>Kõik tulijad on </a:t>
            </a:r>
            <a:r>
              <a:rPr lang="et-EE" sz="2800" dirty="0" err="1" smtClean="0"/>
              <a:t>rhv</a:t>
            </a:r>
            <a:r>
              <a:rPr lang="et-EE" sz="2800" dirty="0" smtClean="0"/>
              <a:t>. v. kaitse saajad, lähevad otse </a:t>
            </a:r>
            <a:r>
              <a:rPr lang="et-EE" sz="2800" dirty="0" err="1" smtClean="0"/>
              <a:t>KOVidesse</a:t>
            </a:r>
            <a:endParaRPr lang="et-EE" sz="2800" dirty="0" smtClean="0"/>
          </a:p>
          <a:p>
            <a:pPr>
              <a:buFontTx/>
              <a:buChar char="-"/>
            </a:pPr>
            <a:r>
              <a:rPr lang="et-EE" sz="2800" dirty="0" smtClean="0"/>
              <a:t>Transporti lähteriigist sihtriiki haldab Siseministeerium (PPA)</a:t>
            </a:r>
          </a:p>
          <a:p>
            <a:pPr>
              <a:buFontTx/>
              <a:buChar char="-"/>
            </a:pPr>
            <a:r>
              <a:rPr lang="et-EE" sz="2800" dirty="0" smtClean="0"/>
              <a:t>Siseriiklikke teenuseid Sotsiaalministeerium (majutus, keeleõpe täiskasvanutele, tõlge jne) hankepartneri kaudu</a:t>
            </a:r>
          </a:p>
          <a:p>
            <a:pPr>
              <a:buFontTx/>
              <a:buChar char="-"/>
            </a:pPr>
            <a:r>
              <a:rPr lang="et-EE" sz="2000" dirty="0" smtClean="0"/>
              <a:t>(</a:t>
            </a:r>
            <a:r>
              <a:rPr lang="fi-FI" sz="2000" dirty="0" err="1"/>
              <a:t>Välismaalasele</a:t>
            </a:r>
            <a:r>
              <a:rPr lang="fi-FI" sz="2000" dirty="0"/>
              <a:t> </a:t>
            </a:r>
            <a:r>
              <a:rPr lang="fi-FI" sz="2000" dirty="0" err="1"/>
              <a:t>rahvusvahelise</a:t>
            </a:r>
            <a:r>
              <a:rPr lang="fi-FI" sz="2000" dirty="0"/>
              <a:t> kaitse </a:t>
            </a:r>
            <a:r>
              <a:rPr lang="fi-FI" sz="2000" dirty="0" err="1"/>
              <a:t>andmise</a:t>
            </a:r>
            <a:r>
              <a:rPr lang="fi-FI" sz="2000" dirty="0"/>
              <a:t> </a:t>
            </a:r>
            <a:r>
              <a:rPr lang="fi-FI" sz="2000" dirty="0" err="1"/>
              <a:t>seadus</a:t>
            </a:r>
            <a:r>
              <a:rPr lang="fi-FI" sz="2000" dirty="0"/>
              <a:t> </a:t>
            </a:r>
            <a:r>
              <a:rPr lang="fi-FI" sz="2000" dirty="0">
                <a:hlinkClick r:id="rId2"/>
              </a:rPr>
              <a:t>https://</a:t>
            </a:r>
            <a:r>
              <a:rPr lang="fi-FI" sz="2000" dirty="0" smtClean="0">
                <a:hlinkClick r:id="rId2"/>
              </a:rPr>
              <a:t>www.riigiteataja.ee/akt/123032015026?leiaKehtiv</a:t>
            </a:r>
            <a:r>
              <a:rPr lang="et-EE" sz="2000" dirty="0" smtClean="0"/>
              <a:t> )</a:t>
            </a:r>
            <a:endParaRPr lang="fi-FI" sz="2000" dirty="0"/>
          </a:p>
          <a:p>
            <a:pPr>
              <a:buFontTx/>
              <a:buChar char="-"/>
            </a:pPr>
            <a:endParaRPr lang="et-EE" dirty="0" smtClean="0"/>
          </a:p>
          <a:p>
            <a:pPr>
              <a:buFontTx/>
              <a:buChar char="-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59795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95066" y="179342"/>
            <a:ext cx="9071643" cy="1262155"/>
          </a:xfrm>
        </p:spPr>
        <p:txBody>
          <a:bodyPr/>
          <a:lstStyle/>
          <a:p>
            <a:pPr>
              <a:buNone/>
            </a:pPr>
            <a:r>
              <a:rPr lang="et-EE" dirty="0" smtClean="0"/>
              <a:t>Alusharidus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63056" y="1201003"/>
            <a:ext cx="8203274" cy="47412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t-EE" dirty="0" smtClean="0"/>
              <a:t>KELS §10 – KOV loob vanemate soovil kõigile elukohajärgsetele 1,5 – 7 aastastele lastele võimaluse käia teeninduspiirkonna lasteasutuses. 1,5 – 3 aastaste lastele vanemate soovil lapsehoiu koht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dirty="0" smtClean="0"/>
              <a:t>Vanemates rühmades tuleb eraldi pöörata tähelepanu keeleõppele. Riik toetab rühmapõhist keeleõpet </a:t>
            </a:r>
            <a:r>
              <a:rPr lang="et-EE" smtClean="0"/>
              <a:t>361 eurot </a:t>
            </a:r>
            <a:r>
              <a:rPr lang="et-EE" dirty="0" smtClean="0"/>
              <a:t>rühma kohta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dirty="0" smtClean="0"/>
              <a:t>Lisatugi </a:t>
            </a:r>
            <a:r>
              <a:rPr lang="et-EE" dirty="0" err="1" smtClean="0"/>
              <a:t>KOVile</a:t>
            </a:r>
            <a:r>
              <a:rPr lang="et-EE" dirty="0" smtClean="0"/>
              <a:t> ümberasustamise ja –paigutamise programmi kaudu 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9510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19416" y="301972"/>
            <a:ext cx="8903858" cy="921315"/>
          </a:xfrm>
        </p:spPr>
        <p:txBody>
          <a:bodyPr>
            <a:normAutofit fontScale="90000"/>
          </a:bodyPr>
          <a:lstStyle/>
          <a:p>
            <a:pPr lvl="0" algn="ctr">
              <a:buNone/>
            </a:pP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Õppetoe korraldus/õigused </a:t>
            </a:r>
            <a:br>
              <a:rPr lang="et-EE" dirty="0" smtClean="0"/>
            </a:br>
            <a:r>
              <a:rPr lang="et-EE" sz="2700" b="1" dirty="0" smtClean="0"/>
              <a:t>(PRÕK)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765" y="1514301"/>
            <a:ext cx="7949495" cy="4422475"/>
          </a:xfrm>
        </p:spPr>
        <p:txBody>
          <a:bodyPr>
            <a:normAutofit lnSpcReduction="10000"/>
          </a:bodyPr>
          <a:lstStyle/>
          <a:p>
            <a:r>
              <a:rPr lang="et-EE" sz="2600" dirty="0" smtClean="0"/>
              <a:t>Kool </a:t>
            </a:r>
            <a:r>
              <a:rPr lang="et-EE" sz="2600" dirty="0"/>
              <a:t>koostab HEV-õpilasele individuaalse </a:t>
            </a:r>
            <a:r>
              <a:rPr lang="et-EE" sz="2600" dirty="0" smtClean="0"/>
              <a:t>õppekava</a:t>
            </a:r>
            <a:r>
              <a:rPr lang="et-EE" sz="2600" dirty="0"/>
              <a:t> </a:t>
            </a:r>
            <a:r>
              <a:rPr lang="et-EE" sz="2600" dirty="0" smtClean="0"/>
              <a:t>ja </a:t>
            </a:r>
            <a:r>
              <a:rPr lang="et-EE" sz="2600" dirty="0"/>
              <a:t>kannab </a:t>
            </a:r>
            <a:r>
              <a:rPr lang="et-EE" sz="2600" dirty="0" err="1"/>
              <a:t>EHISesse</a:t>
            </a:r>
            <a:r>
              <a:rPr lang="et-EE" sz="2600" dirty="0"/>
              <a:t> individuaalse õppekava </a:t>
            </a:r>
            <a:r>
              <a:rPr lang="et-EE" sz="2600" dirty="0" smtClean="0"/>
              <a:t>märke.</a:t>
            </a:r>
            <a:endParaRPr lang="et-EE" sz="2600" dirty="0"/>
          </a:p>
          <a:p>
            <a:pPr lvl="0"/>
            <a:r>
              <a:rPr lang="et-EE" sz="2600" dirty="0" smtClean="0"/>
              <a:t>Kui </a:t>
            </a:r>
            <a:r>
              <a:rPr lang="et-EE" sz="2600" dirty="0"/>
              <a:t>õpilane asub eesti õppekeelega kooli õppima alates 4. klassist, siis </a:t>
            </a:r>
            <a:r>
              <a:rPr lang="et-EE" sz="2600" b="1" dirty="0"/>
              <a:t>võib ta eesti keelt õppida teise keelena</a:t>
            </a:r>
            <a:r>
              <a:rPr lang="et-EE" sz="2600" dirty="0"/>
              <a:t>, mitte emakeelena.</a:t>
            </a:r>
          </a:p>
          <a:p>
            <a:pPr lvl="0"/>
            <a:r>
              <a:rPr lang="et-EE" sz="2600" dirty="0"/>
              <a:t>Uusimmigrant-õpilase vanem võib taotleda </a:t>
            </a:r>
            <a:r>
              <a:rPr lang="et-EE" sz="2600" b="1" dirty="0"/>
              <a:t>loobumist B-võõrkeele õppest </a:t>
            </a:r>
            <a:r>
              <a:rPr lang="et-EE" sz="2600" dirty="0" smtClean="0"/>
              <a:t>(nt selle </a:t>
            </a:r>
            <a:r>
              <a:rPr lang="et-EE" sz="2600" dirty="0"/>
              <a:t>arvelt võib suurendada õpilase eesti keele tundide </a:t>
            </a:r>
            <a:r>
              <a:rPr lang="et-EE" sz="2600" dirty="0" smtClean="0"/>
              <a:t>arvu).</a:t>
            </a:r>
            <a:endParaRPr lang="et-EE" sz="2600" dirty="0"/>
          </a:p>
          <a:p>
            <a:pPr lvl="0"/>
            <a:r>
              <a:rPr lang="et-EE" sz="2600" dirty="0" smtClean="0"/>
              <a:t>Vajadusel </a:t>
            </a:r>
            <a:r>
              <a:rPr lang="et-EE" sz="2600" b="1" dirty="0"/>
              <a:t>võib suurendada </a:t>
            </a:r>
            <a:r>
              <a:rPr lang="et-EE" sz="2600" dirty="0"/>
              <a:t>õpilase õppekeele </a:t>
            </a:r>
            <a:r>
              <a:rPr lang="et-EE" sz="2600" dirty="0" smtClean="0"/>
              <a:t>(eesti keele) </a:t>
            </a:r>
            <a:r>
              <a:rPr lang="et-EE" sz="2600" b="1" dirty="0"/>
              <a:t>tundide </a:t>
            </a:r>
            <a:r>
              <a:rPr lang="et-EE" sz="2600" b="1" dirty="0" smtClean="0"/>
              <a:t>arvu </a:t>
            </a:r>
            <a:r>
              <a:rPr lang="et-EE" sz="2600" dirty="0" smtClean="0"/>
              <a:t>lubatud maksimaalse õppekoormuse piires</a:t>
            </a:r>
            <a:r>
              <a:rPr lang="et-EE" sz="2800" dirty="0" smtClean="0"/>
              <a:t>.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4184" y="0"/>
            <a:ext cx="585917" cy="68399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8347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44639" y="60442"/>
            <a:ext cx="9124363" cy="921315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et-EE" dirty="0" smtClean="0"/>
              <a:t>      Õppetoe </a:t>
            </a:r>
            <a:r>
              <a:rPr lang="et-EE" dirty="0"/>
              <a:t>korraldus/õigused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33" y="981757"/>
            <a:ext cx="8243991" cy="5146088"/>
          </a:xfrm>
        </p:spPr>
        <p:txBody>
          <a:bodyPr>
            <a:normAutofit fontScale="70000" lnSpcReduction="20000"/>
          </a:bodyPr>
          <a:lstStyle/>
          <a:p>
            <a:r>
              <a:rPr lang="et-EE" sz="3100" dirty="0"/>
              <a:t>Õpilane, kes asus eesti õppekeelega koolis või klassis õppima viimase kuue õppeaasta jooksul, võib eesti keele eksami asemel </a:t>
            </a:r>
            <a:r>
              <a:rPr lang="et-EE" sz="3100" b="1" dirty="0"/>
              <a:t>sooritada eesti keele teise keelena eksami</a:t>
            </a:r>
            <a:r>
              <a:rPr lang="et-EE" sz="3100" b="1" dirty="0" smtClean="0"/>
              <a:t>.</a:t>
            </a:r>
          </a:p>
          <a:p>
            <a:pPr lvl="0"/>
            <a:r>
              <a:rPr lang="et-EE" sz="3100" dirty="0"/>
              <a:t>Välisriigis õppinud õpilane, kes on enne lõpueksameid </a:t>
            </a:r>
            <a:r>
              <a:rPr lang="et-EE" sz="3100" dirty="0" err="1"/>
              <a:t>PKs</a:t>
            </a:r>
            <a:r>
              <a:rPr lang="et-EE" sz="3100" dirty="0"/>
              <a:t> õppinud kuni 3 aastat ning kellele on koostatud eesti keeles individuaalne õppekava, võib eesti keele või </a:t>
            </a:r>
            <a:r>
              <a:rPr lang="et-EE" sz="3100" dirty="0" err="1"/>
              <a:t>EKTK</a:t>
            </a:r>
            <a:r>
              <a:rPr lang="et-EE" sz="3100" dirty="0"/>
              <a:t> </a:t>
            </a:r>
            <a:r>
              <a:rPr lang="et-EE" sz="3100" b="1" dirty="0"/>
              <a:t>eksami sooritada </a:t>
            </a:r>
            <a:r>
              <a:rPr lang="et-EE" sz="3100" dirty="0" err="1"/>
              <a:t>IÕK</a:t>
            </a:r>
            <a:r>
              <a:rPr lang="et-EE" sz="3100" dirty="0"/>
              <a:t> põhjal ettevalmistatud </a:t>
            </a:r>
            <a:r>
              <a:rPr lang="et-EE" sz="3100" b="1" dirty="0"/>
              <a:t>koolieksamina. </a:t>
            </a:r>
          </a:p>
          <a:p>
            <a:r>
              <a:rPr lang="et-EE" sz="3100" dirty="0" err="1" smtClean="0"/>
              <a:t>KOViga</a:t>
            </a:r>
            <a:r>
              <a:rPr lang="et-EE" sz="3100" dirty="0" smtClean="0"/>
              <a:t> kokkuleppel on </a:t>
            </a:r>
            <a:r>
              <a:rPr lang="et-EE" sz="3100" dirty="0"/>
              <a:t>võimalik </a:t>
            </a:r>
            <a:r>
              <a:rPr lang="et-EE" sz="3100" dirty="0" smtClean="0"/>
              <a:t>sooritada </a:t>
            </a:r>
            <a:r>
              <a:rPr lang="et-EE" sz="3100" dirty="0"/>
              <a:t>PK </a:t>
            </a:r>
            <a:r>
              <a:rPr lang="et-EE" sz="3100" b="1" dirty="0" smtClean="0"/>
              <a:t>lõpueksamid</a:t>
            </a:r>
            <a:r>
              <a:rPr lang="et-EE" sz="3100" dirty="0" smtClean="0"/>
              <a:t> </a:t>
            </a:r>
            <a:r>
              <a:rPr lang="et-EE" sz="3100" dirty="0"/>
              <a:t>(nt matemaatika) </a:t>
            </a:r>
            <a:r>
              <a:rPr lang="et-EE" sz="3100" b="1" dirty="0" smtClean="0"/>
              <a:t>mõnes </a:t>
            </a:r>
            <a:r>
              <a:rPr lang="et-EE" sz="3100" b="1" dirty="0"/>
              <a:t>muus keeles </a:t>
            </a:r>
            <a:r>
              <a:rPr lang="et-EE" sz="3100" dirty="0"/>
              <a:t>kui eesti </a:t>
            </a:r>
            <a:r>
              <a:rPr lang="et-EE" sz="3100" dirty="0" smtClean="0"/>
              <a:t>või </a:t>
            </a:r>
            <a:r>
              <a:rPr lang="et-EE" sz="3100" dirty="0"/>
              <a:t>vene </a:t>
            </a:r>
            <a:r>
              <a:rPr lang="et-EE" sz="3100" dirty="0" smtClean="0"/>
              <a:t>keeles. </a:t>
            </a:r>
            <a:r>
              <a:rPr lang="et-EE" sz="3100" dirty="0"/>
              <a:t>Eksamimaterjalide tõlkimis- ja hindamiskulud kannab kooli pidaja </a:t>
            </a:r>
            <a:r>
              <a:rPr lang="et-EE" sz="3100" dirty="0" smtClean="0"/>
              <a:t>(</a:t>
            </a:r>
            <a:r>
              <a:rPr lang="et-EE" sz="3100" dirty="0" err="1" smtClean="0"/>
              <a:t>KOV</a:t>
            </a:r>
            <a:r>
              <a:rPr lang="et-EE" sz="3100" dirty="0" smtClean="0"/>
              <a:t>).</a:t>
            </a:r>
          </a:p>
          <a:p>
            <a:r>
              <a:rPr lang="et-EE" sz="3100" dirty="0" smtClean="0"/>
              <a:t>Õppekeelest erineva keele (ja kultuuri) õpet, </a:t>
            </a:r>
            <a:r>
              <a:rPr lang="et-EE" sz="3100" dirty="0"/>
              <a:t>mis on </a:t>
            </a:r>
            <a:r>
              <a:rPr lang="et-EE" sz="3100" dirty="0" smtClean="0"/>
              <a:t>õpilase kodukeel ja vähemalt </a:t>
            </a:r>
            <a:r>
              <a:rPr lang="et-EE" sz="3100" dirty="0"/>
              <a:t>ühe vanema emakeel, korraldab </a:t>
            </a:r>
            <a:r>
              <a:rPr lang="et-EE" sz="3100" dirty="0" smtClean="0"/>
              <a:t>kool, </a:t>
            </a:r>
            <a:r>
              <a:rPr lang="et-EE" sz="3100" dirty="0"/>
              <a:t>kui seda soovivad vähemalt kümme sama emakeele või koduse suhtluskeelega </a:t>
            </a:r>
            <a:r>
              <a:rPr lang="et-EE" sz="3100" dirty="0" smtClean="0"/>
              <a:t>õpilast. Töötavad ka pühapäevakoolid, kelle eesmärk on toetada keele ja kultuuri õpet.</a:t>
            </a:r>
            <a:endParaRPr lang="et-EE" sz="3100" dirty="0"/>
          </a:p>
          <a:p>
            <a:endParaRPr lang="et-EE" dirty="0"/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4184" y="0"/>
            <a:ext cx="613213" cy="68399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85594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stkülik 1"/>
          <p:cNvSpPr/>
          <p:nvPr/>
        </p:nvSpPr>
        <p:spPr>
          <a:xfrm>
            <a:off x="883729" y="1117379"/>
            <a:ext cx="7016167" cy="4605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362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Veebikeskkond</a:t>
            </a:r>
            <a:r>
              <a:rPr lang="en-US" sz="2362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t-EE" sz="2362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Innove</a:t>
            </a:r>
            <a:r>
              <a:rPr lang="et-EE" sz="2362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lehel</a:t>
            </a:r>
          </a:p>
          <a:p>
            <a:pPr lvl="0"/>
            <a:r>
              <a:rPr lang="et-EE" sz="2362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„Muu kodukeelega laps“</a:t>
            </a:r>
          </a:p>
          <a:p>
            <a:pPr lvl="0"/>
            <a:r>
              <a:rPr lang="et-EE" sz="2362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http://www.innove.ee/et/yldharidus/muu-kodukeelega</a:t>
            </a:r>
            <a:endParaRPr lang="et-EE" sz="2362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/>
            <a:endParaRPr lang="et-EE" sz="2362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37482" indent="-337482">
              <a:buFont typeface="Arial" panose="020B0604020202020204" pitchFamily="34" charset="0"/>
              <a:buChar char="•"/>
            </a:pPr>
            <a:r>
              <a:rPr lang="et-EE" sz="1968" dirty="0"/>
              <a:t>r</a:t>
            </a:r>
            <a:r>
              <a:rPr lang="et-EE" sz="1968" dirty="0" smtClean="0"/>
              <a:t>ahastame eesti keelest erineva </a:t>
            </a:r>
            <a:r>
              <a:rPr lang="et-EE" sz="1968" dirty="0"/>
              <a:t>kodukeelega laste lisaõpet</a:t>
            </a:r>
          </a:p>
          <a:p>
            <a:pPr marL="337482" indent="-337482">
              <a:buFont typeface="Arial" panose="020B0604020202020204" pitchFamily="34" charset="0"/>
              <a:buChar char="•"/>
            </a:pPr>
            <a:r>
              <a:rPr lang="et-EE" sz="1968" dirty="0"/>
              <a:t>nõustame koole</a:t>
            </a:r>
          </a:p>
          <a:p>
            <a:pPr marL="337482" indent="-337482">
              <a:buFont typeface="Arial" panose="020B0604020202020204" pitchFamily="34" charset="0"/>
              <a:buChar char="•"/>
            </a:pPr>
            <a:r>
              <a:rPr lang="et-EE" sz="1968" dirty="0"/>
              <a:t>jagame infot ja kohtume </a:t>
            </a:r>
            <a:r>
              <a:rPr lang="et-EE" sz="1968" dirty="0" err="1"/>
              <a:t>KOVide</a:t>
            </a:r>
            <a:r>
              <a:rPr lang="et-EE" sz="1968" dirty="0"/>
              <a:t> ja koolidega</a:t>
            </a:r>
          </a:p>
          <a:p>
            <a:pPr marL="337482" indent="-337482">
              <a:buFont typeface="Arial" panose="020B0604020202020204" pitchFamily="34" charset="0"/>
              <a:buChar char="•"/>
            </a:pPr>
            <a:r>
              <a:rPr lang="et-EE" sz="1968" dirty="0" smtClean="0"/>
              <a:t>haldame </a:t>
            </a:r>
            <a:r>
              <a:rPr lang="et-EE" sz="1968" dirty="0"/>
              <a:t>ja kogume </a:t>
            </a:r>
            <a:r>
              <a:rPr lang="et-EE" sz="1968" dirty="0" smtClean="0"/>
              <a:t>õppevara teavet</a:t>
            </a:r>
            <a:endParaRPr lang="et-EE" sz="1968" dirty="0"/>
          </a:p>
          <a:p>
            <a:pPr marL="337482" indent="-337482">
              <a:buFont typeface="Arial" panose="020B0604020202020204" pitchFamily="34" charset="0"/>
              <a:buChar char="•"/>
            </a:pPr>
            <a:r>
              <a:rPr lang="et-EE" sz="1968" dirty="0" smtClean="0"/>
              <a:t>jooksvalt </a:t>
            </a:r>
            <a:r>
              <a:rPr lang="et-EE" sz="1968" dirty="0"/>
              <a:t>kaardistame rahastamise, koolituse jms küsimusi, reageerime vajadusel</a:t>
            </a:r>
          </a:p>
          <a:p>
            <a:pPr marL="337482" indent="-337482">
              <a:buFont typeface="Arial" panose="020B0604020202020204" pitchFamily="34" charset="0"/>
              <a:buChar char="•"/>
            </a:pPr>
            <a:r>
              <a:rPr lang="et-EE" sz="1968" dirty="0"/>
              <a:t>kogume infot (nt kohanemisprogramm jmt) ja vahetame ja ühtlustame seda </a:t>
            </a:r>
            <a:r>
              <a:rPr lang="et-EE" sz="1968" dirty="0" err="1"/>
              <a:t>HTMiga</a:t>
            </a:r>
            <a:r>
              <a:rPr lang="et-EE" sz="1968" dirty="0"/>
              <a:t>/</a:t>
            </a:r>
            <a:r>
              <a:rPr lang="et-EE" sz="1968" dirty="0" err="1"/>
              <a:t>SiMiga</a:t>
            </a:r>
            <a:endParaRPr lang="et-EE" sz="196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/>
            <a:endParaRPr lang="et-EE" sz="2362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t-EE" sz="1772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244184" y="0"/>
            <a:ext cx="431029" cy="68399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96554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Õpipoisiõpe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89571" y="1764085"/>
            <a:ext cx="8172235" cy="49514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t-EE" sz="2400" dirty="0" smtClean="0"/>
              <a:t>Sihtrühm kirjaoskamatud </a:t>
            </a:r>
            <a:r>
              <a:rPr lang="et-EE" sz="2400" dirty="0" err="1" smtClean="0"/>
              <a:t>hilisteismelised</a:t>
            </a:r>
            <a:r>
              <a:rPr lang="et-EE" sz="2400" dirty="0" smtClean="0"/>
              <a:t>, noored täiskasvanud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sz="2400" dirty="0" smtClean="0"/>
              <a:t>Õpipoisiõpe </a:t>
            </a:r>
            <a:r>
              <a:rPr lang="et-EE" sz="2400" dirty="0" smtClean="0"/>
              <a:t>= tasemeõpe</a:t>
            </a:r>
          </a:p>
          <a:p>
            <a:pPr marL="108000" indent="0">
              <a:buNone/>
            </a:pPr>
            <a:r>
              <a:rPr lang="et-EE" sz="2400" dirty="0" smtClean="0"/>
              <a:t>	- Gümnaasiumihariduse omandamine: 	koostöölepe 	õppija, kutseõppeasutuse ja 	tööandja vahel</a:t>
            </a:r>
          </a:p>
          <a:p>
            <a:pPr marL="108000" indent="0">
              <a:buNone/>
            </a:pPr>
            <a:r>
              <a:rPr lang="et-EE" sz="2400" dirty="0" smtClean="0"/>
              <a:t>	- Põhihariduse omandamisel lisandub 	partnerina 	</a:t>
            </a:r>
            <a:r>
              <a:rPr lang="et-EE" sz="2400" b="1" dirty="0" smtClean="0"/>
              <a:t>täiskasvanute gümnaasium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sz="2400" dirty="0" smtClean="0"/>
              <a:t>Kontakti loomine partnerite vahel toimub tugiisiku </a:t>
            </a:r>
            <a:r>
              <a:rPr lang="et-EE" sz="2400" dirty="0" smtClean="0"/>
              <a:t>vahendusel (MTÜ Johannes Mihkelsoni Keskus; MTÜ Pagulasabi)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93943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Õpipoisiõpe (2)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999" y="1769043"/>
            <a:ext cx="7846788" cy="45144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t-EE" dirty="0" smtClean="0"/>
              <a:t>Õpet võivad pakkuda kõik õppeasutused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dirty="0" smtClean="0"/>
              <a:t>Õpilasele laieneb ravikindlustus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dirty="0" smtClean="0"/>
              <a:t>Sisulisele õppetööle eelneb eesti keele õpe (vähemalt A1, parem kui A2)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dirty="0" smtClean="0"/>
              <a:t>Õpipoisi töötasu sõltub konkreetsest kokkuleppest, reeglina tehakse ka töölepe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7696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3145</TotalTime>
  <Words>497</Words>
  <Application>Microsoft Office PowerPoint</Application>
  <PresentationFormat>Kohandatud</PresentationFormat>
  <Paragraphs>59</Paragraphs>
  <Slides>11</Slides>
  <Notes>6</Notes>
  <HiddenSlides>0</HiddenSlides>
  <MMClips>0</MMClips>
  <ScaleCrop>false</ScaleCrop>
  <HeadingPairs>
    <vt:vector size="6" baseType="variant">
      <vt:variant>
        <vt:lpstr>Kasutatud fondid</vt:lpstr>
      </vt:variant>
      <vt:variant>
        <vt:i4>9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21" baseType="lpstr">
      <vt:lpstr>Arial Unicode MS</vt:lpstr>
      <vt:lpstr>Microsoft YaHei</vt:lpstr>
      <vt:lpstr>Arial</vt:lpstr>
      <vt:lpstr>Calibri</vt:lpstr>
      <vt:lpstr>Mangal</vt:lpstr>
      <vt:lpstr>Roboto Condensed</vt:lpstr>
      <vt:lpstr>StarSymbol</vt:lpstr>
      <vt:lpstr>Tahoma</vt:lpstr>
      <vt:lpstr>Times New Roman</vt:lpstr>
      <vt:lpstr>Default</vt:lpstr>
      <vt:lpstr>Rahvusvaheline kaitse ja täiskasvanuharidus  </vt:lpstr>
      <vt:lpstr>Mõisted</vt:lpstr>
      <vt:lpstr>Ümberasustamis- ja paigutamisprogramm</vt:lpstr>
      <vt:lpstr>Alusharidus</vt:lpstr>
      <vt:lpstr> Õppetoe korraldus/õigused  (PRÕK) </vt:lpstr>
      <vt:lpstr>      Õppetoe korraldus/õigused</vt:lpstr>
      <vt:lpstr>PowerPointi esitlus</vt:lpstr>
      <vt:lpstr>Õpipoisiõpe</vt:lpstr>
      <vt:lpstr>Õpipoisiõpe (2)</vt:lpstr>
      <vt:lpstr>Noortevaldkonna väljavaated</vt:lpstr>
      <vt:lpstr>PowerPointi esitlus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Esitlusslaidide kujundusest</dc:title>
  <dc:creator>Kaimar Koemets</dc:creator>
  <cp:lastModifiedBy>Kersti Kivirüüt</cp:lastModifiedBy>
  <cp:revision>102</cp:revision>
  <dcterms:created xsi:type="dcterms:W3CDTF">2013-12-29T20:00:13Z</dcterms:created>
  <dcterms:modified xsi:type="dcterms:W3CDTF">2015-10-29T06:17:03Z</dcterms:modified>
</cp:coreProperties>
</file>