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9" r:id="rId5"/>
    <p:sldId id="260" r:id="rId6"/>
    <p:sldId id="268" r:id="rId7"/>
    <p:sldId id="269" r:id="rId8"/>
    <p:sldId id="271" r:id="rId9"/>
    <p:sldId id="264" r:id="rId10"/>
    <p:sldId id="262" r:id="rId11"/>
    <p:sldId id="265" r:id="rId12"/>
    <p:sldId id="266" r:id="rId13"/>
    <p:sldId id="267" r:id="rId14"/>
    <p:sldId id="270" r:id="rId15"/>
    <p:sldId id="272" r:id="rId16"/>
    <p:sldId id="273" r:id="rId17"/>
    <p:sldId id="276" r:id="rId18"/>
    <p:sldId id="274" r:id="rId19"/>
    <p:sldId id="275" r:id="rId20"/>
    <p:sldId id="277" r:id="rId21"/>
    <p:sldId id="261" r:id="rId2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481" autoAdjust="0"/>
  </p:normalViewPr>
  <p:slideViewPr>
    <p:cSldViewPr snapToGrid="0">
      <p:cViewPr varScale="1">
        <p:scale>
          <a:sx n="52" d="100"/>
          <a:sy n="52" d="100"/>
        </p:scale>
        <p:origin x="-14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C9347-23EA-4DD5-A425-53E12E35FFE2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t-EE"/>
        </a:p>
      </dgm:t>
    </dgm:pt>
    <dgm:pt modelId="{15CA7532-571C-42F1-B981-3F8EF579DB2C}">
      <dgm:prSet custT="1"/>
      <dgm:spPr/>
      <dgm:t>
        <a:bodyPr/>
        <a:lstStyle/>
        <a:p>
          <a:pPr rtl="0"/>
          <a:r>
            <a:rPr lang="et-EE" sz="2400" dirty="0" smtClean="0">
              <a:latin typeface="Helvetica Neue" panose="02000403000000020004" pitchFamily="50" charset="0"/>
            </a:rPr>
            <a:t>Probleemi paremini mõistmine</a:t>
          </a:r>
          <a:endParaRPr lang="et-EE" sz="2400" dirty="0">
            <a:latin typeface="Helvetica Neue" panose="02000403000000020004" pitchFamily="50" charset="0"/>
          </a:endParaRPr>
        </a:p>
      </dgm:t>
    </dgm:pt>
    <dgm:pt modelId="{804D94B2-2687-48FB-876A-F7DF95EE5573}" type="parTrans" cxnId="{9173C5F1-0C57-46D0-BAF8-DC6D1DE10498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1D2D4991-2CB1-4DEC-8EF9-C5CF92A44E93}" type="sibTrans" cxnId="{9173C5F1-0C57-46D0-BAF8-DC6D1DE10498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91AA6478-7192-44CB-A493-9A23024E9D0E}">
      <dgm:prSet custT="1"/>
      <dgm:spPr/>
      <dgm:t>
        <a:bodyPr/>
        <a:lstStyle/>
        <a:p>
          <a:pPr rtl="0"/>
          <a:r>
            <a:rPr lang="et-EE" sz="2400" dirty="0" smtClean="0">
              <a:latin typeface="Helvetica Neue" panose="02000403000000020004" pitchFamily="50" charset="0"/>
            </a:rPr>
            <a:t>Kuidas pidada meeles </a:t>
          </a:r>
          <a:r>
            <a:rPr lang="et-EE" sz="2400" b="1" dirty="0" smtClean="0">
              <a:latin typeface="Helvetica Neue" panose="02000403000000020004" pitchFamily="50" charset="0"/>
            </a:rPr>
            <a:t>inimest</a:t>
          </a:r>
          <a:endParaRPr lang="et-EE" sz="2400" dirty="0">
            <a:latin typeface="Helvetica Neue" panose="02000403000000020004" pitchFamily="50" charset="0"/>
          </a:endParaRPr>
        </a:p>
      </dgm:t>
    </dgm:pt>
    <dgm:pt modelId="{EC63E35A-85C1-4846-B3E6-7B1BEFEE7504}" type="parTrans" cxnId="{03B61079-D9AA-4A1F-99B6-08C9CDB85778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B6518782-3F3F-4DA0-8931-734040CE09ED}" type="sibTrans" cxnId="{03B61079-D9AA-4A1F-99B6-08C9CDB85778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C75D3D50-F5D7-4B26-9990-0C81ED2C3134}">
      <dgm:prSet custT="1"/>
      <dgm:spPr/>
      <dgm:t>
        <a:bodyPr/>
        <a:lstStyle/>
        <a:p>
          <a:pPr rtl="0"/>
          <a:r>
            <a:rPr lang="et-EE" sz="2400" dirty="0" smtClean="0">
              <a:latin typeface="Helvetica Neue" panose="02000403000000020004" pitchFamily="50" charset="0"/>
            </a:rPr>
            <a:t>Koostöö erinevate osalejate vahel</a:t>
          </a:r>
          <a:endParaRPr lang="et-EE" sz="2400" dirty="0">
            <a:latin typeface="Helvetica Neue" panose="02000403000000020004" pitchFamily="50" charset="0"/>
          </a:endParaRPr>
        </a:p>
      </dgm:t>
    </dgm:pt>
    <dgm:pt modelId="{74CB6874-F93D-40EB-8325-3B80F9FD568C}" type="parTrans" cxnId="{B525334E-C12D-4C0D-8B3C-5209CD53789D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B91E01F3-3241-4AC2-8FFA-2503F97527E6}" type="sibTrans" cxnId="{B525334E-C12D-4C0D-8B3C-5209CD53789D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A657A6E1-710E-4446-9368-654D9810934D}">
      <dgm:prSet custT="1"/>
      <dgm:spPr/>
      <dgm:t>
        <a:bodyPr/>
        <a:lstStyle/>
        <a:p>
          <a:pPr rtl="0"/>
          <a:r>
            <a:rPr lang="et-EE" sz="2400" dirty="0" smtClean="0">
              <a:latin typeface="Helvetica Neue" panose="02000403000000020004" pitchFamily="50" charset="0"/>
            </a:rPr>
            <a:t>Jõuame lahenduseni samm-sammult</a:t>
          </a:r>
          <a:endParaRPr lang="et-EE" sz="2400" dirty="0">
            <a:latin typeface="Helvetica Neue" panose="02000403000000020004" pitchFamily="50" charset="0"/>
          </a:endParaRPr>
        </a:p>
      </dgm:t>
    </dgm:pt>
    <dgm:pt modelId="{7F8BA701-61EB-4943-B2D3-1EE933E1BD7E}" type="parTrans" cxnId="{68AB010C-9EFD-4DB8-A1D2-90F716547C07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EA7A5810-80B8-4066-8419-FFAA2398CD3E}" type="sibTrans" cxnId="{68AB010C-9EFD-4DB8-A1D2-90F716547C07}">
      <dgm:prSet/>
      <dgm:spPr/>
      <dgm:t>
        <a:bodyPr/>
        <a:lstStyle/>
        <a:p>
          <a:endParaRPr lang="et-EE" sz="2400">
            <a:latin typeface="Helvetica Neue" panose="02000403000000020004" pitchFamily="50" charset="0"/>
          </a:endParaRPr>
        </a:p>
      </dgm:t>
    </dgm:pt>
    <dgm:pt modelId="{0C10CEF3-C102-4827-A52F-79DCB535EA86}" type="pres">
      <dgm:prSet presAssocID="{A1CC9347-23EA-4DD5-A425-53E12E35FF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182E07-2567-4B3A-B83A-BBBDF6378D97}" type="pres">
      <dgm:prSet presAssocID="{15CA7532-571C-42F1-B981-3F8EF579DB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4E9C952-7AB7-4069-8247-0E6C8EBE3EED}" type="pres">
      <dgm:prSet presAssocID="{1D2D4991-2CB1-4DEC-8EF9-C5CF92A44E93}" presName="sibTrans" presStyleCnt="0"/>
      <dgm:spPr/>
    </dgm:pt>
    <dgm:pt modelId="{3272A4ED-7E84-4C8C-BDAC-156724F1F2D7}" type="pres">
      <dgm:prSet presAssocID="{91AA6478-7192-44CB-A493-9A23024E9D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92A5008-364E-4C12-9D54-D8CB45ED6EB6}" type="pres">
      <dgm:prSet presAssocID="{B6518782-3F3F-4DA0-8931-734040CE09ED}" presName="sibTrans" presStyleCnt="0"/>
      <dgm:spPr/>
    </dgm:pt>
    <dgm:pt modelId="{A19EAF6B-D802-4CC5-86E4-E0033FA57BF2}" type="pres">
      <dgm:prSet presAssocID="{C75D3D50-F5D7-4B26-9990-0C81ED2C31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5547D5-D813-4F18-8986-41BBB8DDD5C0}" type="pres">
      <dgm:prSet presAssocID="{B91E01F3-3241-4AC2-8FFA-2503F97527E6}" presName="sibTrans" presStyleCnt="0"/>
      <dgm:spPr/>
    </dgm:pt>
    <dgm:pt modelId="{E1B09290-CB67-421E-B12C-F50F944C55B4}" type="pres">
      <dgm:prSet presAssocID="{A657A6E1-710E-4446-9368-654D981093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C0E07-549B-4FF2-AA97-FAD70B000D78}" type="presOf" srcId="{A1CC9347-23EA-4DD5-A425-53E12E35FFE2}" destId="{0C10CEF3-C102-4827-A52F-79DCB535EA86}" srcOrd="0" destOrd="0" presId="urn:microsoft.com/office/officeart/2005/8/layout/default"/>
    <dgm:cxn modelId="{3A19E003-D676-425D-98D9-BE9E370518F5}" type="presOf" srcId="{91AA6478-7192-44CB-A493-9A23024E9D0E}" destId="{3272A4ED-7E84-4C8C-BDAC-156724F1F2D7}" srcOrd="0" destOrd="0" presId="urn:microsoft.com/office/officeart/2005/8/layout/default"/>
    <dgm:cxn modelId="{C0DB2067-271A-4FF8-8999-2BF397DB76A1}" type="presOf" srcId="{A657A6E1-710E-4446-9368-654D9810934D}" destId="{E1B09290-CB67-421E-B12C-F50F944C55B4}" srcOrd="0" destOrd="0" presId="urn:microsoft.com/office/officeart/2005/8/layout/default"/>
    <dgm:cxn modelId="{5161A540-5465-4FD0-BC66-14EAE56F350A}" type="presOf" srcId="{15CA7532-571C-42F1-B981-3F8EF579DB2C}" destId="{8C182E07-2567-4B3A-B83A-BBBDF6378D97}" srcOrd="0" destOrd="0" presId="urn:microsoft.com/office/officeart/2005/8/layout/default"/>
    <dgm:cxn modelId="{68AB010C-9EFD-4DB8-A1D2-90F716547C07}" srcId="{A1CC9347-23EA-4DD5-A425-53E12E35FFE2}" destId="{A657A6E1-710E-4446-9368-654D9810934D}" srcOrd="3" destOrd="0" parTransId="{7F8BA701-61EB-4943-B2D3-1EE933E1BD7E}" sibTransId="{EA7A5810-80B8-4066-8419-FFAA2398CD3E}"/>
    <dgm:cxn modelId="{03B61079-D9AA-4A1F-99B6-08C9CDB85778}" srcId="{A1CC9347-23EA-4DD5-A425-53E12E35FFE2}" destId="{91AA6478-7192-44CB-A493-9A23024E9D0E}" srcOrd="1" destOrd="0" parTransId="{EC63E35A-85C1-4846-B3E6-7B1BEFEE7504}" sibTransId="{B6518782-3F3F-4DA0-8931-734040CE09ED}"/>
    <dgm:cxn modelId="{9173C5F1-0C57-46D0-BAF8-DC6D1DE10498}" srcId="{A1CC9347-23EA-4DD5-A425-53E12E35FFE2}" destId="{15CA7532-571C-42F1-B981-3F8EF579DB2C}" srcOrd="0" destOrd="0" parTransId="{804D94B2-2687-48FB-876A-F7DF95EE5573}" sibTransId="{1D2D4991-2CB1-4DEC-8EF9-C5CF92A44E93}"/>
    <dgm:cxn modelId="{B525334E-C12D-4C0D-8B3C-5209CD53789D}" srcId="{A1CC9347-23EA-4DD5-A425-53E12E35FFE2}" destId="{C75D3D50-F5D7-4B26-9990-0C81ED2C3134}" srcOrd="2" destOrd="0" parTransId="{74CB6874-F93D-40EB-8325-3B80F9FD568C}" sibTransId="{B91E01F3-3241-4AC2-8FFA-2503F97527E6}"/>
    <dgm:cxn modelId="{62A03F3D-D8FA-44F9-BF70-5DD211566536}" type="presOf" srcId="{C75D3D50-F5D7-4B26-9990-0C81ED2C3134}" destId="{A19EAF6B-D802-4CC5-86E4-E0033FA57BF2}" srcOrd="0" destOrd="0" presId="urn:microsoft.com/office/officeart/2005/8/layout/default"/>
    <dgm:cxn modelId="{5122D98C-731A-4DC2-A6E7-BD2B9E8406EC}" type="presParOf" srcId="{0C10CEF3-C102-4827-A52F-79DCB535EA86}" destId="{8C182E07-2567-4B3A-B83A-BBBDF6378D97}" srcOrd="0" destOrd="0" presId="urn:microsoft.com/office/officeart/2005/8/layout/default"/>
    <dgm:cxn modelId="{5C390BB5-86E7-40AA-B9A4-CE5F5EAF9539}" type="presParOf" srcId="{0C10CEF3-C102-4827-A52F-79DCB535EA86}" destId="{74E9C952-7AB7-4069-8247-0E6C8EBE3EED}" srcOrd="1" destOrd="0" presId="urn:microsoft.com/office/officeart/2005/8/layout/default"/>
    <dgm:cxn modelId="{C00A02CF-E6F3-460E-BD67-754804751700}" type="presParOf" srcId="{0C10CEF3-C102-4827-A52F-79DCB535EA86}" destId="{3272A4ED-7E84-4C8C-BDAC-156724F1F2D7}" srcOrd="2" destOrd="0" presId="urn:microsoft.com/office/officeart/2005/8/layout/default"/>
    <dgm:cxn modelId="{524D21E1-CCFC-4BA0-83D2-194BCAC5709B}" type="presParOf" srcId="{0C10CEF3-C102-4827-A52F-79DCB535EA86}" destId="{192A5008-364E-4C12-9D54-D8CB45ED6EB6}" srcOrd="3" destOrd="0" presId="urn:microsoft.com/office/officeart/2005/8/layout/default"/>
    <dgm:cxn modelId="{3B0D2F12-1657-4FE3-ADD5-B4D2CD754B2E}" type="presParOf" srcId="{0C10CEF3-C102-4827-A52F-79DCB535EA86}" destId="{A19EAF6B-D802-4CC5-86E4-E0033FA57BF2}" srcOrd="4" destOrd="0" presId="urn:microsoft.com/office/officeart/2005/8/layout/default"/>
    <dgm:cxn modelId="{5BF55891-0351-4B2F-8CA7-E2296EC1F750}" type="presParOf" srcId="{0C10CEF3-C102-4827-A52F-79DCB535EA86}" destId="{4F5547D5-D813-4F18-8986-41BBB8DDD5C0}" srcOrd="5" destOrd="0" presId="urn:microsoft.com/office/officeart/2005/8/layout/default"/>
    <dgm:cxn modelId="{8872D964-5968-4C96-BB0B-00BC953644C1}" type="presParOf" srcId="{0C10CEF3-C102-4827-A52F-79DCB535EA86}" destId="{E1B09290-CB67-421E-B12C-F50F944C55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8166A-A441-40F3-B85E-A579CD269167}" type="doc">
      <dgm:prSet loTypeId="urn:microsoft.com/office/officeart/2005/8/layout/bProcess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t-EE"/>
        </a:p>
      </dgm:t>
    </dgm:pt>
    <dgm:pt modelId="{CC3BFB5E-FA89-46E4-A279-834F9B319D4E}">
      <dgm:prSet/>
      <dgm:spPr/>
      <dgm:t>
        <a:bodyPr/>
        <a:lstStyle/>
        <a:p>
          <a:pPr rtl="0"/>
          <a:r>
            <a:rPr lang="et-EE" dirty="0" smtClean="0"/>
            <a:t>Saame probleemist paremini aru</a:t>
          </a:r>
          <a:endParaRPr lang="et-EE" dirty="0"/>
        </a:p>
      </dgm:t>
    </dgm:pt>
    <dgm:pt modelId="{61080C06-10AE-4A62-85AE-C94D14BA86D0}" type="parTrans" cxnId="{084D2EEB-8F64-4B76-8A29-38F9C3313FBC}">
      <dgm:prSet/>
      <dgm:spPr/>
      <dgm:t>
        <a:bodyPr/>
        <a:lstStyle/>
        <a:p>
          <a:endParaRPr lang="et-EE"/>
        </a:p>
      </dgm:t>
    </dgm:pt>
    <dgm:pt modelId="{934CCF46-E8E9-4323-8F98-575B628C52EB}" type="sibTrans" cxnId="{084D2EEB-8F64-4B76-8A29-38F9C3313FBC}">
      <dgm:prSet/>
      <dgm:spPr/>
      <dgm:t>
        <a:bodyPr/>
        <a:lstStyle/>
        <a:p>
          <a:endParaRPr lang="et-EE"/>
        </a:p>
      </dgm:t>
    </dgm:pt>
    <dgm:pt modelId="{6B8D125A-4DA7-4E49-87BD-820990CB44C6}">
      <dgm:prSet/>
      <dgm:spPr/>
      <dgm:t>
        <a:bodyPr/>
        <a:lstStyle/>
        <a:p>
          <a:pPr rtl="0"/>
          <a:r>
            <a:rPr lang="et-EE" dirty="0" smtClean="0"/>
            <a:t>Valime ja sõnastame lahenduse</a:t>
          </a:r>
          <a:endParaRPr lang="et-EE" dirty="0"/>
        </a:p>
      </dgm:t>
    </dgm:pt>
    <dgm:pt modelId="{0B2C9E9C-37A3-4217-A8E2-AFD0D89F52C8}" type="parTrans" cxnId="{E4D0FFF1-CEB5-4350-AF3A-96C9BE18AAE1}">
      <dgm:prSet/>
      <dgm:spPr/>
      <dgm:t>
        <a:bodyPr/>
        <a:lstStyle/>
        <a:p>
          <a:endParaRPr lang="et-EE"/>
        </a:p>
      </dgm:t>
    </dgm:pt>
    <dgm:pt modelId="{E274108C-9C81-4E82-AD83-5F8B6C8EE52C}" type="sibTrans" cxnId="{E4D0FFF1-CEB5-4350-AF3A-96C9BE18AAE1}">
      <dgm:prSet/>
      <dgm:spPr/>
      <dgm:t>
        <a:bodyPr/>
        <a:lstStyle/>
        <a:p>
          <a:endParaRPr lang="et-EE"/>
        </a:p>
      </dgm:t>
    </dgm:pt>
    <dgm:pt modelId="{1B6ABAB6-894B-4460-9C35-405C8A9D4051}">
      <dgm:prSet/>
      <dgm:spPr/>
      <dgm:t>
        <a:bodyPr/>
        <a:lstStyle/>
        <a:p>
          <a:pPr rtl="0"/>
          <a:r>
            <a:rPr lang="et-EE" dirty="0" smtClean="0"/>
            <a:t>Moodustame kliendi teekonna </a:t>
          </a:r>
          <a:br>
            <a:rPr lang="et-EE" dirty="0" smtClean="0"/>
          </a:br>
          <a:r>
            <a:rPr lang="et-EE" dirty="0" smtClean="0"/>
            <a:t>lahenduse kasutamise kohta</a:t>
          </a:r>
          <a:endParaRPr lang="et-EE" dirty="0"/>
        </a:p>
      </dgm:t>
    </dgm:pt>
    <dgm:pt modelId="{ED61A9C2-16B8-4FEB-A6A4-47AF0B54AF5F}" type="parTrans" cxnId="{AA973AE5-CFCE-4A5B-A9A4-16F46653CB65}">
      <dgm:prSet/>
      <dgm:spPr/>
      <dgm:t>
        <a:bodyPr/>
        <a:lstStyle/>
        <a:p>
          <a:endParaRPr lang="et-EE"/>
        </a:p>
      </dgm:t>
    </dgm:pt>
    <dgm:pt modelId="{121A6899-9EFC-46FC-993A-4F9FAEBB1690}" type="sibTrans" cxnId="{AA973AE5-CFCE-4A5B-A9A4-16F46653CB65}">
      <dgm:prSet/>
      <dgm:spPr/>
      <dgm:t>
        <a:bodyPr/>
        <a:lstStyle/>
        <a:p>
          <a:endParaRPr lang="et-EE"/>
        </a:p>
      </dgm:t>
    </dgm:pt>
    <dgm:pt modelId="{F28E873F-7462-4C20-9FA3-DF86BA00CD35}">
      <dgm:prSet/>
      <dgm:spPr/>
      <dgm:t>
        <a:bodyPr/>
        <a:lstStyle/>
        <a:p>
          <a:pPr rtl="0"/>
          <a:r>
            <a:rPr lang="et-EE" dirty="0" smtClean="0"/>
            <a:t>Vastame küsimustikule</a:t>
          </a:r>
          <a:endParaRPr lang="et-EE" dirty="0"/>
        </a:p>
      </dgm:t>
    </dgm:pt>
    <dgm:pt modelId="{056F72A9-AC48-4864-A2E4-5490EBA86215}" type="parTrans" cxnId="{3ADA0138-48B5-45C3-A96D-B095D595FB08}">
      <dgm:prSet/>
      <dgm:spPr/>
      <dgm:t>
        <a:bodyPr/>
        <a:lstStyle/>
        <a:p>
          <a:endParaRPr lang="et-EE"/>
        </a:p>
      </dgm:t>
    </dgm:pt>
    <dgm:pt modelId="{7E5CFA8A-50ED-4ACA-BE96-70172D95BA89}" type="sibTrans" cxnId="{3ADA0138-48B5-45C3-A96D-B095D595FB08}">
      <dgm:prSet/>
      <dgm:spPr/>
      <dgm:t>
        <a:bodyPr/>
        <a:lstStyle/>
        <a:p>
          <a:endParaRPr lang="et-EE"/>
        </a:p>
      </dgm:t>
    </dgm:pt>
    <dgm:pt modelId="{C328A1D2-A8C8-4C00-814C-0E0E434C50F9}" type="pres">
      <dgm:prSet presAssocID="{9638166A-A441-40F3-B85E-A579CD2691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0D9E87-E95F-4D44-B3A6-0D165D2ED38D}" type="pres">
      <dgm:prSet presAssocID="{CC3BFB5E-FA89-46E4-A279-834F9B319D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805CD56-BFAC-489F-9DBA-A3FA6161455F}" type="pres">
      <dgm:prSet presAssocID="{934CCF46-E8E9-4323-8F98-575B628C52EB}" presName="sibTrans" presStyleLbl="sibTrans1D1" presStyleIdx="0" presStyleCnt="3"/>
      <dgm:spPr/>
      <dgm:t>
        <a:bodyPr/>
        <a:lstStyle/>
        <a:p>
          <a:endParaRPr lang="en-GB"/>
        </a:p>
      </dgm:t>
    </dgm:pt>
    <dgm:pt modelId="{13D2E8AA-8565-4518-A82C-907D33535637}" type="pres">
      <dgm:prSet presAssocID="{934CCF46-E8E9-4323-8F98-575B628C52EB}" presName="connectorText" presStyleLbl="sibTrans1D1" presStyleIdx="0" presStyleCnt="3"/>
      <dgm:spPr/>
      <dgm:t>
        <a:bodyPr/>
        <a:lstStyle/>
        <a:p>
          <a:endParaRPr lang="en-GB"/>
        </a:p>
      </dgm:t>
    </dgm:pt>
    <dgm:pt modelId="{44D5AC40-14D3-46D8-9F9A-81347CCBE5B5}" type="pres">
      <dgm:prSet presAssocID="{6B8D125A-4DA7-4E49-87BD-820990CB44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518A7EB-DBE9-491A-94B4-3786E1E7E4FD}" type="pres">
      <dgm:prSet presAssocID="{E274108C-9C81-4E82-AD83-5F8B6C8EE52C}" presName="sibTrans" presStyleLbl="sibTrans1D1" presStyleIdx="1" presStyleCnt="3"/>
      <dgm:spPr/>
      <dgm:t>
        <a:bodyPr/>
        <a:lstStyle/>
        <a:p>
          <a:endParaRPr lang="en-GB"/>
        </a:p>
      </dgm:t>
    </dgm:pt>
    <dgm:pt modelId="{E869AAC5-3AD6-4A27-B701-9D99196DD619}" type="pres">
      <dgm:prSet presAssocID="{E274108C-9C81-4E82-AD83-5F8B6C8EE52C}" presName="connectorText" presStyleLbl="sibTrans1D1" presStyleIdx="1" presStyleCnt="3"/>
      <dgm:spPr/>
      <dgm:t>
        <a:bodyPr/>
        <a:lstStyle/>
        <a:p>
          <a:endParaRPr lang="en-GB"/>
        </a:p>
      </dgm:t>
    </dgm:pt>
    <dgm:pt modelId="{A5B74AA0-EB16-4ECB-8EBC-1DF46DBE0F64}" type="pres">
      <dgm:prSet presAssocID="{1B6ABAB6-894B-4460-9C35-405C8A9D40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4232207-348E-4FE9-A721-61176C39CBCE}" type="pres">
      <dgm:prSet presAssocID="{121A6899-9EFC-46FC-993A-4F9FAEBB1690}" presName="sibTrans" presStyleLbl="sibTrans1D1" presStyleIdx="2" presStyleCnt="3"/>
      <dgm:spPr/>
      <dgm:t>
        <a:bodyPr/>
        <a:lstStyle/>
        <a:p>
          <a:endParaRPr lang="en-GB"/>
        </a:p>
      </dgm:t>
    </dgm:pt>
    <dgm:pt modelId="{732677B5-E190-4454-87AF-1EA0532C2BDC}" type="pres">
      <dgm:prSet presAssocID="{121A6899-9EFC-46FC-993A-4F9FAEBB1690}" presName="connectorText" presStyleLbl="sibTrans1D1" presStyleIdx="2" presStyleCnt="3"/>
      <dgm:spPr/>
      <dgm:t>
        <a:bodyPr/>
        <a:lstStyle/>
        <a:p>
          <a:endParaRPr lang="en-GB"/>
        </a:p>
      </dgm:t>
    </dgm:pt>
    <dgm:pt modelId="{82181A22-B451-4805-84A5-23605C584B6A}" type="pres">
      <dgm:prSet presAssocID="{F28E873F-7462-4C20-9FA3-DF86BA00CD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4D2EEB-8F64-4B76-8A29-38F9C3313FBC}" srcId="{9638166A-A441-40F3-B85E-A579CD269167}" destId="{CC3BFB5E-FA89-46E4-A279-834F9B319D4E}" srcOrd="0" destOrd="0" parTransId="{61080C06-10AE-4A62-85AE-C94D14BA86D0}" sibTransId="{934CCF46-E8E9-4323-8F98-575B628C52EB}"/>
    <dgm:cxn modelId="{B38C6FEC-9A5C-4802-B3EB-E24D5A332A18}" type="presOf" srcId="{934CCF46-E8E9-4323-8F98-575B628C52EB}" destId="{C805CD56-BFAC-489F-9DBA-A3FA6161455F}" srcOrd="0" destOrd="0" presId="urn:microsoft.com/office/officeart/2005/8/layout/bProcess3"/>
    <dgm:cxn modelId="{AA973AE5-CFCE-4A5B-A9A4-16F46653CB65}" srcId="{9638166A-A441-40F3-B85E-A579CD269167}" destId="{1B6ABAB6-894B-4460-9C35-405C8A9D4051}" srcOrd="2" destOrd="0" parTransId="{ED61A9C2-16B8-4FEB-A6A4-47AF0B54AF5F}" sibTransId="{121A6899-9EFC-46FC-993A-4F9FAEBB1690}"/>
    <dgm:cxn modelId="{D47E11C5-7075-47A7-A7C7-E2D33498BD83}" type="presOf" srcId="{934CCF46-E8E9-4323-8F98-575B628C52EB}" destId="{13D2E8AA-8565-4518-A82C-907D33535637}" srcOrd="1" destOrd="0" presId="urn:microsoft.com/office/officeart/2005/8/layout/bProcess3"/>
    <dgm:cxn modelId="{7FC368C3-2CCC-42F3-BDE9-F28050589EBF}" type="presOf" srcId="{6B8D125A-4DA7-4E49-87BD-820990CB44C6}" destId="{44D5AC40-14D3-46D8-9F9A-81347CCBE5B5}" srcOrd="0" destOrd="0" presId="urn:microsoft.com/office/officeart/2005/8/layout/bProcess3"/>
    <dgm:cxn modelId="{CC815D99-BFCD-4C62-BA45-91557F778CF3}" type="presOf" srcId="{E274108C-9C81-4E82-AD83-5F8B6C8EE52C}" destId="{C518A7EB-DBE9-491A-94B4-3786E1E7E4FD}" srcOrd="0" destOrd="0" presId="urn:microsoft.com/office/officeart/2005/8/layout/bProcess3"/>
    <dgm:cxn modelId="{552E7DCD-D6AB-4CD2-BE01-11306F36E62C}" type="presOf" srcId="{E274108C-9C81-4E82-AD83-5F8B6C8EE52C}" destId="{E869AAC5-3AD6-4A27-B701-9D99196DD619}" srcOrd="1" destOrd="0" presId="urn:microsoft.com/office/officeart/2005/8/layout/bProcess3"/>
    <dgm:cxn modelId="{6F07B884-1650-42AB-A4FE-1DFF15C5B4C0}" type="presOf" srcId="{121A6899-9EFC-46FC-993A-4F9FAEBB1690}" destId="{F4232207-348E-4FE9-A721-61176C39CBCE}" srcOrd="0" destOrd="0" presId="urn:microsoft.com/office/officeart/2005/8/layout/bProcess3"/>
    <dgm:cxn modelId="{E4D0FFF1-CEB5-4350-AF3A-96C9BE18AAE1}" srcId="{9638166A-A441-40F3-B85E-A579CD269167}" destId="{6B8D125A-4DA7-4E49-87BD-820990CB44C6}" srcOrd="1" destOrd="0" parTransId="{0B2C9E9C-37A3-4217-A8E2-AFD0D89F52C8}" sibTransId="{E274108C-9C81-4E82-AD83-5F8B6C8EE52C}"/>
    <dgm:cxn modelId="{3ADA0138-48B5-45C3-A96D-B095D595FB08}" srcId="{9638166A-A441-40F3-B85E-A579CD269167}" destId="{F28E873F-7462-4C20-9FA3-DF86BA00CD35}" srcOrd="3" destOrd="0" parTransId="{056F72A9-AC48-4864-A2E4-5490EBA86215}" sibTransId="{7E5CFA8A-50ED-4ACA-BE96-70172D95BA89}"/>
    <dgm:cxn modelId="{FC14A744-E530-4ED6-949C-A1145951CD94}" type="presOf" srcId="{121A6899-9EFC-46FC-993A-4F9FAEBB1690}" destId="{732677B5-E190-4454-87AF-1EA0532C2BDC}" srcOrd="1" destOrd="0" presId="urn:microsoft.com/office/officeart/2005/8/layout/bProcess3"/>
    <dgm:cxn modelId="{A2574456-4FE2-4397-A65C-965F26FCC1C6}" type="presOf" srcId="{9638166A-A441-40F3-B85E-A579CD269167}" destId="{C328A1D2-A8C8-4C00-814C-0E0E434C50F9}" srcOrd="0" destOrd="0" presId="urn:microsoft.com/office/officeart/2005/8/layout/bProcess3"/>
    <dgm:cxn modelId="{B447263E-E92D-4658-A2DC-DDF3B574856C}" type="presOf" srcId="{CC3BFB5E-FA89-46E4-A279-834F9B319D4E}" destId="{510D9E87-E95F-4D44-B3A6-0D165D2ED38D}" srcOrd="0" destOrd="0" presId="urn:microsoft.com/office/officeart/2005/8/layout/bProcess3"/>
    <dgm:cxn modelId="{CF7C4830-09A2-4A61-9317-469A985401A2}" type="presOf" srcId="{F28E873F-7462-4C20-9FA3-DF86BA00CD35}" destId="{82181A22-B451-4805-84A5-23605C584B6A}" srcOrd="0" destOrd="0" presId="urn:microsoft.com/office/officeart/2005/8/layout/bProcess3"/>
    <dgm:cxn modelId="{4A82AD1E-A60D-4449-9AB4-A8BEBA00DAFA}" type="presOf" srcId="{1B6ABAB6-894B-4460-9C35-405C8A9D4051}" destId="{A5B74AA0-EB16-4ECB-8EBC-1DF46DBE0F64}" srcOrd="0" destOrd="0" presId="urn:microsoft.com/office/officeart/2005/8/layout/bProcess3"/>
    <dgm:cxn modelId="{74EC68A4-C24B-4842-9CBB-CD9B4263892E}" type="presParOf" srcId="{C328A1D2-A8C8-4C00-814C-0E0E434C50F9}" destId="{510D9E87-E95F-4D44-B3A6-0D165D2ED38D}" srcOrd="0" destOrd="0" presId="urn:microsoft.com/office/officeart/2005/8/layout/bProcess3"/>
    <dgm:cxn modelId="{2A544B9E-E91E-4549-A205-F3E87B1B8235}" type="presParOf" srcId="{C328A1D2-A8C8-4C00-814C-0E0E434C50F9}" destId="{C805CD56-BFAC-489F-9DBA-A3FA6161455F}" srcOrd="1" destOrd="0" presId="urn:microsoft.com/office/officeart/2005/8/layout/bProcess3"/>
    <dgm:cxn modelId="{B4E41570-ECDA-4EED-8EFD-F84B72864890}" type="presParOf" srcId="{C805CD56-BFAC-489F-9DBA-A3FA6161455F}" destId="{13D2E8AA-8565-4518-A82C-907D33535637}" srcOrd="0" destOrd="0" presId="urn:microsoft.com/office/officeart/2005/8/layout/bProcess3"/>
    <dgm:cxn modelId="{32CF9CEC-D127-4492-8C2F-E9275CB372FB}" type="presParOf" srcId="{C328A1D2-A8C8-4C00-814C-0E0E434C50F9}" destId="{44D5AC40-14D3-46D8-9F9A-81347CCBE5B5}" srcOrd="2" destOrd="0" presId="urn:microsoft.com/office/officeart/2005/8/layout/bProcess3"/>
    <dgm:cxn modelId="{B85B13F2-CD48-4A7D-96B6-E49CC25180FB}" type="presParOf" srcId="{C328A1D2-A8C8-4C00-814C-0E0E434C50F9}" destId="{C518A7EB-DBE9-491A-94B4-3786E1E7E4FD}" srcOrd="3" destOrd="0" presId="urn:microsoft.com/office/officeart/2005/8/layout/bProcess3"/>
    <dgm:cxn modelId="{50777E86-C5EB-474D-BCE6-2D9931FB805A}" type="presParOf" srcId="{C518A7EB-DBE9-491A-94B4-3786E1E7E4FD}" destId="{E869AAC5-3AD6-4A27-B701-9D99196DD619}" srcOrd="0" destOrd="0" presId="urn:microsoft.com/office/officeart/2005/8/layout/bProcess3"/>
    <dgm:cxn modelId="{78624FD5-EA78-465A-AB7E-C00F8C17C09C}" type="presParOf" srcId="{C328A1D2-A8C8-4C00-814C-0E0E434C50F9}" destId="{A5B74AA0-EB16-4ECB-8EBC-1DF46DBE0F64}" srcOrd="4" destOrd="0" presId="urn:microsoft.com/office/officeart/2005/8/layout/bProcess3"/>
    <dgm:cxn modelId="{23C2B131-DE62-41C9-AAC3-130E1343D5D9}" type="presParOf" srcId="{C328A1D2-A8C8-4C00-814C-0E0E434C50F9}" destId="{F4232207-348E-4FE9-A721-61176C39CBCE}" srcOrd="5" destOrd="0" presId="urn:microsoft.com/office/officeart/2005/8/layout/bProcess3"/>
    <dgm:cxn modelId="{C958BE26-4BDB-4B75-9041-5D345CA550C0}" type="presParOf" srcId="{F4232207-348E-4FE9-A721-61176C39CBCE}" destId="{732677B5-E190-4454-87AF-1EA0532C2BDC}" srcOrd="0" destOrd="0" presId="urn:microsoft.com/office/officeart/2005/8/layout/bProcess3"/>
    <dgm:cxn modelId="{53D0A9B2-3205-4828-87CC-A11C381440BD}" type="presParOf" srcId="{C328A1D2-A8C8-4C00-814C-0E0E434C50F9}" destId="{82181A22-B451-4805-84A5-23605C584B6A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82E07-2567-4B3A-B83A-BBBDF6378D97}">
      <dsp:nvSpPr>
        <dsp:cNvPr id="0" name=""/>
        <dsp:cNvSpPr/>
      </dsp:nvSpPr>
      <dsp:spPr>
        <a:xfrm>
          <a:off x="1529312" y="2333"/>
          <a:ext cx="3166709" cy="1900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>
              <a:latin typeface="Helvetica Neue" panose="02000403000000020004" pitchFamily="50" charset="0"/>
            </a:rPr>
            <a:t>Probleemi paremini mõistmine</a:t>
          </a:r>
          <a:endParaRPr lang="et-EE" sz="2400" kern="1200" dirty="0">
            <a:latin typeface="Helvetica Neue" panose="02000403000000020004" pitchFamily="50" charset="0"/>
          </a:endParaRPr>
        </a:p>
      </dsp:txBody>
      <dsp:txXfrm>
        <a:off x="1529312" y="2333"/>
        <a:ext cx="3166709" cy="1900025"/>
      </dsp:txXfrm>
    </dsp:sp>
    <dsp:sp modelId="{3272A4ED-7E84-4C8C-BDAC-156724F1F2D7}">
      <dsp:nvSpPr>
        <dsp:cNvPr id="0" name=""/>
        <dsp:cNvSpPr/>
      </dsp:nvSpPr>
      <dsp:spPr>
        <a:xfrm>
          <a:off x="5012692" y="2333"/>
          <a:ext cx="3166709" cy="1900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>
              <a:latin typeface="Helvetica Neue" panose="02000403000000020004" pitchFamily="50" charset="0"/>
            </a:rPr>
            <a:t>Kuidas pidada meeles </a:t>
          </a:r>
          <a:r>
            <a:rPr lang="et-EE" sz="2400" b="1" kern="1200" dirty="0" smtClean="0">
              <a:latin typeface="Helvetica Neue" panose="02000403000000020004" pitchFamily="50" charset="0"/>
            </a:rPr>
            <a:t>inimest</a:t>
          </a:r>
          <a:endParaRPr lang="et-EE" sz="2400" kern="1200" dirty="0">
            <a:latin typeface="Helvetica Neue" panose="02000403000000020004" pitchFamily="50" charset="0"/>
          </a:endParaRPr>
        </a:p>
      </dsp:txBody>
      <dsp:txXfrm>
        <a:off x="5012692" y="2333"/>
        <a:ext cx="3166709" cy="1900025"/>
      </dsp:txXfrm>
    </dsp:sp>
    <dsp:sp modelId="{A19EAF6B-D802-4CC5-86E4-E0033FA57BF2}">
      <dsp:nvSpPr>
        <dsp:cNvPr id="0" name=""/>
        <dsp:cNvSpPr/>
      </dsp:nvSpPr>
      <dsp:spPr>
        <a:xfrm>
          <a:off x="1529312" y="2219029"/>
          <a:ext cx="3166709" cy="1900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>
              <a:latin typeface="Helvetica Neue" panose="02000403000000020004" pitchFamily="50" charset="0"/>
            </a:rPr>
            <a:t>Koostöö erinevate osalejate vahel</a:t>
          </a:r>
          <a:endParaRPr lang="et-EE" sz="2400" kern="1200" dirty="0">
            <a:latin typeface="Helvetica Neue" panose="02000403000000020004" pitchFamily="50" charset="0"/>
          </a:endParaRPr>
        </a:p>
      </dsp:txBody>
      <dsp:txXfrm>
        <a:off x="1529312" y="2219029"/>
        <a:ext cx="3166709" cy="1900025"/>
      </dsp:txXfrm>
    </dsp:sp>
    <dsp:sp modelId="{E1B09290-CB67-421E-B12C-F50F944C55B4}">
      <dsp:nvSpPr>
        <dsp:cNvPr id="0" name=""/>
        <dsp:cNvSpPr/>
      </dsp:nvSpPr>
      <dsp:spPr>
        <a:xfrm>
          <a:off x="5012692" y="2219029"/>
          <a:ext cx="3166709" cy="1900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>
              <a:latin typeface="Helvetica Neue" panose="02000403000000020004" pitchFamily="50" charset="0"/>
            </a:rPr>
            <a:t>Jõuame lahenduseni samm-sammult</a:t>
          </a:r>
          <a:endParaRPr lang="et-EE" sz="2400" kern="1200" dirty="0">
            <a:latin typeface="Helvetica Neue" panose="02000403000000020004" pitchFamily="50" charset="0"/>
          </a:endParaRPr>
        </a:p>
      </dsp:txBody>
      <dsp:txXfrm>
        <a:off x="5012692" y="2219029"/>
        <a:ext cx="3166709" cy="1900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5CD56-BFAC-489F-9DBA-A3FA6161455F}">
      <dsp:nvSpPr>
        <dsp:cNvPr id="0" name=""/>
        <dsp:cNvSpPr/>
      </dsp:nvSpPr>
      <dsp:spPr>
        <a:xfrm>
          <a:off x="3743685" y="767479"/>
          <a:ext cx="591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723" y="45720"/>
              </a:lnTo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4023989" y="810088"/>
        <a:ext cx="31116" cy="6223"/>
      </dsp:txXfrm>
    </dsp:sp>
    <dsp:sp modelId="{510D9E87-E95F-4D44-B3A6-0D165D2ED38D}">
      <dsp:nvSpPr>
        <dsp:cNvPr id="0" name=""/>
        <dsp:cNvSpPr/>
      </dsp:nvSpPr>
      <dsp:spPr>
        <a:xfrm>
          <a:off x="1039733" y="1474"/>
          <a:ext cx="2705752" cy="162345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Saame probleemist paremini aru</a:t>
          </a:r>
          <a:endParaRPr lang="et-EE" sz="2300" kern="1200" dirty="0"/>
        </a:p>
      </dsp:txBody>
      <dsp:txXfrm>
        <a:off x="1039733" y="1474"/>
        <a:ext cx="2705752" cy="1623451"/>
      </dsp:txXfrm>
    </dsp:sp>
    <dsp:sp modelId="{C518A7EB-DBE9-491A-94B4-3786E1E7E4FD}">
      <dsp:nvSpPr>
        <dsp:cNvPr id="0" name=""/>
        <dsp:cNvSpPr/>
      </dsp:nvSpPr>
      <dsp:spPr>
        <a:xfrm>
          <a:off x="2392609" y="1623125"/>
          <a:ext cx="3328075" cy="591723"/>
        </a:xfrm>
        <a:custGeom>
          <a:avLst/>
          <a:gdLst/>
          <a:ahLst/>
          <a:cxnLst/>
          <a:rect l="0" t="0" r="0" b="0"/>
          <a:pathLst>
            <a:path>
              <a:moveTo>
                <a:pt x="3328075" y="0"/>
              </a:moveTo>
              <a:lnTo>
                <a:pt x="3328075" y="312961"/>
              </a:lnTo>
              <a:lnTo>
                <a:pt x="0" y="312961"/>
              </a:lnTo>
              <a:lnTo>
                <a:pt x="0" y="591723"/>
              </a:lnTo>
            </a:path>
          </a:pathLst>
        </a:custGeom>
        <a:noFill/>
        <a:ln w="6350" cap="flat" cmpd="sng" algn="ctr">
          <a:solidFill>
            <a:schemeClr val="accent5">
              <a:shade val="90000"/>
              <a:hueOff val="207713"/>
              <a:satOff val="-4436"/>
              <a:lumOff val="1655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3972003" y="1915875"/>
        <a:ext cx="169287" cy="6223"/>
      </dsp:txXfrm>
    </dsp:sp>
    <dsp:sp modelId="{44D5AC40-14D3-46D8-9F9A-81347CCBE5B5}">
      <dsp:nvSpPr>
        <dsp:cNvPr id="0" name=""/>
        <dsp:cNvSpPr/>
      </dsp:nvSpPr>
      <dsp:spPr>
        <a:xfrm>
          <a:off x="4367809" y="1474"/>
          <a:ext cx="2705752" cy="162345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Valime ja sõnastame lahenduse</a:t>
          </a:r>
          <a:endParaRPr lang="et-EE" sz="2300" kern="1200" dirty="0"/>
        </a:p>
      </dsp:txBody>
      <dsp:txXfrm>
        <a:off x="4367809" y="1474"/>
        <a:ext cx="2705752" cy="1623451"/>
      </dsp:txXfrm>
    </dsp:sp>
    <dsp:sp modelId="{F4232207-348E-4FE9-A721-61176C39CBCE}">
      <dsp:nvSpPr>
        <dsp:cNvPr id="0" name=""/>
        <dsp:cNvSpPr/>
      </dsp:nvSpPr>
      <dsp:spPr>
        <a:xfrm>
          <a:off x="3743685" y="3013254"/>
          <a:ext cx="591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723" y="45720"/>
              </a:lnTo>
            </a:path>
          </a:pathLst>
        </a:custGeom>
        <a:noFill/>
        <a:ln w="6350" cap="flat" cmpd="sng" algn="ctr">
          <a:solidFill>
            <a:schemeClr val="accent5">
              <a:shade val="90000"/>
              <a:hueOff val="415426"/>
              <a:satOff val="-8871"/>
              <a:lumOff val="331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500" kern="1200"/>
        </a:p>
      </dsp:txBody>
      <dsp:txXfrm>
        <a:off x="4023989" y="3055862"/>
        <a:ext cx="31116" cy="6223"/>
      </dsp:txXfrm>
    </dsp:sp>
    <dsp:sp modelId="{A5B74AA0-EB16-4ECB-8EBC-1DF46DBE0F64}">
      <dsp:nvSpPr>
        <dsp:cNvPr id="0" name=""/>
        <dsp:cNvSpPr/>
      </dsp:nvSpPr>
      <dsp:spPr>
        <a:xfrm>
          <a:off x="1039733" y="2247248"/>
          <a:ext cx="2705752" cy="162345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Moodustame kliendi teekonna </a:t>
          </a:r>
          <a:br>
            <a:rPr lang="et-EE" sz="2300" kern="1200" dirty="0" smtClean="0"/>
          </a:br>
          <a:r>
            <a:rPr lang="et-EE" sz="2300" kern="1200" dirty="0" smtClean="0"/>
            <a:t>lahenduse kasutamise kohta</a:t>
          </a:r>
          <a:endParaRPr lang="et-EE" sz="2300" kern="1200" dirty="0"/>
        </a:p>
      </dsp:txBody>
      <dsp:txXfrm>
        <a:off x="1039733" y="2247248"/>
        <a:ext cx="2705752" cy="1623451"/>
      </dsp:txXfrm>
    </dsp:sp>
    <dsp:sp modelId="{82181A22-B451-4805-84A5-23605C584B6A}">
      <dsp:nvSpPr>
        <dsp:cNvPr id="0" name=""/>
        <dsp:cNvSpPr/>
      </dsp:nvSpPr>
      <dsp:spPr>
        <a:xfrm>
          <a:off x="4367809" y="2247248"/>
          <a:ext cx="2705752" cy="162345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Vastame küsimustikule</a:t>
          </a:r>
          <a:endParaRPr lang="et-EE" sz="2300" kern="1200" dirty="0"/>
        </a:p>
      </dsp:txBody>
      <dsp:txXfrm>
        <a:off x="4367809" y="2247248"/>
        <a:ext cx="2705752" cy="162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CA58-585C-4FFC-9A8B-728FC29FB820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25455-D139-4609-A42E-32002ED253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60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Hille kontaktid ja logo 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768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992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Hille kontaktid ja logo ka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992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603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10 minutit läinud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892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Erialase</a:t>
            </a:r>
            <a:r>
              <a:rPr lang="et-EE" baseline="0" dirty="0" smtClean="0"/>
              <a:t> hariduseta isik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575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Erialase</a:t>
            </a:r>
            <a:r>
              <a:rPr lang="et-EE" baseline="0" dirty="0" smtClean="0"/>
              <a:t> hariduseta isik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343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Kiire arutelu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308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Mitu gruppi</a:t>
            </a:r>
            <a:r>
              <a:rPr lang="et-EE" baseline="0" dirty="0" smtClean="0"/>
              <a:t> 15</a:t>
            </a: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726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706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30 minutit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5455-D139-4609-A42E-32002ED25397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806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338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73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1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8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81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388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254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994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447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85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59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1C1D-F0EC-4AF9-9531-1C97B9544CC7}" type="datetimeFigureOut">
              <a:rPr lang="et-EE" smtClean="0"/>
              <a:t>16.10.2015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549D-9485-4C62-98D1-5F2B401374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73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gle.sarapuu@trinidad.e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ille.hinsberg@praxis.ee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Ajurünnak lahenduste leidmiseks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80939" y="4969555"/>
            <a:ext cx="2135963" cy="552942"/>
          </a:xfrm>
        </p:spPr>
        <p:txBody>
          <a:bodyPr/>
          <a:lstStyle/>
          <a:p>
            <a:pPr algn="r"/>
            <a:r>
              <a:rPr lang="et-EE" dirty="0" smtClean="0">
                <a:latin typeface="Helvetica Neue" panose="02000403000000020004" pitchFamily="50" charset="0"/>
              </a:rPr>
              <a:t>Hegle Sarapuu</a:t>
            </a:r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5" name="Pilt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3" y="5763666"/>
            <a:ext cx="1405621" cy="499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pealkiri 2"/>
          <p:cNvSpPr txBox="1">
            <a:spLocks/>
          </p:cNvSpPr>
          <p:nvPr/>
        </p:nvSpPr>
        <p:spPr>
          <a:xfrm>
            <a:off x="9248251" y="4893347"/>
            <a:ext cx="2135963" cy="55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Hille Hinsberg</a:t>
            </a:r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69" y="5663300"/>
            <a:ext cx="1889278" cy="6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5203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Ülesanne 2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2116899"/>
            <a:ext cx="10515600" cy="445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 smtClean="0">
                <a:latin typeface="Helvetica Neue" panose="02000403000000020004" pitchFamily="50" charset="0"/>
              </a:rPr>
              <a:t>Aruta ja vali välja need märkmepaberid, mis vihjavad võimalusele leevendada probleemi.</a:t>
            </a:r>
          </a:p>
          <a:p>
            <a:pPr marL="0" indent="0">
              <a:buNone/>
            </a:pPr>
            <a:endParaRPr lang="et-EE" sz="3200" dirty="0" smtClean="0">
              <a:latin typeface="Helvetica Neue" panose="02000403000000020004" pitchFamily="50" charset="0"/>
            </a:endParaRPr>
          </a:p>
          <a:p>
            <a:pPr marL="0" indent="0">
              <a:buNone/>
            </a:pPr>
            <a:r>
              <a:rPr lang="et-EE" sz="3200" dirty="0" smtClean="0">
                <a:latin typeface="Helvetica Neue" panose="02000403000000020004" pitchFamily="50" charset="0"/>
              </a:rPr>
              <a:t>Kirjuta A4 paberile kuni 2-lauseline lahendus põhinedes vähemalt ühele väljavalitud märkmepaberile.</a:t>
            </a:r>
          </a:p>
          <a:p>
            <a:pPr marL="0" indent="0">
              <a:buNone/>
            </a:pPr>
            <a:endParaRPr lang="et-EE" dirty="0" smtClean="0">
              <a:latin typeface="Helvetica Neue" panose="02000403000000020004" pitchFamily="50" charset="0"/>
            </a:endParaRPr>
          </a:p>
          <a:p>
            <a:pPr marL="0" indent="0">
              <a:buNone/>
            </a:pPr>
            <a:r>
              <a:rPr lang="et-EE" sz="2400" dirty="0" smtClean="0">
                <a:solidFill>
                  <a:schemeClr val="bg1">
                    <a:lumMod val="50000"/>
                  </a:schemeClr>
                </a:solidFill>
                <a:latin typeface="Helvetica Neue" panose="02000403000000020004" pitchFamily="50" charset="0"/>
              </a:rPr>
              <a:t>Näiteks: Me loome voldiku, mis tuletab Joonasele meelde, millal magama minna.</a:t>
            </a:r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168015" y="365124"/>
            <a:ext cx="3185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10 min</a:t>
            </a:r>
            <a:endParaRPr lang="et-EE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5203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Ülesanne 3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2116899"/>
            <a:ext cx="10515600" cy="4459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3200" dirty="0" smtClean="0">
                <a:latin typeface="Helvetica Neue" panose="02000403000000020004" pitchFamily="50" charset="0"/>
              </a:rPr>
              <a:t>Vasta küsimusele:</a:t>
            </a:r>
          </a:p>
          <a:p>
            <a:pPr marL="0" indent="0">
              <a:buNone/>
            </a:pPr>
            <a:endParaRPr lang="et-EE" sz="3200" dirty="0" smtClean="0">
              <a:latin typeface="Helvetica Neue" panose="02000403000000020004" pitchFamily="50" charset="0"/>
            </a:endParaRPr>
          </a:p>
          <a:p>
            <a:pPr marL="0" indent="0">
              <a:buNone/>
            </a:pPr>
            <a:r>
              <a:rPr lang="et-EE" sz="3200" dirty="0" smtClean="0">
                <a:latin typeface="Helvetica Neue" panose="02000403000000020004" pitchFamily="50" charset="0"/>
              </a:rPr>
              <a:t>Kuidas me saame aru, et meie loodud lahendus aitab lahendada probleemi?</a:t>
            </a:r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168015" y="365124"/>
            <a:ext cx="3185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5 min</a:t>
            </a:r>
            <a:endParaRPr lang="et-EE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5203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Ülesanne 4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21479" y="2230157"/>
            <a:ext cx="7032322" cy="38640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sz="3200" dirty="0" smtClean="0">
                <a:latin typeface="Helvetica Neue" panose="02000403000000020004" pitchFamily="50" charset="0"/>
              </a:rPr>
              <a:t>Loo</a:t>
            </a:r>
            <a:r>
              <a:rPr lang="et-EE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403000000020004" pitchFamily="50" charset="0"/>
              </a:rPr>
              <a:t> kasutades märkmepabereid ja suuri pabereid </a:t>
            </a:r>
            <a:r>
              <a:rPr lang="et-EE" sz="3200" b="1" dirty="0" smtClean="0">
                <a:latin typeface="Helvetica Neue" panose="02000403000000020004" pitchFamily="50" charset="0"/>
              </a:rPr>
              <a:t>Ainole / Joonasele </a:t>
            </a:r>
            <a:r>
              <a:rPr lang="et-EE" sz="3200" dirty="0" smtClean="0">
                <a:latin typeface="Helvetica Neue" panose="02000403000000020004" pitchFamily="50" charset="0"/>
              </a:rPr>
              <a:t>mõeldud lahenduse </a:t>
            </a:r>
            <a:r>
              <a:rPr lang="et-EE" sz="3200" b="1" dirty="0" smtClean="0">
                <a:latin typeface="Helvetica Neue" panose="02000403000000020004" pitchFamily="50" charset="0"/>
              </a:rPr>
              <a:t>samm-</a:t>
            </a:r>
            <a:r>
              <a:rPr lang="et-EE" sz="3200" b="1" dirty="0" err="1" smtClean="0">
                <a:latin typeface="Helvetica Neue" panose="02000403000000020004" pitchFamily="50" charset="0"/>
              </a:rPr>
              <a:t>sammuline</a:t>
            </a:r>
            <a:r>
              <a:rPr lang="et-EE" sz="3200" dirty="0" smtClean="0">
                <a:latin typeface="Helvetica Neue" panose="02000403000000020004" pitchFamily="50" charset="0"/>
              </a:rPr>
              <a:t> </a:t>
            </a:r>
            <a:r>
              <a:rPr lang="et-E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403000000020004" pitchFamily="50" charset="0"/>
              </a:rPr>
              <a:t>(1-kordne)</a:t>
            </a:r>
            <a:r>
              <a:rPr lang="et-EE" sz="3200" dirty="0" smtClean="0">
                <a:latin typeface="Helvetica Neue" panose="02000403000000020004" pitchFamily="50" charset="0"/>
              </a:rPr>
              <a:t> </a:t>
            </a:r>
            <a:r>
              <a:rPr lang="et-EE" sz="3200" b="1" dirty="0" smtClean="0">
                <a:latin typeface="Helvetica Neue" panose="02000403000000020004" pitchFamily="50" charset="0"/>
              </a:rPr>
              <a:t>teekond</a:t>
            </a:r>
            <a:r>
              <a:rPr lang="et-EE" sz="3200" dirty="0" smtClean="0">
                <a:latin typeface="Helvetica Neue" panose="02000403000000020004" pitchFamily="50" charset="0"/>
              </a:rPr>
              <a:t> </a:t>
            </a:r>
            <a:r>
              <a:rPr lang="et-E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403000000020004" pitchFamily="50" charset="0"/>
              </a:rPr>
              <a:t>(Aino / Joonase vaatepunktist)</a:t>
            </a:r>
            <a:br>
              <a:rPr lang="et-E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403000000020004" pitchFamily="50" charset="0"/>
              </a:rPr>
            </a:br>
            <a:r>
              <a:rPr lang="et-EE" sz="3200" dirty="0" smtClean="0">
                <a:latin typeface="Helvetica Neue" panose="02000403000000020004" pitchFamily="50" charset="0"/>
              </a:rPr>
              <a:t/>
            </a:r>
            <a:br>
              <a:rPr lang="et-EE" sz="3200" dirty="0" smtClean="0">
                <a:latin typeface="Helvetica Neue" panose="02000403000000020004" pitchFamily="50" charset="0"/>
              </a:rPr>
            </a:br>
            <a:r>
              <a:rPr lang="et-EE" sz="3200" dirty="0" smtClean="0">
                <a:latin typeface="Helvetica Neue" panose="02000403000000020004" pitchFamily="50" charset="0"/>
              </a:rPr>
              <a:t/>
            </a:r>
            <a:br>
              <a:rPr lang="et-EE" sz="3200" dirty="0" smtClean="0">
                <a:latin typeface="Helvetica Neue" panose="02000403000000020004" pitchFamily="50" charset="0"/>
              </a:rPr>
            </a:br>
            <a:r>
              <a:rPr lang="et-E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403000000020004" pitchFamily="50" charset="0"/>
              </a:rPr>
              <a:t>…alustades hetkest, kui ta</a:t>
            </a:r>
            <a:r>
              <a:rPr lang="et-EE" sz="3200" dirty="0" smtClean="0">
                <a:latin typeface="Helvetica Neue" panose="02000403000000020004" pitchFamily="50" charset="0"/>
              </a:rPr>
              <a:t> tundis vajadust lahenduse kasutamise järgi </a:t>
            </a:r>
            <a:r>
              <a:rPr lang="et-E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403000000020004" pitchFamily="50" charset="0"/>
              </a:rPr>
              <a:t>ning lõpetades hetkega kui </a:t>
            </a:r>
            <a:r>
              <a:rPr lang="et-EE" sz="3200" dirty="0" smtClean="0">
                <a:latin typeface="Helvetica Neue" panose="02000403000000020004" pitchFamily="50" charset="0"/>
              </a:rPr>
              <a:t>probleem lahenes tema jaoks…</a:t>
            </a:r>
            <a:endParaRPr lang="et-EE" sz="3200" dirty="0" smtClean="0">
              <a:solidFill>
                <a:schemeClr val="bg1">
                  <a:lumMod val="50000"/>
                </a:schemeClr>
              </a:solidFill>
              <a:latin typeface="Helvetica Neue" panose="02000403000000020004" pitchFamily="50" charset="0"/>
            </a:endParaRPr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168015" y="365124"/>
            <a:ext cx="3185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30 min</a:t>
            </a:r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5" y="2236158"/>
            <a:ext cx="3232957" cy="439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5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5203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Täida </a:t>
            </a:r>
            <a:r>
              <a:rPr lang="et-EE" dirty="0">
                <a:latin typeface="Helvetica Neue" panose="02000403000000020004" pitchFamily="50" charset="0"/>
              </a:rPr>
              <a:t>tööleht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52603" y="2566737"/>
            <a:ext cx="10101198" cy="35274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Kas lahendasid Aino või Joonase kaasust?</a:t>
            </a:r>
          </a:p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Mis olid probleem(id), mida lahendasite?</a:t>
            </a:r>
          </a:p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Milline oli  kuni 2-lauseline lahenduse sõnastus?</a:t>
            </a:r>
          </a:p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Mida saate </a:t>
            </a:r>
            <a:r>
              <a:rPr lang="et-EE" sz="3200" dirty="0" smtClean="0">
                <a:latin typeface="Helvetica Neue" panose="02000403000000020004" pitchFamily="50" charset="0"/>
              </a:rPr>
              <a:t>ise/Teie asutus </a:t>
            </a:r>
            <a:r>
              <a:rPr lang="et-EE" sz="3200" dirty="0">
                <a:latin typeface="Helvetica Neue" panose="02000403000000020004" pitchFamily="50" charset="0"/>
              </a:rPr>
              <a:t>teha, et Aino/Joonase probleemi lahendamisele kaasa aidata?</a:t>
            </a:r>
          </a:p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Anna töölehega </a:t>
            </a:r>
            <a:r>
              <a:rPr lang="et-EE" sz="3200" dirty="0" smtClean="0">
                <a:latin typeface="Helvetica Neue" panose="02000403000000020004" pitchFamily="50" charset="0"/>
              </a:rPr>
              <a:t>koos  ära ka </a:t>
            </a:r>
            <a:r>
              <a:rPr lang="et-EE" sz="3200" dirty="0">
                <a:latin typeface="Helvetica Neue" panose="02000403000000020004" pitchFamily="50" charset="0"/>
              </a:rPr>
              <a:t>oma suured paberid (kirjuta </a:t>
            </a:r>
            <a:r>
              <a:rPr lang="et-EE" sz="3200" dirty="0" smtClean="0">
                <a:latin typeface="Helvetica Neue" panose="02000403000000020004" pitchFamily="50" charset="0"/>
              </a:rPr>
              <a:t>peale </a:t>
            </a:r>
            <a:r>
              <a:rPr lang="et-EE" sz="3200" dirty="0">
                <a:latin typeface="Helvetica Neue" panose="02000403000000020004" pitchFamily="50" charset="0"/>
              </a:rPr>
              <a:t>laua number)</a:t>
            </a:r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168015" y="365124"/>
            <a:ext cx="3185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10 min</a:t>
            </a:r>
            <a:endParaRPr lang="et-EE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>
                <a:latin typeface="Helvetica Neue" panose="02000403000000020004" pitchFamily="50" charset="0"/>
              </a:rPr>
              <a:t>Peale lõunat</a:t>
            </a:r>
            <a:endParaRPr lang="en-GB" dirty="0">
              <a:latin typeface="Helvetica Neue" panose="0200040300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t-EE" sz="3200" dirty="0">
              <a:latin typeface="Helvetica Neue" panose="02000403000000020004" pitchFamily="50" charset="0"/>
            </a:endParaRPr>
          </a:p>
          <a:p>
            <a:pPr marL="0" indent="0">
              <a:buNone/>
            </a:pPr>
            <a:r>
              <a:rPr lang="et-EE" sz="3200" dirty="0">
                <a:latin typeface="Helvetica Neue" panose="02000403000000020004" pitchFamily="50" charset="0"/>
              </a:rPr>
              <a:t>Kokkuvõte:</a:t>
            </a:r>
          </a:p>
          <a:p>
            <a:r>
              <a:rPr lang="et-EE" sz="3200" dirty="0">
                <a:latin typeface="Helvetica Neue" panose="02000403000000020004" pitchFamily="50" charset="0"/>
              </a:rPr>
              <a:t>Mis probleemid olid Aino ja Joonase puhul</a:t>
            </a:r>
          </a:p>
          <a:p>
            <a:r>
              <a:rPr lang="et-EE" sz="3200" dirty="0">
                <a:latin typeface="Helvetica Neue" panose="02000403000000020004" pitchFamily="50" charset="0"/>
              </a:rPr>
              <a:t>Milliseid lahendusi pakuti Aino ja Joonase probleemidele</a:t>
            </a:r>
          </a:p>
          <a:p>
            <a:endParaRPr lang="et-EE" sz="3200" dirty="0">
              <a:latin typeface="Helvetica Neue" panose="02000403000000020004" pitchFamily="50" charset="0"/>
            </a:endParaRPr>
          </a:p>
          <a:p>
            <a:r>
              <a:rPr lang="et-EE" sz="3200" dirty="0">
                <a:latin typeface="Helvetica Neue" panose="02000403000000020004" pitchFamily="50" charset="0"/>
              </a:rPr>
              <a:t>Mis oli keerukat või üllatavat selle harjutuse juures?</a:t>
            </a:r>
          </a:p>
          <a:p>
            <a:r>
              <a:rPr lang="et-EE" sz="3200" dirty="0">
                <a:latin typeface="Helvetica Neue" panose="02000403000000020004" pitchFamily="50" charset="0"/>
              </a:rPr>
              <a:t>Milline on Teie enda roll selles teekonnas? Kus Te näete takistusi?</a:t>
            </a:r>
            <a:endParaRPr lang="en-GB" sz="3200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Aino probleemid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Töö on raske, suur töökoormus (võib tulla töökorraldusest)</a:t>
            </a:r>
          </a:p>
          <a:p>
            <a:r>
              <a:rPr lang="et-EE" dirty="0" smtClean="0"/>
              <a:t>Probleem tervisega, mis tingitud raskest füüsilisest tööst – selleks puudusid oskused ja füüsilised eeldused</a:t>
            </a:r>
          </a:p>
          <a:p>
            <a:r>
              <a:rPr lang="et-EE" dirty="0" smtClean="0"/>
              <a:t>Puudus info ja motivatsioon õppima või nõustamisele minna</a:t>
            </a:r>
          </a:p>
          <a:p>
            <a:r>
              <a:rPr lang="et-EE" dirty="0" smtClean="0"/>
              <a:t>Rahulolematus tööga ja iseendaga</a:t>
            </a:r>
          </a:p>
          <a:p>
            <a:r>
              <a:rPr lang="et-EE" dirty="0" smtClean="0"/>
              <a:t>Toimetulekupiiril elamine, kehv elukvaliteet</a:t>
            </a:r>
          </a:p>
          <a:p>
            <a:r>
              <a:rPr lang="et-EE" dirty="0" smtClean="0"/>
              <a:t>Hoiakud oma vanuse ja tervisliku olukorra suhtes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325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Aino lahendused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Otsib positiivseid lahendusi koos  senise tööandjaga</a:t>
            </a:r>
          </a:p>
          <a:p>
            <a:r>
              <a:rPr lang="et-EE" dirty="0" smtClean="0"/>
              <a:t>Sobiva uue töökoha leidmine, nt kodukoristus, koduhooldus</a:t>
            </a:r>
          </a:p>
          <a:p>
            <a:r>
              <a:rPr lang="et-EE" dirty="0" smtClean="0"/>
              <a:t>Perearstikeskuses nõustamine, et tervist taastada</a:t>
            </a:r>
          </a:p>
          <a:p>
            <a:r>
              <a:rPr lang="et-EE" dirty="0" smtClean="0"/>
              <a:t>Info saamine, kasutamine ja selle järgi toimimine, laiendada infokanaleid (nt poed, </a:t>
            </a:r>
            <a:r>
              <a:rPr lang="et-EE" dirty="0" smtClean="0"/>
              <a:t>bensiinijaamad)</a:t>
            </a:r>
            <a:endParaRPr lang="et-EE" dirty="0" smtClean="0"/>
          </a:p>
          <a:p>
            <a:r>
              <a:rPr lang="et-EE" dirty="0" smtClean="0"/>
              <a:t>Anda infot ka tasuta õppimisvõimaluste kohta</a:t>
            </a:r>
          </a:p>
          <a:p>
            <a:r>
              <a:rPr lang="et-EE" dirty="0"/>
              <a:t>Suundub tööalasele  täienduskoolitusele ja nõustamisel</a:t>
            </a:r>
          </a:p>
          <a:p>
            <a:endParaRPr lang="et-EE" dirty="0" smtClean="0"/>
          </a:p>
          <a:p>
            <a:r>
              <a:rPr lang="et-EE" dirty="0" smtClean="0"/>
              <a:t>Leida sobiv nõustamisteenus (ilmselt </a:t>
            </a:r>
            <a:r>
              <a:rPr lang="et-EE" dirty="0" smtClean="0"/>
              <a:t>Töötukassa)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85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Aino tulemuse näitajad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Samm-sammult tervis paraneb ja energiatase tõuseb</a:t>
            </a:r>
          </a:p>
          <a:p>
            <a:r>
              <a:rPr lang="et-EE" dirty="0"/>
              <a:t>tööandja lubab õppida</a:t>
            </a:r>
          </a:p>
          <a:p>
            <a:r>
              <a:rPr lang="et-EE" dirty="0" smtClean="0"/>
              <a:t>Aino käis koolitusel ja rakendab õpitut praktikas; teeb ettepanekuid paremaks töökorralduseks</a:t>
            </a:r>
          </a:p>
          <a:p>
            <a:r>
              <a:rPr lang="et-EE" dirty="0" smtClean="0"/>
              <a:t>Tööandja märkab Aino häid töösooritusi ja pakub sobivama töögraafiku</a:t>
            </a:r>
          </a:p>
          <a:p>
            <a:r>
              <a:rPr lang="et-EE" dirty="0" smtClean="0"/>
              <a:t>Aino saab abi: koolituse läbimine,  suhtlemisoskus paraneb, uued töövõtted, tunnustus tööandja poolt</a:t>
            </a:r>
          </a:p>
          <a:p>
            <a:r>
              <a:rPr lang="et-EE" dirty="0" smtClean="0"/>
              <a:t>Aino teab rohkem oma õigusi</a:t>
            </a:r>
          </a:p>
          <a:p>
            <a:r>
              <a:rPr lang="et-EE" dirty="0" smtClean="0"/>
              <a:t>Valib sobivama eriala ja töökoha, </a:t>
            </a:r>
          </a:p>
          <a:p>
            <a:r>
              <a:rPr lang="et-EE" dirty="0" smtClean="0"/>
              <a:t>kvaliteetne tööelu kuni pensionini</a:t>
            </a:r>
          </a:p>
          <a:p>
            <a:r>
              <a:rPr lang="et-EE" dirty="0" smtClean="0"/>
              <a:t>Ainost saab 2016.aasta õppija </a:t>
            </a:r>
            <a:r>
              <a:rPr lang="et-EE" dirty="0" err="1" smtClean="0"/>
              <a:t>nominent</a:t>
            </a:r>
            <a:r>
              <a:rPr lang="et-EE" dirty="0" smtClean="0"/>
              <a:t>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20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Joonase probleemid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Lühinägelikkus, on hetkeolukorraga rahul, ei taju tuleviku riske</a:t>
            </a:r>
          </a:p>
          <a:p>
            <a:r>
              <a:rPr lang="et-EE" dirty="0" smtClean="0"/>
              <a:t>Madal enesehinnang</a:t>
            </a:r>
          </a:p>
          <a:p>
            <a:r>
              <a:rPr lang="et-EE" dirty="0" smtClean="0"/>
              <a:t>Kool lõpetamata</a:t>
            </a:r>
          </a:p>
          <a:p>
            <a:r>
              <a:rPr lang="et-EE" dirty="0" smtClean="0"/>
              <a:t>Puudub erialane haridus</a:t>
            </a:r>
          </a:p>
          <a:p>
            <a:r>
              <a:rPr lang="et-EE" dirty="0" smtClean="0"/>
              <a:t>Töötasu ei motiveeri edasi õppima</a:t>
            </a:r>
          </a:p>
          <a:p>
            <a:r>
              <a:rPr lang="et-EE" dirty="0" smtClean="0"/>
              <a:t>Pole piisavalt sääste kogunenud, oma võimaluste ülehindamine</a:t>
            </a:r>
          </a:p>
          <a:p>
            <a:r>
              <a:rPr lang="et-EE" dirty="0" smtClean="0"/>
              <a:t>Vähene planeerimisoskus</a:t>
            </a:r>
          </a:p>
          <a:p>
            <a:r>
              <a:rPr lang="et-EE" dirty="0" smtClean="0"/>
              <a:t>Oht et töökoht kaob (kas töötab ametlikult)?,  siis ei leia uut tööd</a:t>
            </a:r>
          </a:p>
          <a:p>
            <a:r>
              <a:rPr lang="et-EE" dirty="0" smtClean="0"/>
              <a:t>tekivad majanduslikud raskused</a:t>
            </a:r>
          </a:p>
          <a:p>
            <a:r>
              <a:rPr lang="et-EE" dirty="0" smtClean="0"/>
              <a:t>Ei saanud laenu ja mõistab, et vajab kindlustunnet tulevikuks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5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Joonase lahendused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Lõpetada gümnaasium ja jätkata õpinguid huvipakkuval erialal</a:t>
            </a:r>
          </a:p>
          <a:p>
            <a:r>
              <a:rPr lang="et-EE" dirty="0" smtClean="0"/>
              <a:t>Saab valida rohkemate töökohtade vahel või edutatakse</a:t>
            </a:r>
          </a:p>
          <a:p>
            <a:r>
              <a:rPr lang="et-EE" dirty="0" smtClean="0"/>
              <a:t>Õpingute jätkamine töökohapõhises õppes (VÕTA)</a:t>
            </a:r>
          </a:p>
          <a:p>
            <a:r>
              <a:rPr lang="et-EE" dirty="0" smtClean="0"/>
              <a:t>Saab abi, et p</a:t>
            </a:r>
            <a:r>
              <a:rPr lang="et-EE" dirty="0" smtClean="0"/>
              <a:t>laneerida </a:t>
            </a:r>
            <a:r>
              <a:rPr lang="et-EE" dirty="0" smtClean="0"/>
              <a:t>rahaasju, suurem kindlustunne</a:t>
            </a:r>
          </a:p>
          <a:p>
            <a:r>
              <a:rPr lang="et-EE" dirty="0" smtClean="0"/>
              <a:t>Osalemine karjäärinõustamisel, et tema valikud oleksid jätkusuutlikud</a:t>
            </a:r>
          </a:p>
          <a:p>
            <a:r>
              <a:rPr lang="et-EE" dirty="0" smtClean="0"/>
              <a:t>Riigi toetus tööandjatele, et need toetaksid õppimist: tööandja suunab Joonase õppima</a:t>
            </a:r>
          </a:p>
          <a:p>
            <a:r>
              <a:rPr lang="et-EE" dirty="0" smtClean="0"/>
              <a:t>Tööandjatele teabepäev, kohtumine karjäärinõustajaga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07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Tänane töötoa eesmärk on leida lahendusi</a:t>
            </a:r>
            <a:endParaRPr lang="et-EE" dirty="0">
              <a:latin typeface="Helvetica Neue" panose="02000403000000020004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326464"/>
              </p:ext>
            </p:extLst>
          </p:nvPr>
        </p:nvGraphicFramePr>
        <p:xfrm>
          <a:off x="1138824" y="2191729"/>
          <a:ext cx="9708715" cy="412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3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Joonase tulemuse näitajad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Joonas on mõelnud tekkinud küsimuste üle ja võimalusi analüüsinud</a:t>
            </a:r>
          </a:p>
          <a:p>
            <a:r>
              <a:rPr lang="et-EE" dirty="0" smtClean="0"/>
              <a:t>Lõpetab </a:t>
            </a:r>
            <a:r>
              <a:rPr lang="et-EE" dirty="0" err="1" smtClean="0"/>
              <a:t>kooli(d</a:t>
            </a:r>
            <a:r>
              <a:rPr lang="et-EE" dirty="0" smtClean="0"/>
              <a:t>) - keskharidust tõendav dokument või kutsetunnistus</a:t>
            </a:r>
          </a:p>
          <a:p>
            <a:r>
              <a:rPr lang="et-EE" dirty="0" smtClean="0"/>
              <a:t>Toimiv peresuhe</a:t>
            </a:r>
          </a:p>
          <a:p>
            <a:r>
              <a:rPr lang="et-EE" dirty="0" smtClean="0"/>
              <a:t>Saab pangast laenu</a:t>
            </a:r>
          </a:p>
          <a:p>
            <a:r>
              <a:rPr lang="et-EE" dirty="0" smtClean="0"/>
              <a:t>Tasakaalus pere-eelarve</a:t>
            </a:r>
          </a:p>
          <a:p>
            <a:r>
              <a:rPr lang="et-EE" dirty="0" smtClean="0"/>
              <a:t>Joonas jätkab peale kutse saamist õpinguid, plaanib alustada ettevõtlusega</a:t>
            </a:r>
          </a:p>
          <a:p>
            <a:r>
              <a:rPr lang="et-EE" dirty="0" smtClean="0"/>
              <a:t>Ülemus on tõstnud palka</a:t>
            </a:r>
          </a:p>
          <a:p>
            <a:r>
              <a:rPr lang="et-EE" dirty="0" smtClean="0"/>
              <a:t>Sai parema korteri ja kaugema reisi</a:t>
            </a:r>
          </a:p>
          <a:p>
            <a:r>
              <a:rPr lang="et-EE" dirty="0" smtClean="0"/>
              <a:t>Innustab </a:t>
            </a:r>
            <a:r>
              <a:rPr lang="et-EE" dirty="0" smtClean="0"/>
              <a:t>ka tüdruksõbra õpinguid jätkama</a:t>
            </a:r>
          </a:p>
          <a:p>
            <a:r>
              <a:rPr lang="et-EE" dirty="0"/>
              <a:t>R</a:t>
            </a:r>
            <a:r>
              <a:rPr lang="et-EE" dirty="0" smtClean="0"/>
              <a:t>iik rõõmustab: suureneb kutse- või keskharidusega inimestega </a:t>
            </a:r>
            <a:r>
              <a:rPr lang="et-EE" dirty="0" smtClean="0"/>
              <a:t>osakaal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8168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1275698"/>
            <a:ext cx="10515600" cy="1325563"/>
          </a:xfrm>
        </p:spPr>
        <p:txBody>
          <a:bodyPr/>
          <a:lstStyle/>
          <a:p>
            <a:pPr algn="ctr"/>
            <a:r>
              <a:rPr lang="et-EE" dirty="0" smtClean="0">
                <a:latin typeface="Helvetica Neue" panose="02000403000000020004" pitchFamily="50" charset="0"/>
              </a:rPr>
              <a:t>Aitäh!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4568483"/>
            <a:ext cx="4322523" cy="110645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Hegle Sarapuu </a:t>
            </a:r>
            <a:br>
              <a:rPr lang="et-EE" dirty="0" smtClean="0">
                <a:latin typeface="Helvetica Neue" panose="02000403000000020004" pitchFamily="50" charset="0"/>
              </a:rPr>
            </a:br>
            <a:r>
              <a:rPr lang="et-EE" dirty="0">
                <a:latin typeface="Helvetica Neue" panose="02000403000000020004" pitchFamily="50" charset="0"/>
                <a:hlinkClick r:id="rId3"/>
              </a:rPr>
              <a:t>hegle.sarapuu@trinidad.ee</a:t>
            </a:r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6" name="Pilt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59783"/>
            <a:ext cx="2606458" cy="92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12" y="5674934"/>
            <a:ext cx="2644447" cy="911363"/>
          </a:xfrm>
          <a:prstGeom prst="rect">
            <a:avLst/>
          </a:prstGeom>
        </p:spPr>
      </p:pic>
      <p:sp>
        <p:nvSpPr>
          <p:cNvPr id="8" name="Alapealkiri 2"/>
          <p:cNvSpPr txBox="1">
            <a:spLocks/>
          </p:cNvSpPr>
          <p:nvPr/>
        </p:nvSpPr>
        <p:spPr>
          <a:xfrm>
            <a:off x="5835316" y="4568483"/>
            <a:ext cx="5452643" cy="55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t-EE" sz="2800" dirty="0" smtClean="0">
                <a:latin typeface="Helvetica Neue" panose="02000403000000020004" pitchFamily="50" charset="0"/>
              </a:rPr>
              <a:t>Hille Hinsberg</a:t>
            </a:r>
          </a:p>
          <a:p>
            <a:pPr algn="r">
              <a:spcBef>
                <a:spcPts val="0"/>
              </a:spcBef>
            </a:pPr>
            <a:r>
              <a:rPr lang="et-EE" sz="2800" dirty="0" smtClean="0">
                <a:latin typeface="Helvetica Neue" panose="02000403000000020004" pitchFamily="50" charset="0"/>
                <a:hlinkClick r:id="rId6"/>
              </a:rPr>
              <a:t>Hille.hinsberg@praxis.ee</a:t>
            </a:r>
            <a:endParaRPr lang="et-EE" sz="2800" dirty="0" smtClean="0">
              <a:latin typeface="Helvetica Neue" panose="02000403000000020004" pitchFamily="50" charset="0"/>
            </a:endParaRPr>
          </a:p>
          <a:p>
            <a:pPr algn="r"/>
            <a:endParaRPr lang="et-EE" sz="2800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Kuidas jõuame lahenduseni?</a:t>
            </a:r>
            <a:endParaRPr lang="et-EE" dirty="0">
              <a:latin typeface="Helvetica Neue" panose="02000403000000020004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271321"/>
              </p:ext>
            </p:extLst>
          </p:nvPr>
        </p:nvGraphicFramePr>
        <p:xfrm>
          <a:off x="2039352" y="2433126"/>
          <a:ext cx="8113295" cy="387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92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Aino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97467" y="1949681"/>
            <a:ext cx="6726477" cy="4351338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52 aastane</a:t>
            </a:r>
          </a:p>
          <a:p>
            <a:r>
              <a:rPr lang="et-EE" dirty="0" smtClean="0">
                <a:latin typeface="Helvetica Neue" panose="02000403000000020004" pitchFamily="50" charset="0"/>
              </a:rPr>
              <a:t>Töötab hotellis esimest aastat koristajana</a:t>
            </a:r>
          </a:p>
          <a:p>
            <a:r>
              <a:rPr lang="et-EE" dirty="0" smtClean="0">
                <a:latin typeface="Helvetica Neue" panose="02000403000000020004" pitchFamily="50" charset="0"/>
              </a:rPr>
              <a:t>Vahetused on tihti üsna pikad</a:t>
            </a:r>
          </a:p>
          <a:p>
            <a:r>
              <a:rPr lang="et-EE" dirty="0" smtClean="0">
                <a:latin typeface="Helvetica Neue" panose="02000403000000020004" pitchFamily="50" charset="0"/>
              </a:rPr>
              <a:t>Erialast haridust ei ole aga on läbi elu tegelenud mitmetes valdkondades</a:t>
            </a:r>
          </a:p>
          <a:p>
            <a:endParaRPr lang="et-EE" dirty="0" smtClean="0">
              <a:latin typeface="Helvetica Neue" panose="02000403000000020004" pitchFamily="50" charset="0"/>
            </a:endParaRPr>
          </a:p>
          <a:p>
            <a:pPr marL="0" indent="0">
              <a:buNone/>
            </a:pPr>
            <a:endParaRPr lang="et-EE" dirty="0" smtClean="0">
              <a:latin typeface="Helvetica Neue" panose="02000403000000020004" pitchFamily="50" charset="0"/>
            </a:endParaRPr>
          </a:p>
          <a:p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4" y="1690688"/>
            <a:ext cx="3884730" cy="4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Situatsiooni kirjeldus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52919" y="2818356"/>
            <a:ext cx="10886162" cy="3020404"/>
          </a:xfrm>
        </p:spPr>
        <p:txBody>
          <a:bodyPr/>
          <a:lstStyle/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Aino tunneb, et teeb tõsiseid jõupingutusi </a:t>
            </a:r>
            <a:br>
              <a:rPr lang="et-EE" dirty="0" smtClean="0">
                <a:latin typeface="Helvetica Neue" panose="02000403000000020004" pitchFamily="50" charset="0"/>
              </a:rPr>
            </a:br>
            <a:r>
              <a:rPr lang="et-EE" dirty="0" smtClean="0">
                <a:latin typeface="Helvetica Neue" panose="02000403000000020004" pitchFamily="50" charset="0"/>
              </a:rPr>
              <a:t>lihtsalt hakkama saada</a:t>
            </a:r>
          </a:p>
          <a:p>
            <a:pPr marL="0" indent="0" algn="ctr">
              <a:buNone/>
            </a:pPr>
            <a:endParaRPr lang="et-EE" dirty="0">
              <a:latin typeface="Helvetica Neue" panose="02000403000000020004" pitchFamily="50" charset="0"/>
            </a:endParaRPr>
          </a:p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Tavatseb öelda: „Eks vananemine võtab oma lõivu, ei jaksa enam“</a:t>
            </a:r>
          </a:p>
          <a:p>
            <a:pPr marL="0" indent="0" algn="ctr">
              <a:buNone/>
            </a:pPr>
            <a:endParaRPr lang="et-EE" dirty="0">
              <a:latin typeface="Helvetica Neue" panose="02000403000000020004" pitchFamily="50" charset="0"/>
            </a:endParaRPr>
          </a:p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Energiat lihtsalt ei ole</a:t>
            </a:r>
          </a:p>
        </p:txBody>
      </p:sp>
    </p:spTree>
    <p:extLst>
      <p:ext uri="{BB962C8B-B14F-4D97-AF65-F5344CB8AC3E}">
        <p14:creationId xmlns:p14="http://schemas.microsoft.com/office/powerpoint/2010/main" val="42919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Joonas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97467" y="1949681"/>
            <a:ext cx="6726477" cy="4351338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22 aastane</a:t>
            </a:r>
          </a:p>
          <a:p>
            <a:r>
              <a:rPr lang="et-EE" dirty="0" smtClean="0">
                <a:latin typeface="Helvetica Neue" panose="02000403000000020004" pitchFamily="50" charset="0"/>
              </a:rPr>
              <a:t>Sai tasuva töökoha ehitusel 12ndas klassis õppides ning otsustas edasi mitte õppida (kool jäi lõpetamata)</a:t>
            </a:r>
          </a:p>
          <a:p>
            <a:r>
              <a:rPr lang="et-EE" dirty="0" smtClean="0">
                <a:latin typeface="Helvetica Neue" panose="02000403000000020004" pitchFamily="50" charset="0"/>
              </a:rPr>
              <a:t>Töö on piisavalt tasuv</a:t>
            </a:r>
          </a:p>
          <a:p>
            <a:endParaRPr lang="et-EE" dirty="0" smtClean="0">
              <a:latin typeface="Helvetica Neue" panose="02000403000000020004" pitchFamily="50" charset="0"/>
            </a:endParaRPr>
          </a:p>
          <a:p>
            <a:pPr marL="0" indent="0">
              <a:buNone/>
            </a:pPr>
            <a:endParaRPr lang="et-EE" dirty="0" smtClean="0">
              <a:latin typeface="Helvetica Neue" panose="02000403000000020004" pitchFamily="50" charset="0"/>
            </a:endParaRPr>
          </a:p>
          <a:p>
            <a:endParaRPr lang="et-EE" dirty="0">
              <a:latin typeface="Helvetica Neue" panose="0200040300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16" y="1653188"/>
            <a:ext cx="4013899" cy="49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Helvetica Neue" panose="02000403000000020004" pitchFamily="50" charset="0"/>
              </a:rPr>
              <a:t>Situatsiooni kirjeldus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52919" y="2818356"/>
            <a:ext cx="10886162" cy="3020404"/>
          </a:xfrm>
        </p:spPr>
        <p:txBody>
          <a:bodyPr/>
          <a:lstStyle/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Joonas kolis just kokku oma tüdruksõbraga hetkel veel üürikorterisse</a:t>
            </a:r>
          </a:p>
          <a:p>
            <a:pPr marL="0" indent="0" algn="ctr">
              <a:buNone/>
            </a:pPr>
            <a:endParaRPr lang="et-EE" dirty="0">
              <a:latin typeface="Helvetica Neue" panose="02000403000000020004" pitchFamily="50" charset="0"/>
            </a:endParaRPr>
          </a:p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Joonase töö on piisavalt tasuv ja noored plaanivad panga laenuga osta varsti päris oma elamise</a:t>
            </a:r>
          </a:p>
          <a:p>
            <a:pPr marL="0" indent="0" algn="ctr">
              <a:buNone/>
            </a:pPr>
            <a:endParaRPr lang="et-EE" dirty="0">
              <a:latin typeface="Helvetica Neue" panose="02000403000000020004" pitchFamily="50" charset="0"/>
            </a:endParaRPr>
          </a:p>
          <a:p>
            <a:pPr marL="0" indent="0" algn="ctr">
              <a:buNone/>
            </a:pPr>
            <a:r>
              <a:rPr lang="et-EE" dirty="0" smtClean="0">
                <a:latin typeface="Helvetica Neue" panose="02000403000000020004" pitchFamily="50" charset="0"/>
              </a:rPr>
              <a:t>Lisaks planeeritakse reisile minemist</a:t>
            </a:r>
          </a:p>
        </p:txBody>
      </p:sp>
    </p:spTree>
    <p:extLst>
      <p:ext uri="{BB962C8B-B14F-4D97-AF65-F5344CB8AC3E}">
        <p14:creationId xmlns:p14="http://schemas.microsoft.com/office/powerpoint/2010/main" val="2079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365" y="1363579"/>
            <a:ext cx="8135983" cy="44757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t-EE" dirty="0">
                <a:latin typeface="Helvetica Neue" panose="02000403000000020004" pitchFamily="50" charset="0"/>
              </a:rPr>
              <a:t>Miks me üldse peaksime lahendama midagi?	</a:t>
            </a:r>
            <a:endParaRPr lang="en-GB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4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5203" cy="1325563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Helvetica Neue" panose="02000403000000020004" pitchFamily="50" charset="0"/>
              </a:rPr>
              <a:t>Ülesanne 1</a:t>
            </a:r>
            <a:endParaRPr lang="et-EE" dirty="0">
              <a:latin typeface="Helvetica Neue" panose="02000403000000020004" pitchFamily="50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778696"/>
            <a:ext cx="10515600" cy="4797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3500" dirty="0" smtClean="0">
                <a:latin typeface="Helvetica Neue" panose="02000403000000020004" pitchFamily="50" charset="0"/>
              </a:rPr>
              <a:t>Leia oma meeskond rinnasildil oleva numbri järgi.</a:t>
            </a:r>
            <a:endParaRPr lang="et-EE" sz="3500" dirty="0" smtClean="0">
              <a:solidFill>
                <a:srgbClr val="FF0000"/>
              </a:solidFill>
              <a:latin typeface="Helvetica Neue" panose="02000403000000020004" pitchFamily="50" charset="0"/>
            </a:endParaRPr>
          </a:p>
          <a:p>
            <a:pPr marL="0" indent="0">
              <a:buNone/>
            </a:pPr>
            <a:r>
              <a:rPr lang="et-EE" sz="3500" dirty="0" smtClean="0">
                <a:latin typeface="Helvetica Neue" panose="02000403000000020004" pitchFamily="50" charset="0"/>
              </a:rPr>
              <a:t>Kasutades märkmepabereid ja suuri pabereid kirjuta nii palju vastuseid, kui võimalik järgnevatele küsimustele:</a:t>
            </a:r>
          </a:p>
          <a:p>
            <a:pPr marL="0" indent="0">
              <a:buNone/>
            </a:pPr>
            <a:endParaRPr lang="et-EE" dirty="0" smtClean="0">
              <a:latin typeface="Helvetica Neue" panose="02000403000000020004" pitchFamily="50" charset="0"/>
            </a:endParaRPr>
          </a:p>
          <a:p>
            <a:pPr marL="514350" indent="-514350">
              <a:buAutoNum type="arabicPeriod"/>
            </a:pPr>
            <a:r>
              <a:rPr lang="et-EE" dirty="0" smtClean="0">
                <a:latin typeface="Helvetica Neue" panose="02000403000000020004" pitchFamily="50" charset="0"/>
              </a:rPr>
              <a:t>Mis on probleemideks selles situatsioonis?</a:t>
            </a:r>
          </a:p>
          <a:p>
            <a:pPr marL="514350" indent="-514350">
              <a:buAutoNum type="arabicPeriod"/>
            </a:pPr>
            <a:r>
              <a:rPr lang="et-EE" dirty="0" smtClean="0">
                <a:latin typeface="Helvetica Neue" panose="02000403000000020004" pitchFamily="50" charset="0"/>
              </a:rPr>
              <a:t>Kellel on (veel) probleemid seoses situatsiooniga?</a:t>
            </a:r>
          </a:p>
          <a:p>
            <a:pPr marL="514350" indent="-514350">
              <a:buAutoNum type="arabicPeriod"/>
            </a:pPr>
            <a:r>
              <a:rPr lang="et-EE" dirty="0" smtClean="0">
                <a:latin typeface="Helvetica Neue" panose="02000403000000020004" pitchFamily="50" charset="0"/>
              </a:rPr>
              <a:t>Miks probleemid tekkisid?</a:t>
            </a:r>
          </a:p>
          <a:p>
            <a:pPr marL="514350" indent="-514350">
              <a:buAutoNum type="arabicPeriod"/>
            </a:pPr>
            <a:r>
              <a:rPr lang="et-EE" dirty="0" smtClean="0">
                <a:latin typeface="Helvetica Neue" panose="02000403000000020004" pitchFamily="50" charset="0"/>
              </a:rPr>
              <a:t>Kes võib olla vastu probleemi lahendamisele?</a:t>
            </a:r>
          </a:p>
          <a:p>
            <a:pPr marL="514350" indent="-514350">
              <a:buAutoNum type="arabicPeriod"/>
            </a:pPr>
            <a:r>
              <a:rPr lang="et-EE" dirty="0" smtClean="0">
                <a:latin typeface="Helvetica Neue" panose="02000403000000020004" pitchFamily="50" charset="0"/>
              </a:rPr>
              <a:t>Kes peab kõige rohkem tööd tegema probleemi lahendamiseks?</a:t>
            </a:r>
          </a:p>
          <a:p>
            <a:pPr marL="514350" indent="-514350">
              <a:buAutoNum type="arabicPeriod"/>
            </a:pPr>
            <a:endParaRPr lang="et-EE" dirty="0" smtClean="0">
              <a:latin typeface="Helvetica Neue" panose="02000403000000020004" pitchFamily="50" charset="0"/>
            </a:endParaRPr>
          </a:p>
        </p:txBody>
      </p:sp>
      <p:sp>
        <p:nvSpPr>
          <p:cNvPr id="4" name="Pealkiri 1"/>
          <p:cNvSpPr txBox="1">
            <a:spLocks/>
          </p:cNvSpPr>
          <p:nvPr/>
        </p:nvSpPr>
        <p:spPr>
          <a:xfrm>
            <a:off x="8168015" y="365124"/>
            <a:ext cx="3185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dirty="0" smtClean="0">
                <a:latin typeface="Helvetica Neue" panose="02000403000000020004" pitchFamily="50" charset="0"/>
              </a:rPr>
              <a:t>20 min</a:t>
            </a:r>
            <a:endParaRPr lang="et-EE" dirty="0">
              <a:latin typeface="Helvetica Neue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787</Words>
  <Application>Microsoft Office PowerPoint</Application>
  <PresentationFormat>Custom</PresentationFormat>
  <Paragraphs>156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Office'i kujundus</vt:lpstr>
      <vt:lpstr>Ajurünnak lahenduste leidmiseks</vt:lpstr>
      <vt:lpstr>Tänane töötoa eesmärk on leida lahendusi</vt:lpstr>
      <vt:lpstr>Kuidas jõuame lahenduseni?</vt:lpstr>
      <vt:lpstr>Aino</vt:lpstr>
      <vt:lpstr>Situatsiooni kirjeldus</vt:lpstr>
      <vt:lpstr>Joonas</vt:lpstr>
      <vt:lpstr>Situatsiooni kirjeldus</vt:lpstr>
      <vt:lpstr>Miks me üldse peaksime lahendama midagi? </vt:lpstr>
      <vt:lpstr>Ülesanne 1</vt:lpstr>
      <vt:lpstr>Ülesanne 2</vt:lpstr>
      <vt:lpstr>Ülesanne 3</vt:lpstr>
      <vt:lpstr>Ülesanne 4</vt:lpstr>
      <vt:lpstr>Täida tööleht</vt:lpstr>
      <vt:lpstr>Peale lõunat</vt:lpstr>
      <vt:lpstr>Aino probleemid</vt:lpstr>
      <vt:lpstr>Aino lahendused</vt:lpstr>
      <vt:lpstr>Aino tulemuse näitajad </vt:lpstr>
      <vt:lpstr>Joonase probleemid</vt:lpstr>
      <vt:lpstr>Joonase lahendused</vt:lpstr>
      <vt:lpstr>Joonase tulemuse näitajad</vt:lpstr>
      <vt:lpstr>Aitäh!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Janek Rozov</dc:creator>
  <cp:lastModifiedBy>_</cp:lastModifiedBy>
  <cp:revision>50</cp:revision>
  <dcterms:created xsi:type="dcterms:W3CDTF">2015-06-03T13:43:09Z</dcterms:created>
  <dcterms:modified xsi:type="dcterms:W3CDTF">2015-10-16T12:57:56Z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-1107410434</vt:i4>
  </property>
  <property fmtid="{D5CDD505-2E9C-101B-9397-08002B2CF9AE}" pid="3" name="_NewReviewCycle">
    <vt:lpwstr/>
  </property>
  <property fmtid="{D5CDD505-2E9C-101B-9397-08002B2CF9AE}" pid="4" name="_EmailSubject">
    <vt:lpwstr>slaidiesitluse viimane versioon</vt:lpwstr>
  </property>
  <property fmtid="{D5CDD505-2E9C-101B-9397-08002B2CF9AE}" pid="5" name="_AuthorEmail">
    <vt:lpwstr>Hille.Hinsberg@praxis.ee</vt:lpwstr>
  </property>
  <property fmtid="{D5CDD505-2E9C-101B-9397-08002B2CF9AE}" pid="6" name="_AuthorEmailDisplayName">
    <vt:lpwstr>Hille Hinsberg</vt:lpwstr>
  </property>
  <property fmtid="{D5CDD505-2E9C-101B-9397-08002B2CF9AE}" pid="7" name="_PreviousAdHocReviewCycleID">
    <vt:i4>652564378</vt:i4>
  </property>
</Properties>
</file>