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4"/>
  </p:sldMasterIdLst>
  <p:notesMasterIdLst>
    <p:notesMasterId r:id="rId11"/>
  </p:notesMasterIdLst>
  <p:handoutMasterIdLst>
    <p:handoutMasterId r:id="rId12"/>
  </p:handoutMasterIdLst>
  <p:sldIdLst>
    <p:sldId id="267" r:id="rId5"/>
    <p:sldId id="269" r:id="rId6"/>
    <p:sldId id="270" r:id="rId7"/>
    <p:sldId id="273" r:id="rId8"/>
    <p:sldId id="271" r:id="rId9"/>
    <p:sldId id="268" r:id="rId10"/>
  </p:sldIdLst>
  <p:sldSz cx="8999538" cy="6840538"/>
  <p:notesSz cx="7559675" cy="10691813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4">
          <p15:clr>
            <a:srgbClr val="A4A3A4"/>
          </p15:clr>
        </p15:guide>
        <p15:guide id="2" pos="283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132" autoAdjust="0"/>
    <p:restoredTop sz="94434" autoAdjust="0"/>
  </p:normalViewPr>
  <p:slideViewPr>
    <p:cSldViewPr>
      <p:cViewPr varScale="1">
        <p:scale>
          <a:sx n="42" d="100"/>
          <a:sy n="42" d="100"/>
        </p:scale>
        <p:origin x="1146" y="60"/>
      </p:cViewPr>
      <p:guideLst>
        <p:guide orient="horz" pos="2154"/>
        <p:guide pos="283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392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t-EE" sz="1400" b="0" i="0" u="none" strike="noStrike" kern="1200" cap="none" spc="0" baseline="0">
              <a:solidFill>
                <a:srgbClr val="000000"/>
              </a:solidFill>
              <a:uFillTx/>
              <a:latin typeface="Roboto Condensed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t-EE" sz="1400" b="0" i="0" u="none" strike="noStrike" kern="1200" cap="none" spc="0" baseline="0">
              <a:solidFill>
                <a:srgbClr val="000000"/>
              </a:solidFill>
              <a:uFillTx/>
              <a:latin typeface="Roboto Condensed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/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t-EE" sz="1400" b="0" i="0" u="none" strike="noStrike" kern="1200" cap="none" spc="0" baseline="0">
              <a:solidFill>
                <a:srgbClr val="000000"/>
              </a:solidFill>
              <a:uFillTx/>
              <a:latin typeface="Roboto Condensed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/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DA4CFF4-70A9-4F78-BA7B-8B1830FE0430}" type="slidenum">
              <a:t>‹#›</a:t>
            </a:fld>
            <a:endParaRPr lang="et-EE" sz="1400" b="0" i="0" u="none" strike="noStrike" kern="1200" cap="none" spc="0" baseline="0">
              <a:solidFill>
                <a:srgbClr val="000000"/>
              </a:solidFill>
              <a:uFillTx/>
              <a:latin typeface="Roboto Condensed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99353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endParaRPr lang="et-EE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t-E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t-EE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t-E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t-E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t-E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et-E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t-E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5B1A89E1-568D-4AA6-8700-15F03D2571A7}" type="slidenum"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6869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et-EE" sz="2000" b="0" i="0" u="none" strike="noStrike" kern="1200" cap="none" spc="0" baseline="0">
        <a:solidFill>
          <a:srgbClr val="000000"/>
        </a:solidFill>
        <a:uFillTx/>
        <a:latin typeface="Arial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812800"/>
            <a:ext cx="5272088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01405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812800"/>
            <a:ext cx="5272088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39606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arilik paigu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 dirty="0"/>
              <a:t>Click to edit Master title style</a:t>
            </a:r>
            <a:endParaRPr lang="et-EE" dirty="0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238844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veerg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 dirty="0"/>
              <a:t>Click to edit Master title style</a:t>
            </a:r>
            <a:endParaRPr lang="et-EE" dirty="0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3564481" cy="4514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t-EE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462416" y="1768477"/>
            <a:ext cx="3565745" cy="4514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332112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pPr lvl="0"/>
            <a:r>
              <a:rPr lang="en-US" dirty="0"/>
              <a:t>Click to edit Master title style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206803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 leh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87883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752416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/>
          <a:lstStyle/>
          <a:p>
            <a:pPr lvl="0"/>
            <a:endParaRPr lang="et-EE" dirty="0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7524163" cy="451440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t-EE" dirty="0"/>
          </a:p>
        </p:txBody>
      </p:sp>
      <p:pic>
        <p:nvPicPr>
          <p:cNvPr id="8" name="Picture 2"/>
          <p:cNvPicPr>
            <a:picLocks noChangeAspect="1"/>
          </p:cNvPicPr>
          <p:nvPr userDrawn="1"/>
        </p:nvPicPr>
        <p:blipFill>
          <a:blip r:embed="rId6"/>
          <a:srcRect/>
          <a:stretch>
            <a:fillRect/>
          </a:stretch>
        </p:blipFill>
        <p:spPr>
          <a:xfrm>
            <a:off x="8244184" y="0"/>
            <a:ext cx="431029" cy="68399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3523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5" r:id="rId3"/>
    <p:sldLayoutId id="2147483666" r:id="rId4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l" defTabSz="914400" rtl="0" fontAlgn="auto" hangingPunct="0">
        <a:lnSpc>
          <a:spcPct val="80000"/>
        </a:lnSpc>
        <a:spcBef>
          <a:spcPts val="0"/>
        </a:spcBef>
        <a:spcAft>
          <a:spcPts val="0"/>
        </a:spcAft>
        <a:buSzPct val="45000"/>
        <a:buFont typeface="StarSymbol"/>
        <a:buNone/>
        <a:tabLst/>
        <a:defRPr lang="et-EE" sz="3600" b="0" i="0" u="none" strike="noStrike" kern="1200" cap="none" spc="0" baseline="0">
          <a:solidFill>
            <a:srgbClr val="000000"/>
          </a:solidFill>
          <a:uFillTx/>
          <a:latin typeface="Arial" panose="020B0604020202020204" pitchFamily="34" charset="0"/>
          <a:ea typeface="Microsoft YaHei" pitchFamily="2"/>
          <a:cs typeface="Arial" panose="020B0604020202020204" pitchFamily="34" charset="0"/>
        </a:defRPr>
      </a:lvl1pPr>
    </p:titleStyle>
    <p:bodyStyle>
      <a:lvl1pPr marL="431999" marR="0" lvl="0" indent="-323999" defTabSz="914400" rtl="0" fontAlgn="auto" hangingPunct="0">
        <a:lnSpc>
          <a:spcPct val="100000"/>
        </a:lnSpc>
        <a:spcBef>
          <a:spcPts val="0"/>
        </a:spcBef>
        <a:spcAft>
          <a:spcPts val="1410"/>
        </a:spcAft>
        <a:buSzPct val="45000"/>
        <a:buFont typeface="StarSymbol"/>
        <a:buChar char="●"/>
        <a:tabLst/>
        <a:defRPr lang="en-US" sz="3200" b="0" i="0" u="none" strike="noStrike" kern="1200" cap="none" spc="0" baseline="0">
          <a:solidFill>
            <a:srgbClr val="000000"/>
          </a:solidFill>
          <a:uFillTx/>
          <a:latin typeface="Arial" panose="020B0604020202020204" pitchFamily="34" charset="0"/>
          <a:ea typeface="Microsoft YaHei" pitchFamily="2"/>
          <a:cs typeface="Arial" panose="020B0604020202020204" pitchFamily="34" charset="0"/>
        </a:defRPr>
      </a:lvl1pPr>
      <a:lvl2pPr marL="863998" marR="0" lvl="1" indent="-323999" defTabSz="914400" rtl="0" fontAlgn="auto" hangingPunct="1">
        <a:lnSpc>
          <a:spcPct val="100000"/>
        </a:lnSpc>
        <a:spcBef>
          <a:spcPts val="0"/>
        </a:spcBef>
        <a:spcAft>
          <a:spcPts val="1135"/>
        </a:spcAft>
        <a:buSzPct val="75000"/>
        <a:buFont typeface="StarSymbol"/>
        <a:buChar char="–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Arial" panose="020B0604020202020204" pitchFamily="34" charset="0"/>
          <a:ea typeface="Microsoft YaHei" pitchFamily="2"/>
          <a:cs typeface="Arial" panose="020B0604020202020204" pitchFamily="34" charset="0"/>
        </a:defRPr>
      </a:lvl2pPr>
      <a:lvl3pPr marL="1295997" marR="0" lvl="2" indent="-287999" defTabSz="914400" rtl="0" fontAlgn="auto" hangingPunct="1">
        <a:lnSpc>
          <a:spcPct val="100000"/>
        </a:lnSpc>
        <a:spcBef>
          <a:spcPts val="0"/>
        </a:spcBef>
        <a:spcAft>
          <a:spcPts val="850"/>
        </a:spcAft>
        <a:buSzPct val="45000"/>
        <a:buFont typeface="StarSymbol"/>
        <a:buChar char="●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Arial" panose="020B0604020202020204" pitchFamily="34" charset="0"/>
          <a:ea typeface="Microsoft YaHei" pitchFamily="2"/>
          <a:cs typeface="Arial" panose="020B0604020202020204" pitchFamily="34" charset="0"/>
        </a:defRPr>
      </a:lvl3pPr>
      <a:lvl4pPr marL="1727996" marR="0" lvl="3" indent="-215999" defTabSz="914400" rtl="0" fontAlgn="auto" hangingPunct="1">
        <a:lnSpc>
          <a:spcPct val="100000"/>
        </a:lnSpc>
        <a:spcBef>
          <a:spcPts val="0"/>
        </a:spcBef>
        <a:spcAft>
          <a:spcPts val="565"/>
        </a:spcAft>
        <a:buSzPct val="75000"/>
        <a:buFont typeface="StarSymbol"/>
        <a:buChar char="–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Arial" panose="020B0604020202020204" pitchFamily="34" charset="0"/>
          <a:ea typeface="Microsoft YaHei" pitchFamily="2"/>
          <a:cs typeface="Arial" panose="020B0604020202020204" pitchFamily="34" charset="0"/>
        </a:defRPr>
      </a:lvl4pPr>
      <a:lvl5pPr marL="2159995" marR="0" lvl="4" indent="-215999" defTabSz="914400" rtl="0" fontAlgn="auto" hangingPunct="1">
        <a:lnSpc>
          <a:spcPct val="100000"/>
        </a:lnSpc>
        <a:spcBef>
          <a:spcPts val="0"/>
        </a:spcBef>
        <a:spcAft>
          <a:spcPts val="285"/>
        </a:spcAft>
        <a:buSzPct val="45000"/>
        <a:buFont typeface="StarSymbol"/>
        <a:buChar char="●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Arial" panose="020B0604020202020204" pitchFamily="34" charset="0"/>
          <a:ea typeface="Microsoft YaHei" pitchFamily="2"/>
          <a:cs typeface="Arial" panose="020B0604020202020204" pitchFamily="34" charset="0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41B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 noGrp="1"/>
          </p:cNvSpPr>
          <p:nvPr>
            <p:ph type="title" idx="4294967295"/>
          </p:nvPr>
        </p:nvSpPr>
        <p:spPr>
          <a:xfrm>
            <a:off x="1403998" y="2448004"/>
            <a:ext cx="6912196" cy="1799996"/>
          </a:xfrm>
        </p:spPr>
        <p:txBody>
          <a:bodyPr anchor="t"/>
          <a:lstStyle/>
          <a:p>
            <a:pPr lvl="0"/>
            <a:r>
              <a:rPr lang="et-EE" b="1" dirty="0" smtClean="0"/>
              <a:t>Täiskasvanute </a:t>
            </a:r>
            <a:r>
              <a:rPr lang="et-EE" b="1" dirty="0"/>
              <a:t>õpitee nõustamise vajadustest ja võimalustest </a:t>
            </a:r>
            <a:r>
              <a:rPr lang="et-EE" b="1" dirty="0" smtClean="0"/>
              <a:t>Eestis</a:t>
            </a:r>
            <a:endParaRPr lang="et-EE" dirty="0">
              <a:solidFill>
                <a:srgbClr val="FFFFFF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403997" y="4525202"/>
            <a:ext cx="6912197" cy="83928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t-EE" sz="2800" b="1" dirty="0" smtClean="0">
                <a:solidFill>
                  <a:srgbClr val="FFFFFF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Terje Haidak</a:t>
            </a:r>
            <a:endParaRPr lang="et-EE" sz="2800" b="1" dirty="0">
              <a:solidFill>
                <a:srgbClr val="FFFFFF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t-EE" sz="2400" dirty="0" smtClean="0">
                <a:solidFill>
                  <a:srgbClr val="FFFFFF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Täiskasvanuhariduse osakonna juhataja</a:t>
            </a:r>
            <a:endParaRPr lang="et-EE" sz="2400" dirty="0">
              <a:solidFill>
                <a:srgbClr val="FFFFFF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t-EE" sz="2000" dirty="0">
              <a:solidFill>
                <a:srgbClr val="FFFFFF"/>
              </a:solidFill>
              <a:latin typeface="Roboto Condensed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Rectangle 8"/>
          <p:cNvSpPr/>
          <p:nvPr/>
        </p:nvSpPr>
        <p:spPr>
          <a:xfrm>
            <a:off x="0" y="0"/>
            <a:ext cx="9000000" cy="1799996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t-EE">
              <a:solidFill>
                <a:srgbClr val="FFFFFF"/>
              </a:solidFill>
            </a:endParaRPr>
          </a:p>
        </p:txBody>
      </p:sp>
      <p:pic>
        <p:nvPicPr>
          <p:cNvPr id="5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195" y="215999"/>
            <a:ext cx="3464999" cy="13860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istkülik 6"/>
          <p:cNvSpPr/>
          <p:nvPr/>
        </p:nvSpPr>
        <p:spPr>
          <a:xfrm>
            <a:off x="1403425" y="5457021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AF11791C-7195-4B71-9CA6-1CA57130D5BD}" type="datetime1">
              <a:rPr lang="et-EE">
                <a:solidFill>
                  <a:srgbClr val="FFFFFF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pPr/>
              <a:t>16.10.2015</a:t>
            </a:fld>
            <a:endParaRPr lang="et-E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626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/>
            </a:r>
            <a:br>
              <a:rPr lang="et-EE" dirty="0" smtClean="0"/>
            </a:br>
            <a:r>
              <a:rPr lang="et-EE" dirty="0" smtClean="0"/>
              <a:t>PISIKE </a:t>
            </a:r>
            <a:r>
              <a:rPr lang="et-EE" dirty="0"/>
              <a:t>PUHKUS PÄRAST SUURT PINGUTUST?</a:t>
            </a:r>
            <a:br>
              <a:rPr lang="et-EE" dirty="0"/>
            </a:b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000" indent="0">
              <a:buNone/>
            </a:pPr>
            <a:r>
              <a:rPr lang="et-EE" sz="2800" dirty="0"/>
              <a:t>Viimase kümne aasta jooksul on täiskasvanute õppimisvõimalused ja elukestvas õppes osalemine oluliselt edenenud</a:t>
            </a:r>
          </a:p>
          <a:p>
            <a:pPr marL="108000" indent="0">
              <a:buNone/>
            </a:pPr>
            <a:r>
              <a:rPr lang="et-EE" sz="2800" dirty="0" smtClean="0"/>
              <a:t>Kuid </a:t>
            </a:r>
            <a:r>
              <a:rPr lang="et-EE" sz="2800" dirty="0"/>
              <a:t>hetkel: </a:t>
            </a:r>
          </a:p>
          <a:p>
            <a:r>
              <a:rPr lang="et-EE" sz="2800" dirty="0"/>
              <a:t>LLL% stabiliseerunud</a:t>
            </a:r>
          </a:p>
          <a:p>
            <a:r>
              <a:rPr lang="et-EE" sz="2800" dirty="0"/>
              <a:t>PIAAC uuring annab märku „mugavustsoonist“ – õpitakse, kui tööelu väljakutse esitab, kuid tööelu pahatihti ei tee seda.</a:t>
            </a:r>
          </a:p>
          <a:p>
            <a:pPr marL="10800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97611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03998" y="301322"/>
            <a:ext cx="7524163" cy="1102723"/>
          </a:xfrm>
        </p:spPr>
        <p:txBody>
          <a:bodyPr/>
          <a:lstStyle/>
          <a:p>
            <a:r>
              <a:rPr lang="et-EE" dirty="0"/>
              <a:t>STRATEEGILISED </a:t>
            </a:r>
            <a:r>
              <a:rPr lang="et-EE" dirty="0" smtClean="0"/>
              <a:t>PLAANID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503998" y="1404045"/>
            <a:ext cx="7524163" cy="4879399"/>
          </a:xfrm>
        </p:spPr>
        <p:txBody>
          <a:bodyPr/>
          <a:lstStyle/>
          <a:p>
            <a:pPr marL="108000" indent="0">
              <a:buNone/>
            </a:pPr>
            <a:r>
              <a:rPr lang="et-EE" dirty="0"/>
              <a:t>EÕS 2020 täiskasvanuhariduse </a:t>
            </a:r>
            <a:r>
              <a:rPr lang="et-EE" dirty="0" smtClean="0"/>
              <a:t>programmis prioriteediks </a:t>
            </a:r>
            <a:r>
              <a:rPr lang="et-EE" dirty="0"/>
              <a:t>madalamate oskustega inimesed: </a:t>
            </a:r>
          </a:p>
          <a:p>
            <a:r>
              <a:rPr lang="et-EE" dirty="0"/>
              <a:t>Erialase väljaõppeta</a:t>
            </a:r>
          </a:p>
          <a:p>
            <a:r>
              <a:rPr lang="et-EE" dirty="0"/>
              <a:t>Keskhariduseta</a:t>
            </a:r>
          </a:p>
          <a:p>
            <a:pPr marL="108000" indent="0">
              <a:buNone/>
            </a:pPr>
            <a:r>
              <a:rPr lang="et-EE" dirty="0"/>
              <a:t>Kuid õppima peavad ka lihtsalt tublid ja </a:t>
            </a:r>
            <a:r>
              <a:rPr lang="et-EE" dirty="0" smtClean="0"/>
              <a:t>täitsa tipud</a:t>
            </a:r>
            <a:r>
              <a:rPr lang="et-EE" dirty="0"/>
              <a:t>! </a:t>
            </a:r>
          </a:p>
          <a:p>
            <a:pPr marL="10800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887423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03998" y="301322"/>
            <a:ext cx="7524163" cy="1030715"/>
          </a:xfrm>
        </p:spPr>
        <p:txBody>
          <a:bodyPr/>
          <a:lstStyle/>
          <a:p>
            <a:r>
              <a:rPr lang="et-EE" dirty="0"/>
              <a:t>BARJÄÄRIKS UKSEPIIT</a:t>
            </a:r>
            <a:r>
              <a:rPr lang="et-EE" dirty="0" smtClean="0"/>
              <a:t>?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503998" y="1332037"/>
            <a:ext cx="8028219" cy="4951407"/>
          </a:xfrm>
        </p:spPr>
        <p:txBody>
          <a:bodyPr/>
          <a:lstStyle/>
          <a:p>
            <a:pPr marL="108000" indent="0">
              <a:buNone/>
            </a:pPr>
            <a:r>
              <a:rPr lang="et-EE" dirty="0" smtClean="0"/>
              <a:t>Oleme tugevamad tegelema </a:t>
            </a:r>
            <a:r>
              <a:rPr lang="et-EE" dirty="0"/>
              <a:t>nendega, kes meie juurde ise tee leiavad.</a:t>
            </a:r>
          </a:p>
          <a:p>
            <a:pPr marL="108000" indent="0">
              <a:buNone/>
            </a:pPr>
            <a:r>
              <a:rPr lang="et-EE" dirty="0" smtClean="0"/>
              <a:t>Kuid inimesed vajavad </a:t>
            </a:r>
            <a:r>
              <a:rPr lang="et-EE" dirty="0" smtClean="0"/>
              <a:t>innustust ja tuge</a:t>
            </a:r>
            <a:r>
              <a:rPr lang="et-EE" dirty="0" smtClean="0"/>
              <a:t>, et:</a:t>
            </a:r>
            <a:endParaRPr lang="et-EE" dirty="0"/>
          </a:p>
          <a:p>
            <a:r>
              <a:rPr lang="et-EE" dirty="0"/>
              <a:t>t</a:t>
            </a:r>
            <a:r>
              <a:rPr lang="et-EE" dirty="0" smtClean="0"/>
              <a:t>unda </a:t>
            </a:r>
            <a:r>
              <a:rPr lang="et-EE" dirty="0"/>
              <a:t>vajadust </a:t>
            </a:r>
            <a:r>
              <a:rPr lang="et-EE" dirty="0" smtClean="0"/>
              <a:t>enesearendamiseks</a:t>
            </a:r>
            <a:endParaRPr lang="et-EE" dirty="0"/>
          </a:p>
          <a:p>
            <a:r>
              <a:rPr lang="et-EE" dirty="0"/>
              <a:t>l</a:t>
            </a:r>
            <a:r>
              <a:rPr lang="et-EE" dirty="0" smtClean="0"/>
              <a:t>eida õppimisvõimalus, teada oma võimalusi (nt VÕTA)</a:t>
            </a:r>
            <a:r>
              <a:rPr lang="et-EE" sz="1000" dirty="0"/>
              <a:t> </a:t>
            </a:r>
            <a:r>
              <a:rPr lang="et-EE" sz="1000" dirty="0" smtClean="0"/>
              <a:t>… </a:t>
            </a:r>
            <a:r>
              <a:rPr lang="et-EE" sz="1600" dirty="0" smtClean="0"/>
              <a:t>uus </a:t>
            </a:r>
            <a:r>
              <a:rPr lang="et-EE" sz="1600" dirty="0" err="1" smtClean="0"/>
              <a:t>TäKS</a:t>
            </a:r>
            <a:endParaRPr lang="et-EE" sz="1600" dirty="0"/>
          </a:p>
          <a:p>
            <a:r>
              <a:rPr lang="et-EE" dirty="0"/>
              <a:t>p</a:t>
            </a:r>
            <a:r>
              <a:rPr lang="et-EE" dirty="0" smtClean="0"/>
              <a:t>üsida </a:t>
            </a:r>
            <a:r>
              <a:rPr lang="et-EE" dirty="0"/>
              <a:t>õppes, saada hakkama töö ja pere </a:t>
            </a:r>
            <a:r>
              <a:rPr lang="et-EE" dirty="0" smtClean="0"/>
              <a:t>kõrvalt õppimisega</a:t>
            </a:r>
            <a:endParaRPr lang="et-EE" dirty="0"/>
          </a:p>
          <a:p>
            <a:pPr marL="10800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38811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503998" y="301322"/>
            <a:ext cx="7524163" cy="886699"/>
          </a:xfrm>
        </p:spPr>
        <p:txBody>
          <a:bodyPr/>
          <a:lstStyle/>
          <a:p>
            <a:r>
              <a:rPr lang="et-EE" dirty="0"/>
              <a:t>UUED </a:t>
            </a:r>
            <a:r>
              <a:rPr lang="et-EE" dirty="0" smtClean="0"/>
              <a:t>VÕIMALUSED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503998" y="1188021"/>
            <a:ext cx="7812195" cy="5095423"/>
          </a:xfrm>
        </p:spPr>
        <p:txBody>
          <a:bodyPr/>
          <a:lstStyle/>
          <a:p>
            <a:pPr marL="108000" indent="0">
              <a:buNone/>
            </a:pPr>
            <a:r>
              <a:rPr lang="et-EE" dirty="0"/>
              <a:t>Uute tõukefondide </a:t>
            </a:r>
            <a:r>
              <a:rPr lang="et-EE" smtClean="0"/>
              <a:t>perioodi </a:t>
            </a:r>
            <a:r>
              <a:rPr lang="et-EE" smtClean="0"/>
              <a:t>nõustamis-teenuste pakkumisel </a:t>
            </a:r>
            <a:r>
              <a:rPr lang="et-EE" dirty="0"/>
              <a:t>senisest suurem </a:t>
            </a:r>
            <a:r>
              <a:rPr lang="et-EE" dirty="0" smtClean="0"/>
              <a:t>roll:</a:t>
            </a:r>
            <a:endParaRPr lang="et-EE" dirty="0"/>
          </a:p>
          <a:p>
            <a:r>
              <a:rPr lang="et-EE" dirty="0" err="1"/>
              <a:t>SoM</a:t>
            </a:r>
            <a:r>
              <a:rPr lang="et-EE" dirty="0"/>
              <a:t> ja Töötukassa – kogu täisealise elanikkonna koolitamine, sh töötavad inimesed</a:t>
            </a:r>
          </a:p>
          <a:p>
            <a:r>
              <a:rPr lang="et-EE" dirty="0"/>
              <a:t>HTM, </a:t>
            </a:r>
            <a:r>
              <a:rPr lang="et-EE" dirty="0" err="1"/>
              <a:t>Innove</a:t>
            </a:r>
            <a:r>
              <a:rPr lang="et-EE" dirty="0"/>
              <a:t> ja Rajaleidja keskused – lapsed ja noored, sh nooremad täiskasvanud (kuni 26-aastased ja kõik täiskasvanute gümnaasiumite õppijad)</a:t>
            </a:r>
          </a:p>
          <a:p>
            <a:r>
              <a:rPr lang="et-EE" dirty="0"/>
              <a:t> </a:t>
            </a:r>
          </a:p>
          <a:p>
            <a:pPr marL="108000" indent="0">
              <a:buNone/>
            </a:pP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833120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41B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 noGrp="1"/>
          </p:cNvSpPr>
          <p:nvPr>
            <p:ph type="title" idx="4294967295"/>
          </p:nvPr>
        </p:nvSpPr>
        <p:spPr>
          <a:xfrm>
            <a:off x="1403997" y="2340004"/>
            <a:ext cx="2448004" cy="611998"/>
          </a:xfrm>
        </p:spPr>
        <p:txBody>
          <a:bodyPr anchor="t"/>
          <a:lstStyle/>
          <a:p>
            <a:pPr lvl="0">
              <a:buNone/>
            </a:pPr>
            <a:r>
              <a:rPr lang="et-EE" sz="5400" dirty="0" smtClean="0">
                <a:solidFill>
                  <a:srgbClr val="FFFFFF"/>
                </a:solidFill>
              </a:rPr>
              <a:t>Tänan!</a:t>
            </a:r>
            <a:endParaRPr lang="et-EE" sz="5400" dirty="0">
              <a:solidFill>
                <a:srgbClr val="FFFFFF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403998" y="3420002"/>
            <a:ext cx="6912196" cy="171719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t-EE" sz="2800" b="1" dirty="0" smtClean="0">
                <a:solidFill>
                  <a:srgbClr val="FFFFFF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Terje Haidak</a:t>
            </a:r>
            <a:endParaRPr lang="et-EE" sz="2800" b="1" dirty="0">
              <a:solidFill>
                <a:srgbClr val="FFFFFF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  <a:p>
            <a:pPr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t-EE" sz="2400" dirty="0" smtClean="0">
                <a:solidFill>
                  <a:srgbClr val="FFFFFF"/>
                </a:solidFill>
                <a:latin typeface="Arial" panose="020B0604020202020204" pitchFamily="34" charset="0"/>
                <a:ea typeface="Microsoft YaHei" pitchFamily="2"/>
                <a:cs typeface="Arial" panose="020B0604020202020204" pitchFamily="34" charset="0"/>
              </a:rPr>
              <a:t>Terje.Haidak@hm.ee</a:t>
            </a:r>
            <a:endParaRPr lang="et-EE" sz="2400" dirty="0">
              <a:solidFill>
                <a:srgbClr val="FFFFFF"/>
              </a:solidFill>
              <a:latin typeface="Arial" panose="020B0604020202020204" pitchFamily="34" charset="0"/>
              <a:ea typeface="Microsoft YaHei" pitchFamily="2"/>
              <a:cs typeface="Arial" panose="020B0604020202020204" pitchFamily="34" charset="0"/>
            </a:endParaRPr>
          </a:p>
        </p:txBody>
      </p:sp>
      <p:sp>
        <p:nvSpPr>
          <p:cNvPr id="4" name="Rectangle 7"/>
          <p:cNvSpPr/>
          <p:nvPr/>
        </p:nvSpPr>
        <p:spPr>
          <a:xfrm>
            <a:off x="0" y="0"/>
            <a:ext cx="9000000" cy="1799996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t-EE">
              <a:solidFill>
                <a:srgbClr val="FFFFFF"/>
              </a:solidFill>
            </a:endParaRPr>
          </a:p>
        </p:txBody>
      </p:sp>
      <p:pic>
        <p:nvPicPr>
          <p:cNvPr id="5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195" y="215999"/>
            <a:ext cx="3464999" cy="13860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6630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ami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F5DD59C80553E498E1C3C6494A24EC4" ma:contentTypeVersion="2" ma:contentTypeDescription="Loo uus dokument" ma:contentTypeScope="" ma:versionID="87f1bfba3ba722b58e56ab95aba41352">
  <xsd:schema xmlns:xsd="http://www.w3.org/2001/XMLSchema" xmlns:xs="http://www.w3.org/2001/XMLSchema" xmlns:p="http://schemas.microsoft.com/office/2006/metadata/properties" xmlns:ns1="http://schemas.microsoft.com/sharepoint/v3" xmlns:ns2="http://schemas.microsoft.com/sharepoint/v4" targetNamespace="http://schemas.microsoft.com/office/2006/metadata/properties" ma:root="true" ma:fieldsID="c116b8ca5dbcc76f2b253cc8702b25d6" ns1:_="" ns2:_="">
    <xsd:import namespace="http://schemas.microsoft.com/sharepoint/v3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Ajastamise alguskuupäev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Ajastamise lõppkuupäev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0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utüüp"/>
        <xsd:element ref="dc:title" minOccurs="0" maxOccurs="1" ma:index="4" ma:displayName="Pealkiri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AA62BFD-97D8-4758-B342-02572E26AA07}">
  <ds:schemaRefs>
    <ds:schemaRef ds:uri="http://schemas.microsoft.com/office/2006/documentManagement/types"/>
    <ds:schemaRef ds:uri="http://purl.org/dc/elements/1.1/"/>
    <ds:schemaRef ds:uri="http://schemas.microsoft.com/sharepoint/v3"/>
    <ds:schemaRef ds:uri="http://purl.org/dc/dcmitype/"/>
    <ds:schemaRef ds:uri="http://schemas.microsoft.com/office/2006/metadata/properties"/>
    <ds:schemaRef ds:uri="http://www.w3.org/XML/1998/namespace"/>
    <ds:schemaRef ds:uri="http://schemas.microsoft.com/sharepoint/v4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81DE0FA4-7670-4D85-985E-77E43098DD6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E6BF55E-DE65-4943-830D-DF1DE5BC16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3073</TotalTime>
  <Words>179</Words>
  <Application>Microsoft Office PowerPoint</Application>
  <PresentationFormat>Kohandatud</PresentationFormat>
  <Paragraphs>28</Paragraphs>
  <Slides>6</Slides>
  <Notes>2</Notes>
  <HiddenSlides>0</HiddenSlides>
  <MMClips>0</MMClips>
  <ScaleCrop>false</ScaleCrop>
  <HeadingPairs>
    <vt:vector size="6" baseType="variant">
      <vt:variant>
        <vt:lpstr>Kasutatud fondid</vt:lpstr>
      </vt:variant>
      <vt:variant>
        <vt:i4>9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6</vt:i4>
      </vt:variant>
    </vt:vector>
  </HeadingPairs>
  <TitlesOfParts>
    <vt:vector size="16" baseType="lpstr">
      <vt:lpstr>Arial Unicode MS</vt:lpstr>
      <vt:lpstr>Microsoft YaHei</vt:lpstr>
      <vt:lpstr>Arial</vt:lpstr>
      <vt:lpstr>Calibri</vt:lpstr>
      <vt:lpstr>Mangal</vt:lpstr>
      <vt:lpstr>Roboto Condensed</vt:lpstr>
      <vt:lpstr>StarSymbol</vt:lpstr>
      <vt:lpstr>Tahoma</vt:lpstr>
      <vt:lpstr>Times New Roman</vt:lpstr>
      <vt:lpstr>Peamine</vt:lpstr>
      <vt:lpstr>Täiskasvanute õpitee nõustamise vajadustest ja võimalustest Eestis</vt:lpstr>
      <vt:lpstr> PISIKE PUHKUS PÄRAST SUURT PINGUTUST? </vt:lpstr>
      <vt:lpstr>STRATEEGILISED PLAANID</vt:lpstr>
      <vt:lpstr>BARJÄÄRIKS UKSEPIIT?</vt:lpstr>
      <vt:lpstr>UUED VÕIMALUSED</vt:lpstr>
      <vt:lpstr>Tänan!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Esitlusslaidide kujundusest</dc:title>
  <dc:creator>Kaimar Koemets</dc:creator>
  <cp:lastModifiedBy>Terje Haidak</cp:lastModifiedBy>
  <cp:revision>46</cp:revision>
  <dcterms:created xsi:type="dcterms:W3CDTF">2013-12-29T20:00:13Z</dcterms:created>
  <dcterms:modified xsi:type="dcterms:W3CDTF">2015-10-16T07:15:16Z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0x0101002F5DD59C80553E498E1C3C6494A24EC4</vt:lpwstr>
  </property>
</Properties>
</file>