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80" r:id="rId5"/>
    <p:sldId id="281" r:id="rId6"/>
    <p:sldId id="282" r:id="rId7"/>
    <p:sldId id="283" r:id="rId8"/>
    <p:sldId id="275" r:id="rId9"/>
    <p:sldId id="279" r:id="rId10"/>
    <p:sldId id="28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3A4"/>
    <a:srgbClr val="6678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1644" y="108"/>
      </p:cViewPr>
      <p:guideLst>
        <p:guide orient="horz" pos="21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F096-21AD-4FD5-8DD8-3B9B0D199106}" type="datetimeFigureOut">
              <a:rPr lang="et-EE" smtClean="0"/>
              <a:t>15.10.2015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71436-8B27-465D-8DEF-C5D4DB841DE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1521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71436-8B27-465D-8DEF-C5D4DB841DEE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1765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71436-8B27-465D-8DEF-C5D4DB841DEE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7989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id_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r="10"/>
          <a:stretch/>
        </p:blipFill>
        <p:spPr>
          <a:xfrm>
            <a:off x="-12600" y="0"/>
            <a:ext cx="9169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5481532" cy="1470025"/>
          </a:xfrm>
        </p:spPr>
        <p:txBody>
          <a:bodyPr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711637"/>
            <a:ext cx="5481532" cy="78695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dirty="0" smtClean="0"/>
              <a:t>Alapealkiri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6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49624" cy="11430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8493A4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Pealkiri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49624" cy="4525963"/>
          </a:xfrm>
        </p:spPr>
        <p:txBody>
          <a:bodyPr/>
          <a:lstStyle>
            <a:lvl1pPr>
              <a:defRPr sz="2800">
                <a:solidFill>
                  <a:srgbClr val="8493A4"/>
                </a:solidFill>
                <a:latin typeface="Arial"/>
                <a:cs typeface="Arial"/>
              </a:defRPr>
            </a:lvl1pPr>
            <a:lvl2pPr>
              <a:defRPr sz="2400">
                <a:solidFill>
                  <a:srgbClr val="8493A4"/>
                </a:solidFill>
                <a:latin typeface="Arial"/>
                <a:cs typeface="Arial"/>
              </a:defRPr>
            </a:lvl2pPr>
            <a:lvl3pPr>
              <a:defRPr sz="2200">
                <a:solidFill>
                  <a:srgbClr val="8493A4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8493A4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8493A4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pic>
        <p:nvPicPr>
          <p:cNvPr id="8" name="Picture 7" descr="slaid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257" r="2093" b="-265"/>
          <a:stretch/>
        </p:blipFill>
        <p:spPr>
          <a:xfrm>
            <a:off x="8323200" y="-28800"/>
            <a:ext cx="8352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2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7562814" cy="1143000"/>
          </a:xfrm>
        </p:spPr>
        <p:txBody>
          <a:bodyPr>
            <a:normAutofit/>
          </a:bodyPr>
          <a:lstStyle>
            <a:lvl1pPr algn="ctr">
              <a:defRPr sz="3200">
                <a:solidFill>
                  <a:srgbClr val="8493A4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Click to edit Master title style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754405" cy="4525963"/>
          </a:xfrm>
        </p:spPr>
        <p:txBody>
          <a:bodyPr/>
          <a:lstStyle>
            <a:lvl1pPr>
              <a:defRPr sz="2600">
                <a:solidFill>
                  <a:srgbClr val="8493A4"/>
                </a:solidFill>
                <a:latin typeface="Arial"/>
                <a:cs typeface="Arial"/>
              </a:defRPr>
            </a:lvl1pPr>
            <a:lvl2pPr>
              <a:defRPr sz="2200">
                <a:solidFill>
                  <a:srgbClr val="8493A4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8493A4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8493A4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8493A4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0289" y="1600200"/>
            <a:ext cx="3669725" cy="4525963"/>
          </a:xfrm>
        </p:spPr>
        <p:txBody>
          <a:bodyPr/>
          <a:lstStyle>
            <a:lvl1pPr>
              <a:defRPr sz="2600">
                <a:solidFill>
                  <a:srgbClr val="8493A4"/>
                </a:solidFill>
                <a:latin typeface="Arial"/>
                <a:cs typeface="Arial"/>
              </a:defRPr>
            </a:lvl1pPr>
            <a:lvl2pPr>
              <a:defRPr sz="2200">
                <a:solidFill>
                  <a:srgbClr val="8493A4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8493A4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8493A4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8493A4"/>
                </a:solidFill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pic>
        <p:nvPicPr>
          <p:cNvPr id="8" name="Picture 7" descr="slaid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257" r="2093" b="-265"/>
          <a:stretch/>
        </p:blipFill>
        <p:spPr>
          <a:xfrm>
            <a:off x="8323200" y="-28800"/>
            <a:ext cx="8352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0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5873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8493A4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9601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8493A4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96012" cy="3951288"/>
          </a:xfrm>
        </p:spPr>
        <p:txBody>
          <a:bodyPr/>
          <a:lstStyle>
            <a:lvl1pPr>
              <a:defRPr sz="1800">
                <a:solidFill>
                  <a:srgbClr val="8493A4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8493A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8493A4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8493A4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8493A4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28391" y="1535113"/>
            <a:ext cx="3687539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8493A4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8391" y="2174875"/>
            <a:ext cx="3687539" cy="3951288"/>
          </a:xfrm>
        </p:spPr>
        <p:txBody>
          <a:bodyPr/>
          <a:lstStyle>
            <a:lvl1pPr>
              <a:defRPr sz="1800">
                <a:solidFill>
                  <a:srgbClr val="8493A4"/>
                </a:solidFill>
                <a:latin typeface="Arial"/>
                <a:cs typeface="Arial"/>
              </a:defRPr>
            </a:lvl1pPr>
            <a:lvl2pPr>
              <a:defRPr sz="1600">
                <a:solidFill>
                  <a:srgbClr val="8493A4"/>
                </a:solidFill>
                <a:latin typeface="Arial"/>
                <a:cs typeface="Arial"/>
              </a:defRPr>
            </a:lvl2pPr>
            <a:lvl3pPr>
              <a:defRPr sz="1600">
                <a:solidFill>
                  <a:srgbClr val="8493A4"/>
                </a:solidFill>
                <a:latin typeface="Arial"/>
                <a:cs typeface="Arial"/>
              </a:defRPr>
            </a:lvl3pPr>
            <a:lvl4pPr>
              <a:defRPr sz="1600">
                <a:solidFill>
                  <a:srgbClr val="8493A4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8493A4"/>
                </a:solidFill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pic>
        <p:nvPicPr>
          <p:cNvPr id="10" name="Picture 9" descr="slaid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257" r="2093" b="-265"/>
          <a:stretch/>
        </p:blipFill>
        <p:spPr>
          <a:xfrm>
            <a:off x="8323200" y="-28800"/>
            <a:ext cx="8352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62814" cy="1143000"/>
          </a:xfrm>
        </p:spPr>
        <p:txBody>
          <a:bodyPr/>
          <a:lstStyle>
            <a:lvl1pPr>
              <a:defRPr sz="3200">
                <a:solidFill>
                  <a:srgbClr val="8493A4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slaid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257" r="2093" b="-265"/>
          <a:stretch/>
        </p:blipFill>
        <p:spPr>
          <a:xfrm>
            <a:off x="8323200" y="-28800"/>
            <a:ext cx="8352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>
                <a:solidFill>
                  <a:srgbClr val="8493A4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4432713" cy="5853113"/>
          </a:xfrm>
        </p:spPr>
        <p:txBody>
          <a:bodyPr/>
          <a:lstStyle>
            <a:lvl1pPr>
              <a:defRPr sz="2400">
                <a:solidFill>
                  <a:srgbClr val="8493A4"/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rgbClr val="8493A4"/>
                </a:solidFill>
                <a:latin typeface="Arial"/>
                <a:cs typeface="Arial"/>
              </a:defRPr>
            </a:lvl2pPr>
            <a:lvl3pPr>
              <a:defRPr sz="2000">
                <a:solidFill>
                  <a:srgbClr val="8493A4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8493A4"/>
                </a:solidFill>
                <a:latin typeface="Arial"/>
                <a:cs typeface="Arial"/>
              </a:defRPr>
            </a:lvl4pPr>
            <a:lvl5pPr>
              <a:defRPr sz="1600">
                <a:solidFill>
                  <a:srgbClr val="8493A4"/>
                </a:solidFill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dirty="0" smtClean="0"/>
              <a:t>Click to edit Master text styles</a:t>
            </a:r>
          </a:p>
          <a:p>
            <a:pPr lvl="1"/>
            <a:r>
              <a:rPr lang="et-EE" dirty="0" smtClean="0"/>
              <a:t>Second level</a:t>
            </a:r>
          </a:p>
          <a:p>
            <a:pPr lvl="2"/>
            <a:r>
              <a:rPr lang="et-EE" dirty="0" smtClean="0"/>
              <a:t>Third level</a:t>
            </a:r>
          </a:p>
          <a:p>
            <a:pPr lvl="3"/>
            <a:r>
              <a:rPr lang="et-EE" dirty="0" smtClean="0"/>
              <a:t>Fourth level</a:t>
            </a:r>
          </a:p>
          <a:p>
            <a:pPr lvl="4"/>
            <a:r>
              <a:rPr lang="et-E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8493A4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pic>
        <p:nvPicPr>
          <p:cNvPr id="8" name="Picture 7" descr="slaid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257" r="2093" b="-265"/>
          <a:stretch/>
        </p:blipFill>
        <p:spPr>
          <a:xfrm>
            <a:off x="8323200" y="-28800"/>
            <a:ext cx="8352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9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1800" b="0">
                <a:solidFill>
                  <a:srgbClr val="8493A4"/>
                </a:solidFill>
                <a:latin typeface="Arial"/>
                <a:cs typeface="Arial"/>
              </a:defRPr>
            </a:lvl1pPr>
          </a:lstStyle>
          <a:p>
            <a:r>
              <a:rPr lang="et-EE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8493A4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dirty="0" smtClean="0"/>
              <a:t>Click to edit Master text styles</a:t>
            </a:r>
          </a:p>
        </p:txBody>
      </p:sp>
      <p:pic>
        <p:nvPicPr>
          <p:cNvPr id="8" name="Picture 7" descr="slaid_2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-257" r="2093" b="-265"/>
          <a:stretch/>
        </p:blipFill>
        <p:spPr>
          <a:xfrm>
            <a:off x="8323200" y="-28800"/>
            <a:ext cx="835200" cy="69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61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81E1C-35E3-C749-8A31-D1C10E178D2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43DF6-01ED-8944-A110-EFFD80CAA0D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laid_3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" r="205"/>
          <a:stretch/>
        </p:blipFill>
        <p:spPr>
          <a:xfrm>
            <a:off x="0" y="0"/>
            <a:ext cx="916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5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E1C-35E3-C749-8A31-D1C10E178D22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43DF6-01ED-8944-A110-EFFD80CA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1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6" r:id="rId6"/>
    <p:sldLayoutId id="2147483657" r:id="rId7"/>
    <p:sldLayoutId id="2147483659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5183"/>
            <a:ext cx="5481532" cy="3739732"/>
          </a:xfrm>
        </p:spPr>
        <p:txBody>
          <a:bodyPr>
            <a:normAutofit fontScale="90000"/>
          </a:bodyPr>
          <a:lstStyle/>
          <a:p>
            <a:r>
              <a:rPr lang="et-EE" sz="3600" dirty="0" smtClean="0">
                <a:latin typeface="Franklin Gothic Book" panose="020B0503020102020204" pitchFamily="34" charset="0"/>
              </a:rPr>
              <a:t/>
            </a:r>
            <a:br>
              <a:rPr lang="et-EE" sz="3600" dirty="0" smtClean="0">
                <a:latin typeface="Franklin Gothic Book" panose="020B0503020102020204" pitchFamily="34" charset="0"/>
              </a:rPr>
            </a:br>
            <a:r>
              <a:rPr lang="et-EE" sz="3600" dirty="0">
                <a:latin typeface="Franklin Gothic Book" panose="020B0503020102020204" pitchFamily="34" charset="0"/>
              </a:rPr>
              <a:t/>
            </a:r>
            <a:br>
              <a:rPr lang="et-EE" sz="3600" dirty="0">
                <a:latin typeface="Franklin Gothic Book" panose="020B0503020102020204" pitchFamily="34" charset="0"/>
              </a:rPr>
            </a:br>
            <a:r>
              <a:rPr lang="et-EE" sz="3600" dirty="0" smtClean="0">
                <a:latin typeface="Franklin Gothic Book" panose="020B0503020102020204" pitchFamily="34" charset="0"/>
              </a:rPr>
              <a:t/>
            </a:r>
            <a:br>
              <a:rPr lang="et-EE" sz="3600" dirty="0" smtClean="0">
                <a:latin typeface="Franklin Gothic Book" panose="020B0503020102020204" pitchFamily="34" charset="0"/>
              </a:rPr>
            </a:br>
            <a:r>
              <a:rPr lang="et-EE" dirty="0" smtClean="0">
                <a:latin typeface="Franklin Gothic Book" panose="020B0503020102020204" pitchFamily="34" charset="0"/>
              </a:rPr>
              <a:t>Kas Sul on oma plaan?</a:t>
            </a:r>
            <a:r>
              <a:rPr lang="et-EE" sz="4400" dirty="0" smtClean="0">
                <a:latin typeface="Franklin Gothic Book" panose="020B0503020102020204" pitchFamily="34" charset="0"/>
              </a:rPr>
              <a:t/>
            </a:r>
            <a:br>
              <a:rPr lang="et-EE" sz="4400" dirty="0" smtClean="0">
                <a:latin typeface="Franklin Gothic Book" panose="020B0503020102020204" pitchFamily="34" charset="0"/>
              </a:rPr>
            </a:br>
            <a:r>
              <a:rPr lang="et-EE" sz="4400" dirty="0">
                <a:latin typeface="Franklin Gothic Book" panose="020B0503020102020204" pitchFamily="34" charset="0"/>
              </a:rPr>
              <a:t/>
            </a:r>
            <a:br>
              <a:rPr lang="et-EE" sz="4400" dirty="0">
                <a:latin typeface="Franklin Gothic Book" panose="020B0503020102020204" pitchFamily="34" charset="0"/>
              </a:rPr>
            </a:br>
            <a:r>
              <a:rPr lang="et-EE" sz="2000" dirty="0" smtClean="0">
                <a:latin typeface="Franklin Gothic Book" panose="020B0503020102020204" pitchFamily="34" charset="0"/>
              </a:rPr>
              <a:t>Tallinn</a:t>
            </a:r>
            <a:br>
              <a:rPr lang="et-EE" sz="2000" dirty="0" smtClean="0">
                <a:latin typeface="Franklin Gothic Book" panose="020B0503020102020204" pitchFamily="34" charset="0"/>
              </a:rPr>
            </a:br>
            <a:r>
              <a:rPr lang="et-EE" sz="2000" dirty="0" smtClean="0">
                <a:latin typeface="Franklin Gothic Book" panose="020B0503020102020204" pitchFamily="34" charset="0"/>
              </a:rPr>
              <a:t>16.10.2015</a:t>
            </a:r>
            <a:r>
              <a:rPr lang="et-EE" sz="3600" dirty="0">
                <a:latin typeface="Franklin Gothic Book" panose="020B0503020102020204" pitchFamily="34" charset="0"/>
              </a:rPr>
              <a:t/>
            </a:r>
            <a:br>
              <a:rPr lang="et-EE" sz="3600" dirty="0">
                <a:latin typeface="Franklin Gothic Book" panose="020B0503020102020204" pitchFamily="34" charset="0"/>
              </a:rPr>
            </a:br>
            <a:r>
              <a:rPr lang="et-EE" sz="3600" dirty="0" smtClean="0">
                <a:latin typeface="Franklin Gothic Book" panose="020B0503020102020204" pitchFamily="34" charset="0"/>
              </a:rPr>
              <a:t/>
            </a:r>
            <a:br>
              <a:rPr lang="et-EE" sz="3600" dirty="0" smtClean="0">
                <a:latin typeface="Franklin Gothic Book" panose="020B0503020102020204" pitchFamily="34" charset="0"/>
              </a:rPr>
            </a:br>
            <a:r>
              <a:rPr lang="et-EE" sz="2000" dirty="0" smtClean="0">
                <a:latin typeface="Franklin Gothic Book" panose="020B0503020102020204" pitchFamily="34" charset="0"/>
              </a:rPr>
              <a:t>Lana Randaru</a:t>
            </a:r>
            <a:br>
              <a:rPr lang="et-EE" sz="2000" dirty="0" smtClean="0">
                <a:latin typeface="Franklin Gothic Book" panose="020B0503020102020204" pitchFamily="34" charset="0"/>
              </a:rPr>
            </a:br>
            <a:r>
              <a:rPr lang="et-EE" sz="2000" dirty="0" smtClean="0">
                <a:latin typeface="Franklin Gothic Book" panose="020B0503020102020204" pitchFamily="34" charset="0"/>
              </a:rPr>
              <a:t>teenusejuht (nõustamisteenused)</a:t>
            </a:r>
            <a:br>
              <a:rPr lang="et-EE" sz="2000" dirty="0" smtClean="0">
                <a:latin typeface="Franklin Gothic Book" panose="020B0503020102020204" pitchFamily="34" charset="0"/>
              </a:rPr>
            </a:br>
            <a:r>
              <a:rPr lang="et-EE" sz="2000" dirty="0" smtClean="0">
                <a:latin typeface="Franklin Gothic Book" panose="020B0503020102020204" pitchFamily="34" charset="0"/>
              </a:rPr>
              <a:t>lana.randaru@tootukassa.ee</a:t>
            </a:r>
            <a:br>
              <a:rPr lang="et-EE" sz="2000" dirty="0" smtClean="0">
                <a:latin typeface="Franklin Gothic Book" panose="020B0503020102020204" pitchFamily="34" charset="0"/>
              </a:rPr>
            </a:b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987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Kuidas edasi?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154"/>
            <a:ext cx="3696012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790" y="2174875"/>
            <a:ext cx="3696012" cy="3951288"/>
          </a:xfrm>
        </p:spPr>
        <p:txBody>
          <a:bodyPr/>
          <a:lstStyle/>
          <a:p>
            <a:pPr marL="0" indent="0">
              <a:buNone/>
            </a:pPr>
            <a:r>
              <a:rPr lang="et-EE" dirty="0"/>
              <a:t>Jätkame karjäärinõustamise pakkumist kõikidele täiskasvanutele, kasutades selleks erinevaid karjäärinõustamise läbiviimise vorme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/>
              <a:t>Suurem tähelepanu vähenenud töövõimega inimeste karjäärinõustamisele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Sisu kohatäide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29755" y="2633737"/>
            <a:ext cx="3686175" cy="246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0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165" y="1680802"/>
            <a:ext cx="4771429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7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Karjäärinõustamine </a:t>
            </a:r>
            <a:r>
              <a:rPr lang="et-EE" dirty="0"/>
              <a:t>kõigile </a:t>
            </a:r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alates </a:t>
            </a:r>
            <a:r>
              <a:rPr lang="et-EE" dirty="0"/>
              <a:t>2015. aastast</a:t>
            </a:r>
            <a:br>
              <a:rPr lang="et-EE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endParaRPr lang="et-E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ESF vahenditest kõikidele soovijatele sh töötavatele täiskasvanutele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/>
              <a:t>Tööturuteenuste </a:t>
            </a:r>
            <a:r>
              <a:rPr lang="et-EE" dirty="0"/>
              <a:t>ja toetuste seaduse alusel töötuna </a:t>
            </a:r>
            <a:r>
              <a:rPr lang="et-EE" dirty="0" err="1"/>
              <a:t>arvelolevatele</a:t>
            </a:r>
            <a:r>
              <a:rPr lang="et-EE" dirty="0"/>
              <a:t> inimestele ja </a:t>
            </a:r>
            <a:r>
              <a:rPr lang="et-EE" dirty="0" smtClean="0"/>
              <a:t>koondamisteatega registreeritud </a:t>
            </a:r>
            <a:r>
              <a:rPr lang="et-EE" dirty="0"/>
              <a:t>tööotsijatele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/>
              <a:t>44 karjäärinõustajat</a:t>
            </a:r>
            <a:endParaRPr lang="et-E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Karjäärinõustamine kõigile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/>
              <a:t>Individuaalne </a:t>
            </a:r>
            <a:r>
              <a:rPr lang="et-EE" dirty="0"/>
              <a:t>karjäärinõustamine: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smtClean="0"/>
              <a:t>Silmast </a:t>
            </a:r>
            <a:r>
              <a:rPr lang="et-EE" dirty="0"/>
              <a:t>silma</a:t>
            </a:r>
          </a:p>
          <a:p>
            <a:pPr marL="0" indent="0">
              <a:buNone/>
            </a:pPr>
            <a:r>
              <a:rPr lang="et-EE" dirty="0" err="1" smtClean="0"/>
              <a:t>E-kirja</a:t>
            </a:r>
            <a:r>
              <a:rPr lang="et-EE" dirty="0" smtClean="0"/>
              <a:t> teel</a:t>
            </a:r>
            <a:endParaRPr lang="et-EE" dirty="0"/>
          </a:p>
          <a:p>
            <a:pPr marL="0" indent="0">
              <a:buNone/>
            </a:pPr>
            <a:r>
              <a:rPr lang="et-EE" dirty="0" smtClean="0"/>
              <a:t>Skype vahendusel</a:t>
            </a:r>
            <a:endParaRPr lang="et-EE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/>
              <a:t>Grupis </a:t>
            </a:r>
            <a:r>
              <a:rPr lang="et-EE" dirty="0" smtClean="0"/>
              <a:t>karjäärinõustamine: </a:t>
            </a:r>
          </a:p>
          <a:p>
            <a:pPr marL="0" indent="0">
              <a:buNone/>
            </a:pPr>
            <a:endParaRPr lang="et-EE" sz="1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t-EE" sz="1600" b="1" dirty="0" smtClean="0"/>
              <a:t>Valmisolek </a:t>
            </a:r>
            <a:r>
              <a:rPr lang="et-EE" sz="1600" b="1" dirty="0"/>
              <a:t>tööalasteks </a:t>
            </a:r>
            <a:r>
              <a:rPr lang="et-EE" sz="1600" b="1" dirty="0" smtClean="0"/>
              <a:t>muudatusteks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600" b="1" dirty="0" err="1"/>
              <a:t>Motivatsioon</a:t>
            </a:r>
            <a:r>
              <a:rPr lang="fi-FI" sz="1600" b="1" dirty="0"/>
              <a:t>: </a:t>
            </a:r>
            <a:r>
              <a:rPr lang="fi-FI" sz="1600" b="1" dirty="0" err="1"/>
              <a:t>mida</a:t>
            </a:r>
            <a:r>
              <a:rPr lang="fi-FI" sz="1600" b="1" dirty="0"/>
              <a:t> ma </a:t>
            </a:r>
            <a:r>
              <a:rPr lang="fi-FI" sz="1600" b="1" dirty="0" err="1"/>
              <a:t>õieti</a:t>
            </a:r>
            <a:r>
              <a:rPr lang="fi-FI" sz="1600" b="1" dirty="0"/>
              <a:t> </a:t>
            </a:r>
            <a:r>
              <a:rPr lang="fi-FI" sz="1600" b="1" dirty="0" err="1"/>
              <a:t>tahan</a:t>
            </a:r>
            <a:r>
              <a:rPr lang="fi-FI" sz="1600" b="1" dirty="0" smtClean="0"/>
              <a:t>?</a:t>
            </a:r>
            <a:endParaRPr lang="et-EE" sz="1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1600" b="1" dirty="0" smtClean="0"/>
              <a:t>Kas </a:t>
            </a:r>
            <a:r>
              <a:rPr lang="et-EE" sz="1600" b="1" dirty="0"/>
              <a:t>ettevõtjaks või mitte</a:t>
            </a:r>
            <a:r>
              <a:rPr lang="et-EE" sz="1600" b="1" dirty="0" smtClean="0"/>
              <a:t>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i-FI" sz="1600" b="1" dirty="0" err="1"/>
              <a:t>Tööintervjuu</a:t>
            </a:r>
            <a:r>
              <a:rPr lang="fi-FI" sz="1600" b="1" dirty="0"/>
              <a:t> – kas </a:t>
            </a:r>
            <a:r>
              <a:rPr lang="fi-FI" sz="1600" b="1" dirty="0" err="1"/>
              <a:t>kohustus</a:t>
            </a:r>
            <a:r>
              <a:rPr lang="fi-FI" sz="1600" b="1" dirty="0"/>
              <a:t> </a:t>
            </a:r>
            <a:r>
              <a:rPr lang="fi-FI" sz="1600" b="1" dirty="0" err="1"/>
              <a:t>või</a:t>
            </a:r>
            <a:r>
              <a:rPr lang="fi-FI" sz="1600" b="1" dirty="0"/>
              <a:t> </a:t>
            </a:r>
            <a:r>
              <a:rPr lang="fi-FI" sz="1600" b="1" dirty="0" err="1"/>
              <a:t>võimalus</a:t>
            </a:r>
            <a:r>
              <a:rPr lang="fi-FI" sz="1600" b="1" dirty="0" smtClean="0"/>
              <a:t>?</a:t>
            </a:r>
            <a:endParaRPr lang="et-EE" sz="1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b="1" dirty="0" err="1" smtClean="0"/>
              <a:t>Töötamine</a:t>
            </a:r>
            <a:r>
              <a:rPr lang="fi-FI" sz="1600" b="1" dirty="0" smtClean="0"/>
              <a:t> </a:t>
            </a:r>
            <a:r>
              <a:rPr lang="fi-FI" sz="1600" b="1" dirty="0" err="1"/>
              <a:t>pensionieas</a:t>
            </a:r>
            <a:r>
              <a:rPr lang="fi-FI" sz="1600" b="1" dirty="0"/>
              <a:t> – </a:t>
            </a:r>
            <a:r>
              <a:rPr lang="fi-FI" sz="1600" b="1" dirty="0" err="1"/>
              <a:t>millist</a:t>
            </a:r>
            <a:r>
              <a:rPr lang="fi-FI" sz="1600" b="1" dirty="0"/>
              <a:t> </a:t>
            </a:r>
            <a:r>
              <a:rPr lang="fi-FI" sz="1600" b="1" dirty="0" err="1"/>
              <a:t>tööd</a:t>
            </a:r>
            <a:r>
              <a:rPr lang="fi-FI" sz="1600" b="1" dirty="0"/>
              <a:t> ja </a:t>
            </a:r>
            <a:r>
              <a:rPr lang="fi-FI" sz="1600" b="1" dirty="0" err="1"/>
              <a:t>kuidas</a:t>
            </a:r>
            <a:r>
              <a:rPr lang="fi-FI" sz="1600" b="1" dirty="0"/>
              <a:t> </a:t>
            </a:r>
            <a:r>
              <a:rPr lang="fi-FI" sz="1600" b="1" dirty="0" err="1"/>
              <a:t>leida</a:t>
            </a:r>
            <a:r>
              <a:rPr lang="fi-FI" sz="1600" b="1" dirty="0" smtClean="0"/>
              <a:t>?</a:t>
            </a:r>
            <a:endParaRPr lang="et-EE" sz="16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b="1" dirty="0" err="1"/>
              <a:t>Kuidas</a:t>
            </a:r>
            <a:r>
              <a:rPr lang="fi-FI" sz="1600" b="1" dirty="0"/>
              <a:t> </a:t>
            </a:r>
            <a:r>
              <a:rPr lang="fi-FI" sz="1600" b="1" dirty="0" err="1"/>
              <a:t>märgata</a:t>
            </a:r>
            <a:r>
              <a:rPr lang="fi-FI" sz="1600" b="1" dirty="0"/>
              <a:t> </a:t>
            </a:r>
            <a:r>
              <a:rPr lang="fi-FI" sz="1600" b="1" dirty="0" err="1"/>
              <a:t>tööstressi</a:t>
            </a:r>
            <a:r>
              <a:rPr lang="fi-FI" sz="1600" b="1" dirty="0"/>
              <a:t> ja </a:t>
            </a:r>
            <a:r>
              <a:rPr lang="fi-FI" sz="1600" b="1" dirty="0" err="1"/>
              <a:t>mida</a:t>
            </a:r>
            <a:r>
              <a:rPr lang="fi-FI" sz="1600" b="1" dirty="0"/>
              <a:t> saan ette </a:t>
            </a:r>
            <a:r>
              <a:rPr lang="fi-FI" sz="1600" b="1" dirty="0" err="1"/>
              <a:t>võtta</a:t>
            </a:r>
            <a:r>
              <a:rPr lang="fi-FI" sz="1600" b="1" dirty="0"/>
              <a:t>?</a:t>
            </a:r>
            <a:endParaRPr lang="et-EE" sz="16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97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 Sul on oma plaan?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Karjäärinõustaja aitab: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karjääriplaani </a:t>
            </a:r>
            <a:r>
              <a:rPr lang="et-EE" dirty="0"/>
              <a:t>koostamisel ja </a:t>
            </a:r>
          </a:p>
          <a:p>
            <a:pPr marL="0" indent="0">
              <a:buNone/>
            </a:pPr>
            <a:r>
              <a:rPr lang="et-EE" dirty="0"/>
              <a:t>karjääriplaneerimise oskuste </a:t>
            </a:r>
            <a:r>
              <a:rPr lang="et-EE" dirty="0" smtClean="0"/>
              <a:t>arendamisel</a:t>
            </a:r>
            <a:r>
              <a:rPr lang="et-EE" dirty="0"/>
              <a:t/>
            </a:r>
            <a:br>
              <a:rPr lang="et-EE" dirty="0"/>
            </a:b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Vaata enda sisse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Otsi infot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Kujunda enda karjäärivalikuid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Sisu kohatäide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51079" y="1710851"/>
            <a:ext cx="2314697" cy="395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 </a:t>
            </a:r>
            <a:r>
              <a:rPr lang="et-EE" dirty="0"/>
              <a:t>Sul on oma plaan?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257" y="1985466"/>
            <a:ext cx="3696012" cy="1371860"/>
          </a:xfrm>
        </p:spPr>
        <p:txBody>
          <a:bodyPr/>
          <a:lstStyle/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Isiksuseomaduste </a:t>
            </a:r>
            <a:r>
              <a:rPr lang="et-EE" dirty="0"/>
              <a:t>analüüs </a:t>
            </a:r>
            <a:endParaRPr lang="et-EE" dirty="0" smtClean="0"/>
          </a:p>
          <a:p>
            <a:r>
              <a:rPr lang="et-EE" dirty="0" smtClean="0"/>
              <a:t>10 </a:t>
            </a:r>
            <a:r>
              <a:rPr lang="et-EE" dirty="0"/>
              <a:t>%</a:t>
            </a:r>
          </a:p>
          <a:p>
            <a:r>
              <a:rPr lang="et-EE" dirty="0"/>
              <a:t>Motivatsiooni analüüs </a:t>
            </a:r>
            <a:endParaRPr lang="et-EE" dirty="0" smtClean="0"/>
          </a:p>
          <a:p>
            <a:r>
              <a:rPr lang="et-EE" dirty="0" smtClean="0"/>
              <a:t>8 </a:t>
            </a:r>
            <a:r>
              <a:rPr lang="et-EE" dirty="0"/>
              <a:t>%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785" y="2671396"/>
            <a:ext cx="3696012" cy="3951288"/>
          </a:xfrm>
        </p:spPr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r>
              <a:rPr lang="et-EE" dirty="0" smtClean="0"/>
              <a:t>Vaata </a:t>
            </a:r>
            <a:r>
              <a:rPr lang="et-EE" dirty="0"/>
              <a:t>enda sisse</a:t>
            </a:r>
          </a:p>
          <a:p>
            <a:pPr marL="0" indent="0">
              <a:buNone/>
            </a:pP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ikka</a:t>
            </a:r>
            <a:r>
              <a:rPr lang="en-US" dirty="0"/>
              <a:t> </a:t>
            </a:r>
            <a:r>
              <a:rPr lang="en-US" dirty="0" err="1"/>
              <a:t>tead</a:t>
            </a:r>
            <a:r>
              <a:rPr lang="en-US" dirty="0"/>
              <a:t>, </a:t>
            </a:r>
            <a:r>
              <a:rPr lang="en-US" dirty="0" err="1"/>
              <a:t>milline</a:t>
            </a:r>
            <a:r>
              <a:rPr lang="en-US" dirty="0"/>
              <a:t> </a:t>
            </a:r>
            <a:r>
              <a:rPr lang="en-US" dirty="0" err="1"/>
              <a:t>inimene</a:t>
            </a:r>
            <a:r>
              <a:rPr lang="en-US" dirty="0"/>
              <a:t> </a:t>
            </a:r>
            <a:r>
              <a:rPr lang="et-EE" dirty="0" smtClean="0"/>
              <a:t>S</a:t>
            </a:r>
            <a:r>
              <a:rPr lang="en-US" dirty="0" smtClean="0"/>
              <a:t>a </a:t>
            </a:r>
            <a:r>
              <a:rPr lang="en-US" dirty="0" err="1"/>
              <a:t>oled</a:t>
            </a:r>
            <a:r>
              <a:rPr lang="en-US" dirty="0"/>
              <a:t>?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kõrgelt</a:t>
            </a:r>
            <a:r>
              <a:rPr lang="en-US" dirty="0"/>
              <a:t> </a:t>
            </a:r>
            <a:r>
              <a:rPr lang="et-EE" dirty="0" smtClean="0"/>
              <a:t>Sa </a:t>
            </a:r>
            <a:r>
              <a:rPr lang="en-US" dirty="0" err="1" smtClean="0"/>
              <a:t>ennast</a:t>
            </a:r>
            <a:r>
              <a:rPr lang="en-US" dirty="0" smtClean="0"/>
              <a:t> </a:t>
            </a:r>
            <a:r>
              <a:rPr lang="en-US" dirty="0" err="1"/>
              <a:t>hindad</a:t>
            </a:r>
            <a:r>
              <a:rPr lang="en-US" dirty="0"/>
              <a:t>?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suhtled</a:t>
            </a:r>
            <a:r>
              <a:rPr lang="en-US" dirty="0"/>
              <a:t> </a:t>
            </a:r>
            <a:r>
              <a:rPr lang="en-US" dirty="0" err="1"/>
              <a:t>teistega</a:t>
            </a:r>
            <a:r>
              <a:rPr lang="en-US" dirty="0"/>
              <a:t>?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palju</a:t>
            </a:r>
            <a:r>
              <a:rPr lang="en-US" dirty="0"/>
              <a:t> </a:t>
            </a:r>
            <a:r>
              <a:rPr lang="en-US" dirty="0" err="1"/>
              <a:t>oled</a:t>
            </a:r>
            <a:r>
              <a:rPr lang="en-US" dirty="0"/>
              <a:t> </a:t>
            </a:r>
            <a:r>
              <a:rPr lang="en-US" dirty="0" err="1"/>
              <a:t>valmis</a:t>
            </a:r>
            <a:r>
              <a:rPr lang="en-US" dirty="0"/>
              <a:t> </a:t>
            </a:r>
            <a:r>
              <a:rPr lang="en-US" dirty="0" err="1"/>
              <a:t>muutusteks</a:t>
            </a:r>
            <a:r>
              <a:rPr lang="en-US" dirty="0"/>
              <a:t>?</a:t>
            </a:r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t-EE" dirty="0" smtClean="0"/>
          </a:p>
          <a:p>
            <a:endParaRPr lang="et-EE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29113" y="2440722"/>
            <a:ext cx="3686175" cy="34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0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 Sul on oma plaan?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309" y="1116438"/>
            <a:ext cx="3696012" cy="2294447"/>
          </a:xfrm>
        </p:spPr>
        <p:txBody>
          <a:bodyPr/>
          <a:lstStyle/>
          <a:p>
            <a:r>
              <a:rPr lang="et-EE" dirty="0"/>
              <a:t>Õppimisvõimaluste analüüs 10%</a:t>
            </a:r>
          </a:p>
          <a:p>
            <a:r>
              <a:rPr lang="et-EE" dirty="0"/>
              <a:t>Eriala/ametivalik </a:t>
            </a:r>
            <a:endParaRPr lang="et-EE" dirty="0" smtClean="0"/>
          </a:p>
          <a:p>
            <a:r>
              <a:rPr lang="et-EE" dirty="0" smtClean="0"/>
              <a:t>10</a:t>
            </a:r>
            <a:r>
              <a:rPr lang="et-EE" dirty="0"/>
              <a:t>%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790" y="2761729"/>
            <a:ext cx="3696012" cy="3951288"/>
          </a:xfrm>
        </p:spPr>
        <p:txBody>
          <a:bodyPr/>
          <a:lstStyle/>
          <a:p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r>
              <a:rPr lang="et-EE" dirty="0" smtClean="0"/>
              <a:t>Otsi </a:t>
            </a:r>
            <a:r>
              <a:rPr lang="et-EE" dirty="0"/>
              <a:t>infot töötamise ja edasiõppimise kohta</a:t>
            </a:r>
          </a:p>
          <a:p>
            <a:pPr marL="0" indent="0">
              <a:buNone/>
            </a:pP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oskad</a:t>
            </a:r>
            <a:r>
              <a:rPr lang="en-US" dirty="0"/>
              <a:t> </a:t>
            </a:r>
            <a:r>
              <a:rPr lang="en-US" dirty="0" err="1"/>
              <a:t>töötamise</a:t>
            </a:r>
            <a:r>
              <a:rPr lang="en-US" dirty="0"/>
              <a:t> ja </a:t>
            </a:r>
            <a:r>
              <a:rPr lang="en-US" dirty="0" err="1"/>
              <a:t>õppimise</a:t>
            </a:r>
            <a:r>
              <a:rPr lang="en-US" dirty="0"/>
              <a:t> </a:t>
            </a:r>
            <a:r>
              <a:rPr lang="en-US" dirty="0" err="1"/>
              <a:t>kohta</a:t>
            </a:r>
            <a:r>
              <a:rPr lang="en-US" dirty="0"/>
              <a:t> </a:t>
            </a:r>
            <a:r>
              <a:rPr lang="en-US" dirty="0" err="1"/>
              <a:t>infot</a:t>
            </a:r>
            <a:r>
              <a:rPr lang="en-US" dirty="0"/>
              <a:t> </a:t>
            </a:r>
            <a:r>
              <a:rPr lang="en-US" dirty="0" err="1"/>
              <a:t>otsida</a:t>
            </a:r>
            <a:r>
              <a:rPr lang="en-US" dirty="0"/>
              <a:t>? </a:t>
            </a:r>
            <a:r>
              <a:rPr lang="en-US" dirty="0" err="1"/>
              <a:t>Kas</a:t>
            </a:r>
            <a:r>
              <a:rPr lang="en-US" dirty="0"/>
              <a:t> see info on </a:t>
            </a:r>
            <a:r>
              <a:rPr lang="en-US" dirty="0" err="1"/>
              <a:t>sinu</a:t>
            </a:r>
            <a:r>
              <a:rPr lang="en-US" dirty="0"/>
              <a:t> </a:t>
            </a:r>
            <a:r>
              <a:rPr lang="en-US" dirty="0" err="1"/>
              <a:t>jaoks</a:t>
            </a:r>
            <a:r>
              <a:rPr lang="en-US" dirty="0"/>
              <a:t> </a:t>
            </a:r>
            <a:r>
              <a:rPr lang="en-US" dirty="0" err="1"/>
              <a:t>piisav</a:t>
            </a:r>
            <a:r>
              <a:rPr lang="en-US" dirty="0"/>
              <a:t>?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oskad</a:t>
            </a:r>
            <a:r>
              <a:rPr lang="en-US" dirty="0"/>
              <a:t> </a:t>
            </a:r>
            <a:r>
              <a:rPr lang="en-US" dirty="0" err="1"/>
              <a:t>oma</a:t>
            </a:r>
            <a:r>
              <a:rPr lang="en-US" dirty="0"/>
              <a:t> </a:t>
            </a:r>
            <a:r>
              <a:rPr lang="en-US" dirty="0" err="1"/>
              <a:t>valikute</a:t>
            </a:r>
            <a:r>
              <a:rPr lang="en-US" dirty="0"/>
              <a:t> </a:t>
            </a:r>
            <a:r>
              <a:rPr lang="en-US" dirty="0" err="1"/>
              <a:t>hinda</a:t>
            </a:r>
            <a:r>
              <a:rPr lang="en-US" dirty="0"/>
              <a:t> </a:t>
            </a:r>
            <a:r>
              <a:rPr lang="en-US" dirty="0" err="1"/>
              <a:t>arvutada</a:t>
            </a:r>
            <a:r>
              <a:rPr lang="en-US" dirty="0"/>
              <a:t> </a:t>
            </a:r>
            <a:r>
              <a:rPr lang="en-US" dirty="0" err="1"/>
              <a:t>rahas</a:t>
            </a:r>
            <a:r>
              <a:rPr lang="en-US" dirty="0"/>
              <a:t>? </a:t>
            </a:r>
            <a:endParaRPr lang="et-EE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29755" y="2263662"/>
            <a:ext cx="3686175" cy="30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Kas Sul on oma plaan?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259" y="2720627"/>
            <a:ext cx="3696012" cy="639762"/>
          </a:xfrm>
        </p:spPr>
        <p:txBody>
          <a:bodyPr/>
          <a:lstStyle/>
          <a:p>
            <a:r>
              <a:rPr lang="et-EE" dirty="0"/>
              <a:t>K</a:t>
            </a:r>
            <a:r>
              <a:rPr lang="et-EE" dirty="0" smtClean="0"/>
              <a:t>ombineeritud küsimused </a:t>
            </a:r>
          </a:p>
          <a:p>
            <a:r>
              <a:rPr lang="et-EE" dirty="0" smtClean="0"/>
              <a:t>40</a:t>
            </a:r>
            <a:r>
              <a:rPr lang="et-EE" dirty="0"/>
              <a:t>%</a:t>
            </a:r>
          </a:p>
          <a:p>
            <a:r>
              <a:rPr lang="et-EE" dirty="0"/>
              <a:t>Töötamisvõimaluste analüüs 22%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1" y="3594243"/>
            <a:ext cx="3696012" cy="3951288"/>
          </a:xfrm>
        </p:spPr>
        <p:txBody>
          <a:bodyPr/>
          <a:lstStyle/>
          <a:p>
            <a:r>
              <a:rPr lang="et-EE" dirty="0"/>
              <a:t>Kujunda enda karjäär</a:t>
            </a:r>
          </a:p>
          <a:p>
            <a:pPr marL="0" indent="0">
              <a:buNone/>
            </a:pP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endale</a:t>
            </a:r>
            <a:r>
              <a:rPr lang="en-US" dirty="0"/>
              <a:t> </a:t>
            </a:r>
            <a:r>
              <a:rPr lang="en-US" dirty="0" err="1"/>
              <a:t>töökohta</a:t>
            </a:r>
            <a:r>
              <a:rPr lang="en-US" dirty="0"/>
              <a:t> </a:t>
            </a:r>
            <a:r>
              <a:rPr lang="en-US" dirty="0" err="1"/>
              <a:t>leida</a:t>
            </a:r>
            <a:r>
              <a:rPr lang="en-US" dirty="0"/>
              <a:t>?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töökohta</a:t>
            </a:r>
            <a:r>
              <a:rPr lang="en-US" dirty="0"/>
              <a:t> </a:t>
            </a:r>
            <a:r>
              <a:rPr lang="en-US" dirty="0" err="1"/>
              <a:t>hoida</a:t>
            </a:r>
            <a:r>
              <a:rPr lang="en-US" dirty="0"/>
              <a:t>? </a:t>
            </a:r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jagada</a:t>
            </a:r>
            <a:r>
              <a:rPr lang="en-US" dirty="0"/>
              <a:t> </a:t>
            </a:r>
            <a:r>
              <a:rPr lang="en-US" dirty="0" err="1"/>
              <a:t>töö</a:t>
            </a:r>
            <a:r>
              <a:rPr lang="en-US" dirty="0"/>
              <a:t>- ja </a:t>
            </a:r>
            <a:r>
              <a:rPr lang="en-US" dirty="0" err="1"/>
              <a:t>eraelu</a:t>
            </a:r>
            <a:r>
              <a:rPr lang="en-US" dirty="0"/>
              <a:t>?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teha</a:t>
            </a:r>
            <a:r>
              <a:rPr lang="en-US" dirty="0"/>
              <a:t>,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olukord</a:t>
            </a:r>
            <a:r>
              <a:rPr lang="en-US" dirty="0"/>
              <a:t> </a:t>
            </a:r>
            <a:r>
              <a:rPr lang="en-US" dirty="0" err="1"/>
              <a:t>ootamatult</a:t>
            </a:r>
            <a:r>
              <a:rPr lang="en-US" dirty="0"/>
              <a:t> </a:t>
            </a:r>
            <a:r>
              <a:rPr lang="en-US" dirty="0" err="1"/>
              <a:t>muutub</a:t>
            </a:r>
            <a:r>
              <a:rPr lang="en-US" dirty="0"/>
              <a:t>? </a:t>
            </a:r>
            <a:endParaRPr lang="et-EE" i="1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isu kohatäide 5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29755" y="2174875"/>
            <a:ext cx="3686175" cy="310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Karjääriteenused arvudes</a:t>
            </a:r>
            <a:br>
              <a:rPr lang="et-EE" dirty="0" smtClean="0"/>
            </a:br>
            <a:r>
              <a:rPr lang="et-EE" dirty="0" smtClean="0"/>
              <a:t>2015. aastal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t-EE" dirty="0" smtClean="0"/>
              <a:t>Karjäärinõustamine</a:t>
            </a:r>
          </a:p>
          <a:p>
            <a:pPr marL="0" indent="0">
              <a:buNone/>
            </a:pPr>
            <a:r>
              <a:rPr lang="et-EE" dirty="0" smtClean="0"/>
              <a:t>osalemiskordi</a:t>
            </a:r>
          </a:p>
          <a:p>
            <a:pPr marL="0" indent="0">
              <a:buNone/>
            </a:pPr>
            <a:r>
              <a:rPr lang="et-EE" b="1" dirty="0" smtClean="0"/>
              <a:t>19 314 </a:t>
            </a:r>
          </a:p>
          <a:p>
            <a:pPr marL="0" indent="0">
              <a:buNone/>
            </a:pPr>
            <a:r>
              <a:rPr lang="et-EE" dirty="0" smtClean="0"/>
              <a:t>neist töötavad inimesed</a:t>
            </a:r>
          </a:p>
          <a:p>
            <a:pPr marL="0" indent="0">
              <a:buNone/>
            </a:pPr>
            <a:r>
              <a:rPr lang="et-EE" b="1" dirty="0"/>
              <a:t>4942</a:t>
            </a:r>
            <a:endParaRPr lang="et-EE" b="1" dirty="0" smtClean="0"/>
          </a:p>
          <a:p>
            <a:pPr marL="0" indent="0">
              <a:buNone/>
            </a:pPr>
            <a:endParaRPr lang="et-EE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dirty="0" smtClean="0"/>
              <a:t>Karjääriinfotoa külastajaid </a:t>
            </a:r>
            <a:r>
              <a:rPr lang="et-EE" b="1" dirty="0" smtClean="0"/>
              <a:t>7233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Karjääriteenused arvudes</a:t>
            </a:r>
            <a:br>
              <a:rPr lang="et-E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277982"/>
            <a:ext cx="75496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dirty="0" smtClean="0"/>
              <a:t>Karjäärinõustamisel käinute vanus 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Kolmandik nõustatutest </a:t>
            </a:r>
            <a:r>
              <a:rPr lang="et-EE" dirty="0"/>
              <a:t>on mehed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l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05" y="1981516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</TotalTime>
  <Words>258</Words>
  <Application>Microsoft Office PowerPoint</Application>
  <PresentationFormat>Ekraaniseanss (4:3)</PresentationFormat>
  <Paragraphs>80</Paragraphs>
  <Slides>11</Slides>
  <Notes>2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Book</vt:lpstr>
      <vt:lpstr>Wingdings</vt:lpstr>
      <vt:lpstr>Office Theme</vt:lpstr>
      <vt:lpstr>   Kas Sul on oma plaan?  Tallinn 16.10.2015  Lana Randaru teenusejuht (nõustamisteenused) lana.randaru@tootukassa.ee </vt:lpstr>
      <vt:lpstr> Karjäärinõustamine kõigile  alates 2015. aastast </vt:lpstr>
      <vt:lpstr>Karjäärinõustamine kõigile</vt:lpstr>
      <vt:lpstr>Kas Sul on oma plaan?</vt:lpstr>
      <vt:lpstr>Kas Sul on oma plaan?</vt:lpstr>
      <vt:lpstr>Kas Sul on oma plaan?</vt:lpstr>
      <vt:lpstr>Kas Sul on oma plaan?</vt:lpstr>
      <vt:lpstr> Karjääriteenused arvudes 2015. aastal</vt:lpstr>
      <vt:lpstr> Karjääriteenused arvudes </vt:lpstr>
      <vt:lpstr>Kuidas edasi?</vt:lpstr>
      <vt:lpstr>PowerPointi esitlus</vt:lpstr>
    </vt:vector>
  </TitlesOfParts>
  <Company>Pult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Pult Pult</dc:creator>
  <cp:lastModifiedBy>Lana Randaru</cp:lastModifiedBy>
  <cp:revision>62</cp:revision>
  <dcterms:created xsi:type="dcterms:W3CDTF">2015-06-03T08:14:32Z</dcterms:created>
  <dcterms:modified xsi:type="dcterms:W3CDTF">2015-10-15T10:36:49Z</dcterms:modified>
</cp:coreProperties>
</file>