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7" r:id="rId2"/>
    <p:sldId id="259" r:id="rId3"/>
    <p:sldId id="258" r:id="rId4"/>
    <p:sldId id="273" r:id="rId5"/>
    <p:sldId id="260" r:id="rId6"/>
    <p:sldId id="261" r:id="rId7"/>
    <p:sldId id="264" r:id="rId8"/>
    <p:sldId id="262" r:id="rId9"/>
    <p:sldId id="274" r:id="rId10"/>
    <p:sldId id="279" r:id="rId11"/>
    <p:sldId id="276" r:id="rId12"/>
    <p:sldId id="280" r:id="rId13"/>
    <p:sldId id="265" r:id="rId14"/>
    <p:sldId id="278" r:id="rId15"/>
    <p:sldId id="270" r:id="rId16"/>
  </p:sldIdLst>
  <p:sldSz cx="9144000" cy="6858000" type="screen4x3"/>
  <p:notesSz cx="6794500" cy="99314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27" autoAdjust="0"/>
    <p:restoredTop sz="94692" autoAdjust="0"/>
  </p:normalViewPr>
  <p:slideViewPr>
    <p:cSldViewPr>
      <p:cViewPr>
        <p:scale>
          <a:sx n="78" d="100"/>
          <a:sy n="78" d="100"/>
        </p:scale>
        <p:origin x="-660" y="-666"/>
      </p:cViewPr>
      <p:guideLst>
        <p:guide orient="horz" pos="2160"/>
        <p:guide pos="2880"/>
      </p:guideLst>
    </p:cSldViewPr>
  </p:slideViewPr>
  <p:outlineViewPr>
    <p:cViewPr>
      <p:scale>
        <a:sx n="33" d="100"/>
        <a:sy n="33" d="100"/>
      </p:scale>
      <p:origin x="30" y="42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sz="quarter" idx="1"/>
          </p:nvPr>
        </p:nvSpPr>
        <p:spPr>
          <a:xfrm>
            <a:off x="3848645" y="0"/>
            <a:ext cx="2944283" cy="496570"/>
          </a:xfrm>
          <a:prstGeom prst="rect">
            <a:avLst/>
          </a:prstGeom>
        </p:spPr>
        <p:txBody>
          <a:bodyPr vert="horz" lIns="91440" tIns="45720" rIns="91440" bIns="45720" rtlCol="0"/>
          <a:lstStyle>
            <a:lvl1pPr algn="r">
              <a:defRPr sz="1200"/>
            </a:lvl1pPr>
          </a:lstStyle>
          <a:p>
            <a:r>
              <a:rPr lang="et-EE" smtClean="0"/>
              <a:t>26.6.2014</a:t>
            </a:r>
            <a:endParaRPr lang="et-EE"/>
          </a:p>
        </p:txBody>
      </p:sp>
      <p:sp>
        <p:nvSpPr>
          <p:cNvPr id="4" name="Footer Placeholder 3"/>
          <p:cNvSpPr>
            <a:spLocks noGrp="1"/>
          </p:cNvSpPr>
          <p:nvPr>
            <p:ph type="ftr" sz="quarter" idx="2"/>
          </p:nvPr>
        </p:nvSpPr>
        <p:spPr>
          <a:xfrm>
            <a:off x="0" y="9433106"/>
            <a:ext cx="2944283" cy="496570"/>
          </a:xfrm>
          <a:prstGeom prst="rect">
            <a:avLst/>
          </a:prstGeom>
        </p:spPr>
        <p:txBody>
          <a:bodyPr vert="horz" lIns="91440" tIns="45720" rIns="91440" bIns="45720" rtlCol="0" anchor="b"/>
          <a:lstStyle>
            <a:lvl1pPr algn="l">
              <a:defRPr sz="1200"/>
            </a:lvl1pPr>
          </a:lstStyle>
          <a:p>
            <a:endParaRPr lang="et-EE"/>
          </a:p>
        </p:txBody>
      </p:sp>
      <p:sp>
        <p:nvSpPr>
          <p:cNvPr id="5" name="Slide Number Placeholder 4"/>
          <p:cNvSpPr>
            <a:spLocks noGrp="1"/>
          </p:cNvSpPr>
          <p:nvPr>
            <p:ph type="sldNum" sz="quarter" idx="3"/>
          </p:nvPr>
        </p:nvSpPr>
        <p:spPr>
          <a:xfrm>
            <a:off x="3848645" y="9433106"/>
            <a:ext cx="2944283" cy="496570"/>
          </a:xfrm>
          <a:prstGeom prst="rect">
            <a:avLst/>
          </a:prstGeom>
        </p:spPr>
        <p:txBody>
          <a:bodyPr vert="horz" lIns="91440" tIns="45720" rIns="91440" bIns="45720" rtlCol="0" anchor="b"/>
          <a:lstStyle>
            <a:lvl1pPr algn="r">
              <a:defRPr sz="1200"/>
            </a:lvl1pPr>
          </a:lstStyle>
          <a:p>
            <a:fld id="{31A51E8A-CA70-4DCB-8073-3109972ECA66}" type="slidenum">
              <a:rPr lang="et-EE" smtClean="0"/>
              <a:t>‹#›</a:t>
            </a:fld>
            <a:endParaRPr lang="et-EE"/>
          </a:p>
        </p:txBody>
      </p:sp>
    </p:spTree>
    <p:extLst>
      <p:ext uri="{BB962C8B-B14F-4D97-AF65-F5344CB8AC3E}">
        <p14:creationId xmlns:p14="http://schemas.microsoft.com/office/powerpoint/2010/main" val="28159819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r>
              <a:rPr lang="et-EE" smtClean="0"/>
              <a:t>26.6.2014</a:t>
            </a:r>
            <a:endParaRPr lang="sl-SI"/>
          </a:p>
        </p:txBody>
      </p:sp>
      <p:sp>
        <p:nvSpPr>
          <p:cNvPr id="4" name="Ograda stranske slike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sl-SI"/>
          </a:p>
        </p:txBody>
      </p:sp>
      <p:sp>
        <p:nvSpPr>
          <p:cNvPr id="5" name="Ograda opomb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6" name="Ograda noge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sl-SI"/>
          </a:p>
        </p:txBody>
      </p:sp>
      <p:sp>
        <p:nvSpPr>
          <p:cNvPr id="7" name="Ograda številke diapozitiva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5CF8CB72-74B1-4A2B-A88B-211598450EF5}" type="slidenum">
              <a:rPr lang="sl-SI" smtClean="0"/>
              <a:t>‹#›</a:t>
            </a:fld>
            <a:endParaRPr lang="sl-SI"/>
          </a:p>
        </p:txBody>
      </p:sp>
    </p:spTree>
    <p:extLst>
      <p:ext uri="{BB962C8B-B14F-4D97-AF65-F5344CB8AC3E}">
        <p14:creationId xmlns:p14="http://schemas.microsoft.com/office/powerpoint/2010/main" val="225412984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sz="quarter" idx="10"/>
          </p:nvPr>
        </p:nvSpPr>
        <p:spPr/>
        <p:txBody>
          <a:bodyPr/>
          <a:lstStyle/>
          <a:p>
            <a:fld id="{5CF8CB72-74B1-4A2B-A88B-211598450EF5}" type="slidenum">
              <a:rPr lang="sl-SI" smtClean="0"/>
              <a:t>11</a:t>
            </a:fld>
            <a:endParaRPr lang="sl-SI"/>
          </a:p>
        </p:txBody>
      </p:sp>
    </p:spTree>
    <p:extLst>
      <p:ext uri="{BB962C8B-B14F-4D97-AF65-F5344CB8AC3E}">
        <p14:creationId xmlns:p14="http://schemas.microsoft.com/office/powerpoint/2010/main" val="3730486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sz="quarter" idx="10"/>
          </p:nvPr>
        </p:nvSpPr>
        <p:spPr/>
        <p:txBody>
          <a:bodyPr/>
          <a:lstStyle/>
          <a:p>
            <a:fld id="{5CF8CB72-74B1-4A2B-A88B-211598450EF5}" type="slidenum">
              <a:rPr lang="sl-SI" smtClean="0"/>
              <a:t>15</a:t>
            </a:fld>
            <a:endParaRPr lang="sl-SI"/>
          </a:p>
        </p:txBody>
      </p:sp>
    </p:spTree>
    <p:extLst>
      <p:ext uri="{BB962C8B-B14F-4D97-AF65-F5344CB8AC3E}">
        <p14:creationId xmlns:p14="http://schemas.microsoft.com/office/powerpoint/2010/main" val="1960293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sl-SI" smtClean="0"/>
              <a:t>Uredite slog naslova matrice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en-US" dirty="0"/>
          </a:p>
        </p:txBody>
      </p:sp>
      <p:sp>
        <p:nvSpPr>
          <p:cNvPr id="7" name="Date Placeholder 6"/>
          <p:cNvSpPr>
            <a:spLocks noGrp="1"/>
          </p:cNvSpPr>
          <p:nvPr>
            <p:ph type="dt" sz="half" idx="10"/>
          </p:nvPr>
        </p:nvSpPr>
        <p:spPr/>
        <p:txBody>
          <a:bodyPr/>
          <a:lstStyle/>
          <a:p>
            <a:fld id="{37A40289-FDA5-4DDE-9CA9-94639B4C293C}" type="datetime1">
              <a:rPr lang="sl-SI" smtClean="0"/>
              <a:t>25.6.2014</a:t>
            </a:fld>
            <a:endParaRPr lang="sl-SI" dirty="0"/>
          </a:p>
        </p:txBody>
      </p:sp>
      <p:sp>
        <p:nvSpPr>
          <p:cNvPr id="8" name="Slide Number Placeholder 7"/>
          <p:cNvSpPr>
            <a:spLocks noGrp="1"/>
          </p:cNvSpPr>
          <p:nvPr>
            <p:ph type="sldNum" sz="quarter" idx="11"/>
          </p:nvPr>
        </p:nvSpPr>
        <p:spPr/>
        <p:txBody>
          <a:bodyPr/>
          <a:lstStyle/>
          <a:p>
            <a:fld id="{C4D6E077-18D0-4DC8-BB8F-D4AEAA53EA7B}" type="slidenum">
              <a:rPr lang="sl-SI" smtClean="0"/>
              <a:t>‹#›</a:t>
            </a:fld>
            <a:endParaRPr lang="sl-SI" dirty="0"/>
          </a:p>
        </p:txBody>
      </p:sp>
      <p:sp>
        <p:nvSpPr>
          <p:cNvPr id="9" name="Footer Placeholder 8"/>
          <p:cNvSpPr>
            <a:spLocks noGrp="1"/>
          </p:cNvSpPr>
          <p:nvPr>
            <p:ph type="ftr" sz="quarter" idx="12"/>
          </p:nvPr>
        </p:nvSpPr>
        <p:spPr/>
        <p:txBody>
          <a:bodyPr/>
          <a:lstStyle/>
          <a:p>
            <a:r>
              <a:rPr lang="en-US" smtClean="0"/>
              <a:t>Conference Key to bringing adults back to educational system lies in cooperation, Tallinn, 26 June 2014</a:t>
            </a:r>
            <a:endParaRPr lang="sl-SI"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p>
            <a:fld id="{48910262-6A9F-48D9-8B8F-180E1C7E56AA}" type="datetime1">
              <a:rPr lang="sl-SI" smtClean="0"/>
              <a:t>25.6.2014</a:t>
            </a:fld>
            <a:endParaRPr lang="sl-SI" dirty="0"/>
          </a:p>
        </p:txBody>
      </p:sp>
      <p:sp>
        <p:nvSpPr>
          <p:cNvPr id="5" name="Footer Placeholder 4"/>
          <p:cNvSpPr>
            <a:spLocks noGrp="1"/>
          </p:cNvSpPr>
          <p:nvPr>
            <p:ph type="ftr" sz="quarter" idx="11"/>
          </p:nvPr>
        </p:nvSpPr>
        <p:spPr/>
        <p:txBody>
          <a:bodyPr/>
          <a:lstStyle/>
          <a:p>
            <a:r>
              <a:rPr lang="en-US" smtClean="0"/>
              <a:t>Conference Key to bringing adults back to educational system lies in cooperation, Tallinn, 26 June 2014</a:t>
            </a:r>
            <a:endParaRPr lang="sl-SI" dirty="0"/>
          </a:p>
        </p:txBody>
      </p:sp>
      <p:sp>
        <p:nvSpPr>
          <p:cNvPr id="6" name="Slide Number Placeholder 5"/>
          <p:cNvSpPr>
            <a:spLocks noGrp="1"/>
          </p:cNvSpPr>
          <p:nvPr>
            <p:ph type="sldNum" sz="quarter" idx="12"/>
          </p:nvPr>
        </p:nvSpPr>
        <p:spPr/>
        <p:txBody>
          <a:bodyPr/>
          <a:lstStyle/>
          <a:p>
            <a:fld id="{C4D6E077-18D0-4DC8-BB8F-D4AEAA53EA7B}" type="slidenum">
              <a:rPr lang="sl-SI" smtClean="0"/>
              <a:t>‹#›</a:t>
            </a:fld>
            <a:endParaRPr lang="sl-SI"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l-SI" smtClean="0"/>
              <a:t>Uredite slog naslova matrice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p>
            <a:fld id="{2D45DC98-5E9D-4F44-89F8-E2EFA82781AA}" type="datetime1">
              <a:rPr lang="sl-SI" smtClean="0"/>
              <a:t>25.6.2014</a:t>
            </a:fld>
            <a:endParaRPr lang="sl-SI" dirty="0"/>
          </a:p>
        </p:txBody>
      </p:sp>
      <p:sp>
        <p:nvSpPr>
          <p:cNvPr id="5" name="Footer Placeholder 4"/>
          <p:cNvSpPr>
            <a:spLocks noGrp="1"/>
          </p:cNvSpPr>
          <p:nvPr>
            <p:ph type="ftr" sz="quarter" idx="11"/>
          </p:nvPr>
        </p:nvSpPr>
        <p:spPr/>
        <p:txBody>
          <a:bodyPr/>
          <a:lstStyle/>
          <a:p>
            <a:r>
              <a:rPr lang="en-US" smtClean="0"/>
              <a:t>Conference Key to bringing adults back to educational system lies in cooperation, Tallinn, 26 June 2014</a:t>
            </a:r>
            <a:endParaRPr lang="sl-SI" dirty="0"/>
          </a:p>
        </p:txBody>
      </p:sp>
      <p:sp>
        <p:nvSpPr>
          <p:cNvPr id="6" name="Slide Number Placeholder 5"/>
          <p:cNvSpPr>
            <a:spLocks noGrp="1"/>
          </p:cNvSpPr>
          <p:nvPr>
            <p:ph type="sldNum" sz="quarter" idx="12"/>
          </p:nvPr>
        </p:nvSpPr>
        <p:spPr/>
        <p:txBody>
          <a:bodyPr/>
          <a:lstStyle/>
          <a:p>
            <a:fld id="{C4D6E077-18D0-4DC8-BB8F-D4AEAA53EA7B}" type="slidenum">
              <a:rPr lang="sl-SI" smtClean="0"/>
              <a:t>‹#›</a:t>
            </a:fld>
            <a:endParaRPr lang="sl-SI"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smtClean="0"/>
          </a:p>
        </p:txBody>
      </p:sp>
      <p:sp>
        <p:nvSpPr>
          <p:cNvPr id="4" name="Date Placeholder 3"/>
          <p:cNvSpPr>
            <a:spLocks noGrp="1"/>
          </p:cNvSpPr>
          <p:nvPr>
            <p:ph type="dt" sz="half" idx="10"/>
          </p:nvPr>
        </p:nvSpPr>
        <p:spPr/>
        <p:txBody>
          <a:bodyPr/>
          <a:lstStyle/>
          <a:p>
            <a:fld id="{84B1A0DF-CCA1-453A-9BBA-DA5F4FD75BD8}" type="datetime1">
              <a:rPr lang="sl-SI" smtClean="0"/>
              <a:t>25.6.2014</a:t>
            </a:fld>
            <a:endParaRPr lang="sl-SI" dirty="0"/>
          </a:p>
        </p:txBody>
      </p:sp>
      <p:sp>
        <p:nvSpPr>
          <p:cNvPr id="5" name="Footer Placeholder 4"/>
          <p:cNvSpPr>
            <a:spLocks noGrp="1"/>
          </p:cNvSpPr>
          <p:nvPr>
            <p:ph type="ftr" sz="quarter" idx="11"/>
          </p:nvPr>
        </p:nvSpPr>
        <p:spPr/>
        <p:txBody>
          <a:bodyPr/>
          <a:lstStyle/>
          <a:p>
            <a:r>
              <a:rPr lang="en-US" smtClean="0"/>
              <a:t>Conference Key to bringing adults back to educational system lies in cooperation, Tallinn, 26 June 2014</a:t>
            </a:r>
            <a:endParaRPr lang="sl-SI" dirty="0"/>
          </a:p>
        </p:txBody>
      </p:sp>
      <p:sp>
        <p:nvSpPr>
          <p:cNvPr id="6" name="Slide Number Placeholder 5"/>
          <p:cNvSpPr>
            <a:spLocks noGrp="1"/>
          </p:cNvSpPr>
          <p:nvPr>
            <p:ph type="sldNum" sz="quarter" idx="12"/>
          </p:nvPr>
        </p:nvSpPr>
        <p:spPr/>
        <p:txBody>
          <a:bodyPr/>
          <a:lstStyle/>
          <a:p>
            <a:fld id="{C4D6E077-18D0-4DC8-BB8F-D4AEAA53EA7B}" type="slidenum">
              <a:rPr lang="sl-SI" smtClean="0"/>
              <a:t>‹#›</a:t>
            </a:fld>
            <a:endParaRPr lang="sl-SI"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sl-SI" smtClean="0"/>
              <a:t>Uredite slog naslova matrice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800005D5-4248-47EA-8A25-CC183923927F}" type="datetime1">
              <a:rPr lang="sl-SI" smtClean="0"/>
              <a:t>25.6.2014</a:t>
            </a:fld>
            <a:endParaRPr lang="sl-SI" dirty="0"/>
          </a:p>
        </p:txBody>
      </p:sp>
      <p:sp>
        <p:nvSpPr>
          <p:cNvPr id="5" name="Footer Placeholder 4"/>
          <p:cNvSpPr>
            <a:spLocks noGrp="1"/>
          </p:cNvSpPr>
          <p:nvPr>
            <p:ph type="ftr" sz="quarter" idx="11"/>
          </p:nvPr>
        </p:nvSpPr>
        <p:spPr/>
        <p:txBody>
          <a:bodyPr/>
          <a:lstStyle/>
          <a:p>
            <a:r>
              <a:rPr lang="en-US" smtClean="0"/>
              <a:t>Conference Key to bringing adults back to educational system lies in cooperation, Tallinn, 26 June 2014</a:t>
            </a:r>
            <a:endParaRPr lang="sl-SI" dirty="0"/>
          </a:p>
        </p:txBody>
      </p:sp>
      <p:sp>
        <p:nvSpPr>
          <p:cNvPr id="6" name="Slide Number Placeholder 5"/>
          <p:cNvSpPr>
            <a:spLocks noGrp="1"/>
          </p:cNvSpPr>
          <p:nvPr>
            <p:ph type="sldNum" sz="quarter" idx="12"/>
          </p:nvPr>
        </p:nvSpPr>
        <p:spPr/>
        <p:txBody>
          <a:bodyPr/>
          <a:lstStyle/>
          <a:p>
            <a:fld id="{C4D6E077-18D0-4DC8-BB8F-D4AEAA53EA7B}" type="slidenum">
              <a:rPr lang="sl-SI" smtClean="0"/>
              <a:t>‹#›</a:t>
            </a:fld>
            <a:endParaRPr lang="sl-SI"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smtClean="0"/>
          </a:p>
        </p:txBody>
      </p:sp>
      <p:sp>
        <p:nvSpPr>
          <p:cNvPr id="5" name="Date Placeholder 4"/>
          <p:cNvSpPr>
            <a:spLocks noGrp="1"/>
          </p:cNvSpPr>
          <p:nvPr>
            <p:ph type="dt" sz="half" idx="10"/>
          </p:nvPr>
        </p:nvSpPr>
        <p:spPr/>
        <p:txBody>
          <a:bodyPr/>
          <a:lstStyle/>
          <a:p>
            <a:fld id="{F1ABC8C9-2D99-4149-BF63-194CF2AB135E}" type="datetime1">
              <a:rPr lang="sl-SI" smtClean="0"/>
              <a:t>25.6.2014</a:t>
            </a:fld>
            <a:endParaRPr lang="sl-SI" dirty="0"/>
          </a:p>
        </p:txBody>
      </p:sp>
      <p:sp>
        <p:nvSpPr>
          <p:cNvPr id="6" name="Footer Placeholder 5"/>
          <p:cNvSpPr>
            <a:spLocks noGrp="1"/>
          </p:cNvSpPr>
          <p:nvPr>
            <p:ph type="ftr" sz="quarter" idx="11"/>
          </p:nvPr>
        </p:nvSpPr>
        <p:spPr/>
        <p:txBody>
          <a:bodyPr/>
          <a:lstStyle/>
          <a:p>
            <a:r>
              <a:rPr lang="en-US" smtClean="0"/>
              <a:t>Conference Key to bringing adults back to educational system lies in cooperation, Tallinn, 26 June 2014</a:t>
            </a:r>
            <a:endParaRPr lang="sl-SI" dirty="0"/>
          </a:p>
        </p:txBody>
      </p:sp>
      <p:sp>
        <p:nvSpPr>
          <p:cNvPr id="7" name="Slide Number Placeholder 6"/>
          <p:cNvSpPr>
            <a:spLocks noGrp="1"/>
          </p:cNvSpPr>
          <p:nvPr>
            <p:ph type="sldNum" sz="quarter" idx="12"/>
          </p:nvPr>
        </p:nvSpPr>
        <p:spPr/>
        <p:txBody>
          <a:bodyPr/>
          <a:lstStyle/>
          <a:p>
            <a:fld id="{C4D6E077-18D0-4DC8-BB8F-D4AEAA53EA7B}" type="slidenum">
              <a:rPr lang="sl-SI" smtClean="0"/>
              <a:t>‹#›</a:t>
            </a:fld>
            <a:endParaRPr lang="sl-SI" dirty="0"/>
          </a:p>
        </p:txBody>
      </p:sp>
      <p:sp>
        <p:nvSpPr>
          <p:cNvPr id="9" name="Content Placeholder 8"/>
          <p:cNvSpPr>
            <a:spLocks noGrp="1"/>
          </p:cNvSpPr>
          <p:nvPr>
            <p:ph sz="quarter" idx="13"/>
          </p:nvPr>
        </p:nvSpPr>
        <p:spPr>
          <a:xfrm>
            <a:off x="365760" y="1600200"/>
            <a:ext cx="4041648" cy="4526280"/>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smtClean="0"/>
              <a:t>Uredite slog naslova matrice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7" name="Date Placeholder 6"/>
          <p:cNvSpPr>
            <a:spLocks noGrp="1"/>
          </p:cNvSpPr>
          <p:nvPr>
            <p:ph type="dt" sz="half" idx="10"/>
          </p:nvPr>
        </p:nvSpPr>
        <p:spPr/>
        <p:txBody>
          <a:bodyPr/>
          <a:lstStyle/>
          <a:p>
            <a:fld id="{65F459BD-1732-4762-809D-F9412E599272}" type="datetime1">
              <a:rPr lang="sl-SI" smtClean="0"/>
              <a:t>25.6.2014</a:t>
            </a:fld>
            <a:endParaRPr lang="sl-SI" dirty="0"/>
          </a:p>
        </p:txBody>
      </p:sp>
      <p:sp>
        <p:nvSpPr>
          <p:cNvPr id="8" name="Footer Placeholder 7"/>
          <p:cNvSpPr>
            <a:spLocks noGrp="1"/>
          </p:cNvSpPr>
          <p:nvPr>
            <p:ph type="ftr" sz="quarter" idx="11"/>
          </p:nvPr>
        </p:nvSpPr>
        <p:spPr/>
        <p:txBody>
          <a:bodyPr/>
          <a:lstStyle/>
          <a:p>
            <a:r>
              <a:rPr lang="en-US" smtClean="0"/>
              <a:t>Conference Key to bringing adults back to educational system lies in cooperation, Tallinn, 26 June 2014</a:t>
            </a:r>
            <a:endParaRPr lang="sl-SI" dirty="0"/>
          </a:p>
        </p:txBody>
      </p:sp>
      <p:sp>
        <p:nvSpPr>
          <p:cNvPr id="9" name="Slide Number Placeholder 8"/>
          <p:cNvSpPr>
            <a:spLocks noGrp="1"/>
          </p:cNvSpPr>
          <p:nvPr>
            <p:ph type="sldNum" sz="quarter" idx="12"/>
          </p:nvPr>
        </p:nvSpPr>
        <p:spPr/>
        <p:txBody>
          <a:bodyPr/>
          <a:lstStyle/>
          <a:p>
            <a:fld id="{C4D6E077-18D0-4DC8-BB8F-D4AEAA53EA7B}" type="slidenum">
              <a:rPr lang="sl-SI" smtClean="0"/>
              <a:t>‹#›</a:t>
            </a:fld>
            <a:endParaRPr lang="sl-SI" dirty="0"/>
          </a:p>
        </p:txBody>
      </p:sp>
      <p:sp>
        <p:nvSpPr>
          <p:cNvPr id="11" name="Content Placeholder 10"/>
          <p:cNvSpPr>
            <a:spLocks noGrp="1"/>
          </p:cNvSpPr>
          <p:nvPr>
            <p:ph sz="quarter" idx="13"/>
          </p:nvPr>
        </p:nvSpPr>
        <p:spPr>
          <a:xfrm>
            <a:off x="457200" y="2212848"/>
            <a:ext cx="4041648" cy="3913632"/>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5BC7A51A-85E5-4C5A-B5DD-ADBA4DE4F662}" type="datetime1">
              <a:rPr lang="sl-SI" smtClean="0"/>
              <a:t>25.6.2014</a:t>
            </a:fld>
            <a:endParaRPr lang="sl-SI" dirty="0"/>
          </a:p>
        </p:txBody>
      </p:sp>
      <p:sp>
        <p:nvSpPr>
          <p:cNvPr id="4" name="Footer Placeholder 3"/>
          <p:cNvSpPr>
            <a:spLocks noGrp="1"/>
          </p:cNvSpPr>
          <p:nvPr>
            <p:ph type="ftr" sz="quarter" idx="11"/>
          </p:nvPr>
        </p:nvSpPr>
        <p:spPr/>
        <p:txBody>
          <a:bodyPr/>
          <a:lstStyle/>
          <a:p>
            <a:r>
              <a:rPr lang="en-US" smtClean="0"/>
              <a:t>Conference Key to bringing adults back to educational system lies in cooperation, Tallinn, 26 June 2014</a:t>
            </a:r>
            <a:endParaRPr lang="sl-SI" dirty="0"/>
          </a:p>
        </p:txBody>
      </p:sp>
      <p:sp>
        <p:nvSpPr>
          <p:cNvPr id="5" name="Slide Number Placeholder 4"/>
          <p:cNvSpPr>
            <a:spLocks noGrp="1"/>
          </p:cNvSpPr>
          <p:nvPr>
            <p:ph type="sldNum" sz="quarter" idx="12"/>
          </p:nvPr>
        </p:nvSpPr>
        <p:spPr/>
        <p:txBody>
          <a:bodyPr/>
          <a:lstStyle/>
          <a:p>
            <a:fld id="{C4D6E077-18D0-4DC8-BB8F-D4AEAA53EA7B}" type="slidenum">
              <a:rPr lang="sl-SI" smtClean="0"/>
              <a:t>‹#›</a:t>
            </a:fld>
            <a:endParaRPr lang="sl-SI"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369430-6493-4BD1-8EC4-7A2A429D355F}" type="datetime1">
              <a:rPr lang="sl-SI" smtClean="0"/>
              <a:t>25.6.2014</a:t>
            </a:fld>
            <a:endParaRPr lang="sl-SI" dirty="0"/>
          </a:p>
        </p:txBody>
      </p:sp>
      <p:sp>
        <p:nvSpPr>
          <p:cNvPr id="3" name="Footer Placeholder 2"/>
          <p:cNvSpPr>
            <a:spLocks noGrp="1"/>
          </p:cNvSpPr>
          <p:nvPr>
            <p:ph type="ftr" sz="quarter" idx="11"/>
          </p:nvPr>
        </p:nvSpPr>
        <p:spPr/>
        <p:txBody>
          <a:bodyPr/>
          <a:lstStyle/>
          <a:p>
            <a:r>
              <a:rPr lang="en-US" smtClean="0"/>
              <a:t>Conference Key to bringing adults back to educational system lies in cooperation, Tallinn, 26 June 2014</a:t>
            </a:r>
            <a:endParaRPr lang="sl-SI" dirty="0"/>
          </a:p>
        </p:txBody>
      </p:sp>
      <p:sp>
        <p:nvSpPr>
          <p:cNvPr id="4" name="Slide Number Placeholder 3"/>
          <p:cNvSpPr>
            <a:spLocks noGrp="1"/>
          </p:cNvSpPr>
          <p:nvPr>
            <p:ph type="sldNum" sz="quarter" idx="12"/>
          </p:nvPr>
        </p:nvSpPr>
        <p:spPr/>
        <p:txBody>
          <a:bodyPr/>
          <a:lstStyle/>
          <a:p>
            <a:fld id="{C4D6E077-18D0-4DC8-BB8F-D4AEAA53EA7B}" type="slidenum">
              <a:rPr lang="sl-SI" smtClean="0"/>
              <a:t>‹#›</a:t>
            </a:fld>
            <a:endParaRPr lang="sl-SI"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sl-SI" smtClean="0"/>
              <a:t>Uredite slog naslova matrice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C1DBA2DB-EB06-4B05-B680-E815F4B1F487}" type="datetime1">
              <a:rPr lang="sl-SI" smtClean="0"/>
              <a:t>25.6.2014</a:t>
            </a:fld>
            <a:endParaRPr lang="sl-SI" dirty="0"/>
          </a:p>
        </p:txBody>
      </p:sp>
      <p:sp>
        <p:nvSpPr>
          <p:cNvPr id="6" name="Footer Placeholder 5"/>
          <p:cNvSpPr>
            <a:spLocks noGrp="1"/>
          </p:cNvSpPr>
          <p:nvPr>
            <p:ph type="ftr" sz="quarter" idx="11"/>
          </p:nvPr>
        </p:nvSpPr>
        <p:spPr/>
        <p:txBody>
          <a:bodyPr/>
          <a:lstStyle/>
          <a:p>
            <a:r>
              <a:rPr lang="en-US" smtClean="0"/>
              <a:t>Conference Key to bringing adults back to educational system lies in cooperation, Tallinn, 26 June 2014</a:t>
            </a:r>
            <a:endParaRPr lang="sl-SI" dirty="0"/>
          </a:p>
        </p:txBody>
      </p:sp>
      <p:sp>
        <p:nvSpPr>
          <p:cNvPr id="7" name="Slide Number Placeholder 6"/>
          <p:cNvSpPr>
            <a:spLocks noGrp="1"/>
          </p:cNvSpPr>
          <p:nvPr>
            <p:ph type="sldNum" sz="quarter" idx="12"/>
          </p:nvPr>
        </p:nvSpPr>
        <p:spPr/>
        <p:txBody>
          <a:bodyPr/>
          <a:lstStyle/>
          <a:p>
            <a:fld id="{C4D6E077-18D0-4DC8-BB8F-D4AEAA53EA7B}" type="slidenum">
              <a:rPr lang="sl-SI" smtClean="0"/>
              <a:t>‹#›</a:t>
            </a:fld>
            <a:endParaRPr lang="sl-SI"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sl-SI" smtClean="0"/>
              <a:t>Uredite slog naslova matrice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dirty="0" smtClean="0"/>
              <a:t>Kliknite ikono, če želite dodati sliko</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5F8D38FC-B900-49D0-91BA-EFE4285F8A56}" type="datetime1">
              <a:rPr lang="sl-SI" smtClean="0"/>
              <a:t>25.6.2014</a:t>
            </a:fld>
            <a:endParaRPr lang="sl-SI" dirty="0"/>
          </a:p>
        </p:txBody>
      </p:sp>
      <p:sp>
        <p:nvSpPr>
          <p:cNvPr id="6" name="Footer Placeholder 5"/>
          <p:cNvSpPr>
            <a:spLocks noGrp="1"/>
          </p:cNvSpPr>
          <p:nvPr>
            <p:ph type="ftr" sz="quarter" idx="11"/>
          </p:nvPr>
        </p:nvSpPr>
        <p:spPr/>
        <p:txBody>
          <a:bodyPr/>
          <a:lstStyle/>
          <a:p>
            <a:r>
              <a:rPr lang="en-US" smtClean="0"/>
              <a:t>Conference Key to bringing adults back to educational system lies in cooperation, Tallinn, 26 June 2014</a:t>
            </a:r>
            <a:endParaRPr lang="sl-SI" dirty="0"/>
          </a:p>
        </p:txBody>
      </p:sp>
      <p:sp>
        <p:nvSpPr>
          <p:cNvPr id="7" name="Slide Number Placeholder 6"/>
          <p:cNvSpPr>
            <a:spLocks noGrp="1"/>
          </p:cNvSpPr>
          <p:nvPr>
            <p:ph type="sldNum" sz="quarter" idx="12"/>
          </p:nvPr>
        </p:nvSpPr>
        <p:spPr/>
        <p:txBody>
          <a:bodyPr/>
          <a:lstStyle/>
          <a:p>
            <a:fld id="{C4D6E077-18D0-4DC8-BB8F-D4AEAA53EA7B}" type="slidenum">
              <a:rPr lang="sl-SI" smtClean="0"/>
              <a:t>‹#›</a:t>
            </a:fld>
            <a:endParaRPr lang="sl-SI"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sl-SI" smtClean="0"/>
              <a:t>Uredite slog naslova matrice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DD179615-F0C9-4D2F-94F9-385FAF94E1A5}" type="datetime1">
              <a:rPr lang="sl-SI" smtClean="0"/>
              <a:t>25.6.2014</a:t>
            </a:fld>
            <a:endParaRPr lang="sl-SI"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smtClean="0"/>
              <a:t>Conference Key to bringing adults back to educational system lies in cooperation, Tallinn, 26 June 2014</a:t>
            </a:r>
            <a:endParaRPr lang="sl-SI"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C4D6E077-18D0-4DC8-BB8F-D4AEAA53EA7B}" type="slidenum">
              <a:rPr lang="sl-SI" smtClean="0"/>
              <a:t>‹#›</a:t>
            </a:fld>
            <a:endParaRPr lang="sl-SI"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llw.acs.si/learningparade/video2"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llw.acs.si/learningparade/video3"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llw.acs.si/learningparade/video4"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llw.acs.si/learningparade/ecorner" TargetMode="External"/><Relationship Id="rId2" Type="http://schemas.openxmlformats.org/officeDocument/2006/relationships/hyperlink" Target="http://llw.acs.si/learningparade/communities" TargetMode="External"/><Relationship Id="rId1" Type="http://schemas.openxmlformats.org/officeDocument/2006/relationships/slideLayout" Target="../slideLayouts/slideLayout2.xml"/><Relationship Id="rId4" Type="http://schemas.openxmlformats.org/officeDocument/2006/relationships/hyperlink" Target="http://tvu.acs.si/datoteke/paradaucenja/PU_2013_E-bilten_ENG.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llw.acs.si/awards/winners" TargetMode="External"/><Relationship Id="rId2" Type="http://schemas.openxmlformats.org/officeDocument/2006/relationships/hyperlink" Target="http://llw.acs.si/about" TargetMode="External"/><Relationship Id="rId1" Type="http://schemas.openxmlformats.org/officeDocument/2006/relationships/slideLayout" Target="../slideLayouts/slideLayout2.xml"/><Relationship Id="rId6" Type="http://schemas.openxmlformats.org/officeDocument/2006/relationships/hyperlink" Target="http://llw.acs.si/learners" TargetMode="External"/><Relationship Id="rId5" Type="http://schemas.openxmlformats.org/officeDocument/2006/relationships/hyperlink" Target="http://llw.acs.si/ac" TargetMode="External"/><Relationship Id="rId4" Type="http://schemas.openxmlformats.org/officeDocument/2006/relationships/hyperlink" Target="http://llw.acs.si/opening"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llw.acs.si/learningparad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llw.acs.si/learningparade/video1"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683568" y="1916832"/>
            <a:ext cx="7772400" cy="2232248"/>
          </a:xfrm>
        </p:spPr>
        <p:txBody>
          <a:bodyPr/>
          <a:lstStyle/>
          <a:p>
            <a:r>
              <a:rPr lang="et-EE" sz="3600" b="1" dirty="0" smtClean="0">
                <a:latin typeface="+mj-lt"/>
              </a:rPr>
              <a:t>AGENDA – Euroopa täiskasvanuõppe tegevuskava rakendamine Sloveenias. Uus impulss teadlikkuse tõstmisel</a:t>
            </a:r>
            <a:endParaRPr lang="sl-SI" sz="3600" b="1" dirty="0">
              <a:latin typeface="+mj-lt"/>
            </a:endParaRPr>
          </a:p>
        </p:txBody>
      </p:sp>
      <p:sp>
        <p:nvSpPr>
          <p:cNvPr id="3" name="Podnaslov 2"/>
          <p:cNvSpPr>
            <a:spLocks noGrp="1"/>
          </p:cNvSpPr>
          <p:nvPr>
            <p:ph type="subTitle" idx="1"/>
          </p:nvPr>
        </p:nvSpPr>
        <p:spPr>
          <a:xfrm>
            <a:off x="1358955" y="4293096"/>
            <a:ext cx="6400800" cy="857643"/>
          </a:xfrm>
        </p:spPr>
        <p:txBody>
          <a:bodyPr>
            <a:normAutofit/>
          </a:bodyPr>
          <a:lstStyle/>
          <a:p>
            <a:r>
              <a:rPr lang="sl-SI" sz="2000" dirty="0" smtClean="0">
                <a:solidFill>
                  <a:schemeClr val="tx1"/>
                </a:solidFill>
              </a:rPr>
              <a:t>Zvonka Pangerc Pahernik, </a:t>
            </a:r>
          </a:p>
          <a:p>
            <a:r>
              <a:rPr lang="et-EE" sz="2000" dirty="0" smtClean="0">
                <a:solidFill>
                  <a:schemeClr val="tx1"/>
                </a:solidFill>
              </a:rPr>
              <a:t>AGENDA koordinaator Sloveenias</a:t>
            </a:r>
            <a:endParaRPr lang="sl-SI" sz="2000" dirty="0">
              <a:solidFill>
                <a:schemeClr val="tx1"/>
              </a:solidFill>
            </a:endParaRPr>
          </a:p>
        </p:txBody>
      </p:sp>
      <p:pic>
        <p:nvPicPr>
          <p:cNvPr id="4" name="Slika 14" descr="acs_logotip.e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4285" y="5279869"/>
            <a:ext cx="4772606" cy="762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Slika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3728" y="188640"/>
            <a:ext cx="4871254" cy="9095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43634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1"/>
          <p:cNvSpPr txBox="1">
            <a:spLocks noGrp="1"/>
          </p:cNvSpPr>
          <p:nvPr>
            <p:ph type="title"/>
          </p:nvPr>
        </p:nvSpPr>
        <p:spPr>
          <a:xfrm>
            <a:off x="468392" y="836712"/>
            <a:ext cx="8229600" cy="792088"/>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lnSpc>
                <a:spcPct val="100000"/>
              </a:lnSpc>
            </a:pPr>
            <a:r>
              <a:rPr lang="sl-SI" sz="2200" b="1" dirty="0" smtClean="0">
                <a:latin typeface="+mj-lt"/>
              </a:rPr>
              <a:t>Video</a:t>
            </a:r>
            <a:r>
              <a:rPr lang="et-EE" sz="2200" b="1" dirty="0" smtClean="0">
                <a:latin typeface="+mj-lt"/>
              </a:rPr>
              <a:t>lugu kirjaoskuse parandamise programmidest maapiirkondades</a:t>
            </a:r>
            <a:endParaRPr lang="sl-SI" sz="2200" b="1" dirty="0">
              <a:latin typeface="+mj-lt"/>
            </a:endParaRPr>
          </a:p>
        </p:txBody>
      </p:sp>
      <p:sp>
        <p:nvSpPr>
          <p:cNvPr id="6" name="Rectangle 5"/>
          <p:cNvSpPr/>
          <p:nvPr/>
        </p:nvSpPr>
        <p:spPr>
          <a:xfrm>
            <a:off x="468392" y="2564904"/>
            <a:ext cx="8092320" cy="2862322"/>
          </a:xfrm>
          <a:prstGeom prst="rect">
            <a:avLst/>
          </a:prstGeom>
        </p:spPr>
        <p:txBody>
          <a:bodyPr wrap="square">
            <a:spAutoFit/>
          </a:bodyPr>
          <a:lstStyle/>
          <a:p>
            <a:r>
              <a:rPr lang="et-EE" b="1" dirty="0">
                <a:latin typeface="+mj-lt"/>
              </a:rPr>
              <a:t>Lood elust enesest</a:t>
            </a:r>
            <a:r>
              <a:rPr lang="sl-SI" b="1" dirty="0">
                <a:latin typeface="+mj-lt"/>
              </a:rPr>
              <a:t>! </a:t>
            </a:r>
            <a:r>
              <a:rPr lang="et-EE" b="1" dirty="0">
                <a:latin typeface="+mj-lt"/>
              </a:rPr>
              <a:t>Põhioskuste ja –pädevuste arendamise võimalused maapiirkondades </a:t>
            </a:r>
            <a:r>
              <a:rPr lang="sl-SI" dirty="0">
                <a:latin typeface="+mj-lt"/>
                <a:hlinkClick r:id="rId2"/>
              </a:rPr>
              <a:t>http://llw.acs.si/learningparade/video2</a:t>
            </a:r>
            <a:r>
              <a:rPr lang="sl-SI" dirty="0">
                <a:latin typeface="+mj-lt"/>
              </a:rPr>
              <a:t> </a:t>
            </a:r>
          </a:p>
          <a:p>
            <a:endParaRPr lang="sl-SI" dirty="0">
              <a:latin typeface="+mj-lt"/>
            </a:endParaRPr>
          </a:p>
          <a:p>
            <a:r>
              <a:rPr lang="et-EE" dirty="0">
                <a:latin typeface="+mj-lt"/>
              </a:rPr>
              <a:t>Videoloos kajastatakse võimalusi põhioskuste ja võtmepädevuste arendamiseks põlvkondadevahelise koostöö ja kohalike partnerluste abiga maapiirkonnas, tagades samal ajal koolituse kvaliteedi ning vajalikud koolitusteenused. Lisaks kavandatakse kirjaoskuse parandamiseks mõeldud haridusprogrammi ja selle ellu viimise käigus saadud kogemuste siirde võimalusi teistesse valdkondadesse ja piirkondadesse.</a:t>
            </a:r>
          </a:p>
        </p:txBody>
      </p:sp>
    </p:spTree>
    <p:extLst>
      <p:ext uri="{BB962C8B-B14F-4D97-AF65-F5344CB8AC3E}">
        <p14:creationId xmlns:p14="http://schemas.microsoft.com/office/powerpoint/2010/main" val="2984390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1268760"/>
            <a:ext cx="8167936" cy="720080"/>
          </a:xfrm>
        </p:spPr>
        <p:txBody>
          <a:bodyPr/>
          <a:lstStyle/>
          <a:p>
            <a:pPr>
              <a:lnSpc>
                <a:spcPct val="100000"/>
              </a:lnSpc>
            </a:pPr>
            <a:r>
              <a:rPr lang="sl-SI" sz="2200" b="1" dirty="0" smtClean="0">
                <a:latin typeface="+mj-lt"/>
              </a:rPr>
              <a:t>Video</a:t>
            </a:r>
            <a:r>
              <a:rPr lang="et-EE" sz="2200" b="1" dirty="0" smtClean="0">
                <a:latin typeface="+mj-lt"/>
              </a:rPr>
              <a:t>lugu varasema õpi- ja töökogemuse arvestamisega </a:t>
            </a:r>
            <a:r>
              <a:rPr lang="et-EE" sz="2200" b="1" dirty="0" smtClean="0">
                <a:latin typeface="+mj-lt"/>
              </a:rPr>
              <a:t>seonduvast nõustamisest </a:t>
            </a:r>
            <a:r>
              <a:rPr lang="et-EE" sz="2200" b="1" dirty="0" smtClean="0">
                <a:latin typeface="+mj-lt"/>
              </a:rPr>
              <a:t>ja hindamisest</a:t>
            </a:r>
            <a:endParaRPr lang="sl-SI" sz="2200" b="1" dirty="0">
              <a:latin typeface="+mj-lt"/>
            </a:endParaRPr>
          </a:p>
        </p:txBody>
      </p:sp>
      <p:sp>
        <p:nvSpPr>
          <p:cNvPr id="10" name="Ograda vsebine 2"/>
          <p:cNvSpPr>
            <a:spLocks noGrp="1"/>
          </p:cNvSpPr>
          <p:nvPr>
            <p:ph sz="half" idx="2"/>
          </p:nvPr>
        </p:nvSpPr>
        <p:spPr>
          <a:xfrm>
            <a:off x="467544" y="2708920"/>
            <a:ext cx="8219256" cy="2232248"/>
          </a:xfrm>
        </p:spPr>
        <p:txBody>
          <a:bodyPr>
            <a:noAutofit/>
          </a:bodyPr>
          <a:lstStyle/>
          <a:p>
            <a:pPr marL="0" indent="0">
              <a:buNone/>
            </a:pPr>
            <a:r>
              <a:rPr lang="et-EE" sz="1800" b="1" dirty="0" smtClean="0">
                <a:solidFill>
                  <a:schemeClr val="tx1"/>
                </a:solidFill>
              </a:rPr>
              <a:t>Õpinõustamistugi täiskasvanutele:</a:t>
            </a:r>
            <a:r>
              <a:rPr lang="en-US" sz="1800" b="1" dirty="0" smtClean="0">
                <a:solidFill>
                  <a:schemeClr val="tx1"/>
                </a:solidFill>
              </a:rPr>
              <a:t> </a:t>
            </a:r>
            <a:r>
              <a:rPr lang="sl-SI" sz="1800" dirty="0" smtClean="0">
                <a:solidFill>
                  <a:schemeClr val="tx1"/>
                </a:solidFill>
                <a:hlinkClick r:id="rId3"/>
              </a:rPr>
              <a:t>http</a:t>
            </a:r>
            <a:r>
              <a:rPr lang="sl-SI" sz="1800" dirty="0">
                <a:solidFill>
                  <a:schemeClr val="tx1"/>
                </a:solidFill>
                <a:hlinkClick r:id="rId3"/>
              </a:rPr>
              <a:t>://</a:t>
            </a:r>
            <a:r>
              <a:rPr lang="sl-SI" sz="1800" dirty="0" smtClean="0">
                <a:solidFill>
                  <a:schemeClr val="tx1"/>
                </a:solidFill>
                <a:hlinkClick r:id="rId3"/>
              </a:rPr>
              <a:t>llw.acs.si/learningparade/video3</a:t>
            </a:r>
            <a:r>
              <a:rPr lang="sl-SI" sz="1800" dirty="0" smtClean="0">
                <a:solidFill>
                  <a:schemeClr val="tx1"/>
                </a:solidFill>
              </a:rPr>
              <a:t>  </a:t>
            </a:r>
          </a:p>
          <a:p>
            <a:pPr marL="0" indent="0">
              <a:buNone/>
            </a:pPr>
            <a:endParaRPr lang="sl-SI" sz="1800" dirty="0" smtClean="0">
              <a:solidFill>
                <a:schemeClr val="tx1"/>
              </a:solidFill>
            </a:endParaRPr>
          </a:p>
          <a:p>
            <a:pPr marL="0" indent="0">
              <a:buNone/>
            </a:pPr>
            <a:r>
              <a:rPr lang="et-EE" sz="1800" dirty="0" smtClean="0">
                <a:solidFill>
                  <a:schemeClr val="tx1"/>
                </a:solidFill>
              </a:rPr>
              <a:t>Loo keskmes on igakülgse informatsiooni kättesaadavaks tegemise ning nõustamise mudelid. Samuti tutvustatakse mitteformaalse hariduse hindamise süsteeme. Lisaks Sloveenia vastava valdkonna ekspertidele avaldavad arvamust ka õppijad.</a:t>
            </a:r>
          </a:p>
        </p:txBody>
      </p:sp>
    </p:spTree>
    <p:extLst>
      <p:ext uri="{BB962C8B-B14F-4D97-AF65-F5344CB8AC3E}">
        <p14:creationId xmlns:p14="http://schemas.microsoft.com/office/powerpoint/2010/main" val="25615829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Naslov 1"/>
          <p:cNvSpPr txBox="1">
            <a:spLocks/>
          </p:cNvSpPr>
          <p:nvPr/>
        </p:nvSpPr>
        <p:spPr>
          <a:xfrm>
            <a:off x="493056" y="1124744"/>
            <a:ext cx="8229600" cy="580934"/>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sl-SI" sz="2200" b="1" dirty="0" smtClean="0">
                <a:latin typeface="+mj-lt"/>
              </a:rPr>
              <a:t>Video</a:t>
            </a:r>
            <a:r>
              <a:rPr lang="et-EE" sz="2200" b="1" dirty="0" smtClean="0">
                <a:latin typeface="+mj-lt"/>
              </a:rPr>
              <a:t>lugu õpikogukondadest</a:t>
            </a:r>
            <a:endParaRPr lang="sl-SI" sz="2200" b="1" dirty="0">
              <a:latin typeface="+mj-lt"/>
            </a:endParaRPr>
          </a:p>
        </p:txBody>
      </p:sp>
      <p:sp>
        <p:nvSpPr>
          <p:cNvPr id="12" name="Ograda vsebine 2"/>
          <p:cNvSpPr>
            <a:spLocks noGrp="1"/>
          </p:cNvSpPr>
          <p:nvPr>
            <p:ph sz="half" idx="2"/>
          </p:nvPr>
        </p:nvSpPr>
        <p:spPr>
          <a:xfrm>
            <a:off x="503400" y="2348880"/>
            <a:ext cx="8219256" cy="3096344"/>
          </a:xfrm>
        </p:spPr>
        <p:txBody>
          <a:bodyPr>
            <a:noAutofit/>
          </a:bodyPr>
          <a:lstStyle/>
          <a:p>
            <a:pPr marL="0" indent="0">
              <a:buNone/>
            </a:pPr>
            <a:r>
              <a:rPr lang="et-EE" sz="1800" b="1" dirty="0" smtClean="0">
                <a:solidFill>
                  <a:schemeClr val="tx1"/>
                </a:solidFill>
              </a:rPr>
              <a:t>Käsikäes</a:t>
            </a:r>
            <a:r>
              <a:rPr lang="en-US" sz="1800" b="1" dirty="0" smtClean="0">
                <a:solidFill>
                  <a:schemeClr val="tx1"/>
                </a:solidFill>
              </a:rPr>
              <a:t> – </a:t>
            </a:r>
            <a:r>
              <a:rPr lang="et-EE" sz="1800" b="1" dirty="0" smtClean="0">
                <a:solidFill>
                  <a:schemeClr val="tx1"/>
                </a:solidFill>
              </a:rPr>
              <a:t>õppimine kogukonnas iseenda ja teiste hüvanguks</a:t>
            </a:r>
            <a:endParaRPr lang="sl-SI" sz="1800" b="1" dirty="0" smtClean="0">
              <a:solidFill>
                <a:schemeClr val="tx1"/>
              </a:solidFill>
            </a:endParaRPr>
          </a:p>
          <a:p>
            <a:pPr marL="0" indent="0">
              <a:buNone/>
            </a:pPr>
            <a:r>
              <a:rPr lang="sl-SI" sz="1800" dirty="0" smtClean="0">
                <a:solidFill>
                  <a:schemeClr val="tx1"/>
                </a:solidFill>
                <a:hlinkClick r:id="rId2"/>
              </a:rPr>
              <a:t>http</a:t>
            </a:r>
            <a:r>
              <a:rPr lang="sl-SI" sz="1800" dirty="0">
                <a:solidFill>
                  <a:schemeClr val="tx1"/>
                </a:solidFill>
                <a:hlinkClick r:id="rId2"/>
              </a:rPr>
              <a:t>://</a:t>
            </a:r>
            <a:r>
              <a:rPr lang="sl-SI" sz="1800" dirty="0" smtClean="0">
                <a:solidFill>
                  <a:schemeClr val="tx1"/>
                </a:solidFill>
                <a:hlinkClick r:id="rId2"/>
              </a:rPr>
              <a:t>llw.acs.si/learningparade/video4</a:t>
            </a:r>
            <a:r>
              <a:rPr lang="sl-SI" sz="1800" dirty="0" smtClean="0">
                <a:solidFill>
                  <a:schemeClr val="tx1"/>
                </a:solidFill>
              </a:rPr>
              <a:t>  </a:t>
            </a:r>
          </a:p>
          <a:p>
            <a:pPr marL="0" indent="0">
              <a:buNone/>
            </a:pPr>
            <a:endParaRPr lang="sl-SI" sz="1800" dirty="0" smtClean="0">
              <a:solidFill>
                <a:schemeClr val="tx1"/>
              </a:solidFill>
            </a:endParaRPr>
          </a:p>
          <a:p>
            <a:pPr marL="0" indent="0">
              <a:buNone/>
            </a:pPr>
            <a:r>
              <a:rPr lang="et-EE" sz="1800" dirty="0" smtClean="0">
                <a:solidFill>
                  <a:schemeClr val="tx1"/>
                </a:solidFill>
              </a:rPr>
              <a:t>Loos tuleb esile kogukondliku õppimise tähtsus. Õppimine üksteiselt ja omavaheline suhtlemine kogukonnas, milles töötatakse ja elatakse, loob pikaajalisi suhteid ja ühise identiteedi. Loos toodud näited kajastavad noorte sotsiaalset kaasamist, sisserändajate lõimumist kohaliku kogukonna toel ning maapiirkondade suhtlusvõrgustikke, kus jätkusuutlik areng saavutatakse erinevate osapoolte (kodanike, omavalitsuste, ettevõtluskeskuste, riigiasutuste, jne) ühise panustamise tulemusena.</a:t>
            </a:r>
          </a:p>
        </p:txBody>
      </p:sp>
    </p:spTree>
    <p:extLst>
      <p:ext uri="{BB962C8B-B14F-4D97-AF65-F5344CB8AC3E}">
        <p14:creationId xmlns:p14="http://schemas.microsoft.com/office/powerpoint/2010/main" val="22979682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57200" y="1196752"/>
            <a:ext cx="8229600" cy="4525963"/>
          </a:xfrm>
        </p:spPr>
        <p:txBody>
          <a:bodyPr>
            <a:normAutofit fontScale="92500" lnSpcReduction="10000"/>
          </a:bodyPr>
          <a:lstStyle/>
          <a:p>
            <a:pPr marL="0" indent="0">
              <a:buNone/>
            </a:pPr>
            <a:r>
              <a:rPr lang="et-EE" sz="2800" b="1" dirty="0" smtClean="0">
                <a:solidFill>
                  <a:srgbClr val="0070C0"/>
                </a:solidFill>
              </a:rPr>
              <a:t>Muud tegevused</a:t>
            </a:r>
            <a:r>
              <a:rPr lang="sl-SI" sz="2800" b="1" dirty="0" smtClean="0">
                <a:solidFill>
                  <a:srgbClr val="0070C0"/>
                </a:solidFill>
              </a:rPr>
              <a:t>:</a:t>
            </a:r>
          </a:p>
          <a:p>
            <a:r>
              <a:rPr lang="et-EE" dirty="0" smtClean="0">
                <a:solidFill>
                  <a:schemeClr val="tx1"/>
                </a:solidFill>
              </a:rPr>
              <a:t>Õpikogukonna kontseptsioon </a:t>
            </a:r>
            <a:r>
              <a:rPr lang="sl-SI" sz="2200" dirty="0" smtClean="0">
                <a:solidFill>
                  <a:schemeClr val="tx1"/>
                </a:solidFill>
              </a:rPr>
              <a:t>(</a:t>
            </a:r>
            <a:r>
              <a:rPr lang="sl-SI" sz="2200" dirty="0" smtClean="0">
                <a:solidFill>
                  <a:schemeClr val="tx1"/>
                </a:solidFill>
                <a:hlinkClick r:id="rId2"/>
              </a:rPr>
              <a:t>http</a:t>
            </a:r>
            <a:r>
              <a:rPr lang="sl-SI" sz="2200" dirty="0">
                <a:solidFill>
                  <a:schemeClr val="tx1"/>
                </a:solidFill>
                <a:hlinkClick r:id="rId2"/>
              </a:rPr>
              <a:t>://</a:t>
            </a:r>
            <a:r>
              <a:rPr lang="sl-SI" sz="2200" dirty="0" smtClean="0">
                <a:solidFill>
                  <a:schemeClr val="tx1"/>
                </a:solidFill>
                <a:hlinkClick r:id="rId2"/>
              </a:rPr>
              <a:t>llw.acs.si/learningparade/communities</a:t>
            </a:r>
            <a:r>
              <a:rPr lang="sl-SI" sz="2200" dirty="0" smtClean="0">
                <a:solidFill>
                  <a:schemeClr val="tx1"/>
                </a:solidFill>
              </a:rPr>
              <a:t>)</a:t>
            </a:r>
          </a:p>
          <a:p>
            <a:r>
              <a:rPr lang="sl-SI" dirty="0" smtClean="0">
                <a:solidFill>
                  <a:schemeClr val="tx1"/>
                </a:solidFill>
              </a:rPr>
              <a:t>E-</a:t>
            </a:r>
            <a:r>
              <a:rPr lang="et-EE" dirty="0" smtClean="0">
                <a:solidFill>
                  <a:schemeClr val="tx1"/>
                </a:solidFill>
              </a:rPr>
              <a:t>nurgake</a:t>
            </a:r>
            <a:r>
              <a:rPr lang="sl-SI" dirty="0" smtClean="0">
                <a:solidFill>
                  <a:schemeClr val="tx1"/>
                </a:solidFill>
              </a:rPr>
              <a:t> – </a:t>
            </a:r>
            <a:r>
              <a:rPr lang="et-EE" dirty="0" smtClean="0">
                <a:solidFill>
                  <a:schemeClr val="tx1"/>
                </a:solidFill>
              </a:rPr>
              <a:t>infokogum e-õppe kohta </a:t>
            </a:r>
            <a:r>
              <a:rPr lang="sl-SI" sz="2200" dirty="0" smtClean="0">
                <a:solidFill>
                  <a:schemeClr val="tx1"/>
                </a:solidFill>
              </a:rPr>
              <a:t>(</a:t>
            </a:r>
            <a:r>
              <a:rPr lang="sl-SI" sz="2200" dirty="0">
                <a:solidFill>
                  <a:schemeClr val="tx1"/>
                </a:solidFill>
                <a:hlinkClick r:id="rId3"/>
              </a:rPr>
              <a:t>http://</a:t>
            </a:r>
            <a:r>
              <a:rPr lang="sl-SI" sz="2200" dirty="0" smtClean="0">
                <a:solidFill>
                  <a:schemeClr val="tx1"/>
                </a:solidFill>
                <a:hlinkClick r:id="rId3"/>
              </a:rPr>
              <a:t>llw.acs.si/learningparade/ecorner</a:t>
            </a:r>
            <a:r>
              <a:rPr lang="sl-SI" sz="2200" dirty="0" smtClean="0">
                <a:solidFill>
                  <a:schemeClr val="tx1"/>
                </a:solidFill>
              </a:rPr>
              <a:t>)</a:t>
            </a:r>
            <a:endParaRPr lang="sl-SI" sz="2200" dirty="0">
              <a:solidFill>
                <a:schemeClr val="tx1"/>
              </a:solidFill>
            </a:endParaRPr>
          </a:p>
          <a:p>
            <a:r>
              <a:rPr lang="et-EE" dirty="0" smtClean="0">
                <a:solidFill>
                  <a:schemeClr val="tx1"/>
                </a:solidFill>
              </a:rPr>
              <a:t>Olulisemad sündmused</a:t>
            </a:r>
            <a:r>
              <a:rPr lang="sl-SI" dirty="0" smtClean="0">
                <a:solidFill>
                  <a:schemeClr val="tx1"/>
                </a:solidFill>
              </a:rPr>
              <a:t> </a:t>
            </a:r>
          </a:p>
          <a:p>
            <a:pPr lvl="1"/>
            <a:r>
              <a:rPr lang="et-EE" dirty="0" smtClean="0">
                <a:solidFill>
                  <a:schemeClr val="tx1"/>
                </a:solidFill>
              </a:rPr>
              <a:t>Täiskasvanuõppe aastakonverents</a:t>
            </a:r>
            <a:r>
              <a:rPr lang="sl-SI" dirty="0" smtClean="0">
                <a:solidFill>
                  <a:schemeClr val="tx1"/>
                </a:solidFill>
              </a:rPr>
              <a:t> 2013</a:t>
            </a:r>
          </a:p>
          <a:p>
            <a:pPr lvl="1"/>
            <a:r>
              <a:rPr lang="et-EE" dirty="0" smtClean="0">
                <a:solidFill>
                  <a:schemeClr val="tx1"/>
                </a:solidFill>
              </a:rPr>
              <a:t>Täiskasvanuõppe kollokvium </a:t>
            </a:r>
            <a:r>
              <a:rPr lang="sl-SI" dirty="0" smtClean="0">
                <a:solidFill>
                  <a:schemeClr val="tx1"/>
                </a:solidFill>
              </a:rPr>
              <a:t>2014</a:t>
            </a:r>
          </a:p>
          <a:p>
            <a:r>
              <a:rPr lang="et-EE" dirty="0" smtClean="0">
                <a:solidFill>
                  <a:schemeClr val="tx1"/>
                </a:solidFill>
              </a:rPr>
              <a:t>Teavitustegevused</a:t>
            </a:r>
            <a:endParaRPr lang="sl-SI" dirty="0" smtClean="0">
              <a:solidFill>
                <a:schemeClr val="tx1"/>
              </a:solidFill>
            </a:endParaRPr>
          </a:p>
          <a:p>
            <a:pPr lvl="1"/>
            <a:r>
              <a:rPr lang="sl-SI" dirty="0" smtClean="0">
                <a:solidFill>
                  <a:schemeClr val="tx1"/>
                </a:solidFill>
              </a:rPr>
              <a:t>E-</a:t>
            </a:r>
            <a:r>
              <a:rPr lang="et-EE" dirty="0" smtClean="0">
                <a:solidFill>
                  <a:schemeClr val="tx1"/>
                </a:solidFill>
              </a:rPr>
              <a:t>bülletään</a:t>
            </a:r>
            <a:r>
              <a:rPr lang="sl-SI" dirty="0" smtClean="0">
                <a:solidFill>
                  <a:schemeClr val="tx1"/>
                </a:solidFill>
              </a:rPr>
              <a:t> </a:t>
            </a:r>
            <a:r>
              <a:rPr lang="sl-SI" dirty="0">
                <a:solidFill>
                  <a:schemeClr val="tx1"/>
                </a:solidFill>
              </a:rPr>
              <a:t>(</a:t>
            </a:r>
            <a:r>
              <a:rPr lang="sl-SI" dirty="0">
                <a:solidFill>
                  <a:schemeClr val="tx1"/>
                </a:solidFill>
                <a:hlinkClick r:id="rId4"/>
              </a:rPr>
              <a:t>http://</a:t>
            </a:r>
            <a:r>
              <a:rPr lang="sl-SI" dirty="0" smtClean="0">
                <a:solidFill>
                  <a:schemeClr val="tx1"/>
                </a:solidFill>
                <a:hlinkClick r:id="rId4"/>
              </a:rPr>
              <a:t>tvu.acs.si/datoteke/paradaucenja/PU_2013_E-bilten_ENG.pdf</a:t>
            </a:r>
            <a:r>
              <a:rPr lang="sl-SI" dirty="0" smtClean="0">
                <a:solidFill>
                  <a:schemeClr val="tx1"/>
                </a:solidFill>
              </a:rPr>
              <a:t>)</a:t>
            </a:r>
            <a:endParaRPr lang="sl-SI" dirty="0">
              <a:solidFill>
                <a:schemeClr val="tx1"/>
              </a:solidFill>
            </a:endParaRPr>
          </a:p>
          <a:p>
            <a:pPr lvl="1"/>
            <a:r>
              <a:rPr lang="et-EE" dirty="0" smtClean="0">
                <a:solidFill>
                  <a:schemeClr val="tx1"/>
                </a:solidFill>
              </a:rPr>
              <a:t>Videolugude levitamine partnerite seas</a:t>
            </a:r>
            <a:endParaRPr lang="sl-SI" dirty="0" smtClean="0">
              <a:solidFill>
                <a:schemeClr val="tx1"/>
              </a:solidFill>
            </a:endParaRPr>
          </a:p>
          <a:p>
            <a:pPr lvl="1"/>
            <a:r>
              <a:rPr lang="et-EE" dirty="0" smtClean="0">
                <a:solidFill>
                  <a:schemeClr val="tx1"/>
                </a:solidFill>
              </a:rPr>
              <a:t>Artiklid, teavitusmaterjalid</a:t>
            </a:r>
            <a:endParaRPr lang="sl-SI" dirty="0" smtClean="0">
              <a:solidFill>
                <a:schemeClr val="tx1"/>
              </a:solidFill>
            </a:endParaRPr>
          </a:p>
          <a:p>
            <a:pPr lvl="1"/>
            <a:r>
              <a:rPr lang="et-EE" dirty="0" smtClean="0">
                <a:solidFill>
                  <a:schemeClr val="tx1"/>
                </a:solidFill>
              </a:rPr>
              <a:t>Ettekanded ja esitlused üritustel kodu- ja välismaal</a:t>
            </a:r>
            <a:r>
              <a:rPr lang="sl-SI" dirty="0" smtClean="0">
                <a:solidFill>
                  <a:schemeClr val="tx1"/>
                </a:solidFill>
              </a:rPr>
              <a:t> </a:t>
            </a:r>
          </a:p>
          <a:p>
            <a:pPr lvl="1"/>
            <a:r>
              <a:rPr lang="sl-SI" dirty="0" smtClean="0">
                <a:solidFill>
                  <a:schemeClr val="tx1"/>
                </a:solidFill>
              </a:rPr>
              <a:t>So</a:t>
            </a:r>
            <a:r>
              <a:rPr lang="et-EE" dirty="0" smtClean="0">
                <a:solidFill>
                  <a:schemeClr val="tx1"/>
                </a:solidFill>
              </a:rPr>
              <a:t>tsiaalmeedia (Facebook jne)</a:t>
            </a:r>
            <a:r>
              <a:rPr lang="sl-SI" dirty="0" smtClean="0">
                <a:solidFill>
                  <a:schemeClr val="tx1"/>
                </a:solidFill>
              </a:rPr>
              <a:t>.</a:t>
            </a:r>
          </a:p>
        </p:txBody>
      </p:sp>
    </p:spTree>
    <p:extLst>
      <p:ext uri="{BB962C8B-B14F-4D97-AF65-F5344CB8AC3E}">
        <p14:creationId xmlns:p14="http://schemas.microsoft.com/office/powerpoint/2010/main" val="39487227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57200" y="1340768"/>
            <a:ext cx="8229600" cy="4896544"/>
          </a:xfrm>
        </p:spPr>
        <p:txBody>
          <a:bodyPr>
            <a:normAutofit/>
          </a:bodyPr>
          <a:lstStyle/>
          <a:p>
            <a:pPr marL="0" indent="0">
              <a:buNone/>
            </a:pPr>
            <a:r>
              <a:rPr lang="et-EE" sz="2800" b="1" dirty="0" smtClean="0">
                <a:solidFill>
                  <a:srgbClr val="0070C0"/>
                </a:solidFill>
              </a:rPr>
              <a:t>Tulemused</a:t>
            </a:r>
            <a:endParaRPr lang="sl-SI" sz="2800" b="1" dirty="0" smtClean="0">
              <a:solidFill>
                <a:srgbClr val="0070C0"/>
              </a:solidFill>
            </a:endParaRPr>
          </a:p>
          <a:p>
            <a:r>
              <a:rPr lang="et-EE" dirty="0" smtClean="0">
                <a:solidFill>
                  <a:schemeClr val="tx1"/>
                </a:solidFill>
              </a:rPr>
              <a:t>Tugevam partnerite võrgustik kohalikul tasemel</a:t>
            </a:r>
          </a:p>
          <a:p>
            <a:r>
              <a:rPr lang="et-EE" dirty="0" smtClean="0">
                <a:solidFill>
                  <a:schemeClr val="tx1"/>
                </a:solidFill>
              </a:rPr>
              <a:t>Uued ja/või tõhusamad partnerlussuhted</a:t>
            </a:r>
            <a:endParaRPr lang="sl-SI" dirty="0" smtClean="0">
              <a:solidFill>
                <a:schemeClr val="tx1"/>
              </a:solidFill>
            </a:endParaRPr>
          </a:p>
          <a:p>
            <a:r>
              <a:rPr lang="et-EE" dirty="0" smtClean="0">
                <a:solidFill>
                  <a:schemeClr val="tx1"/>
                </a:solidFill>
              </a:rPr>
              <a:t>Palju uusi õppijaid</a:t>
            </a:r>
            <a:endParaRPr lang="sl-SI" dirty="0">
              <a:solidFill>
                <a:schemeClr val="tx1"/>
              </a:solidFill>
            </a:endParaRPr>
          </a:p>
          <a:p>
            <a:r>
              <a:rPr lang="et-EE" dirty="0" smtClean="0">
                <a:solidFill>
                  <a:schemeClr val="tx1"/>
                </a:solidFill>
              </a:rPr>
              <a:t>Õppijate kaasatus ürituste kavandamisse</a:t>
            </a:r>
            <a:endParaRPr lang="sl-SI" dirty="0" smtClean="0">
              <a:solidFill>
                <a:schemeClr val="tx1"/>
              </a:solidFill>
            </a:endParaRPr>
          </a:p>
          <a:p>
            <a:r>
              <a:rPr lang="et-EE" dirty="0" smtClean="0">
                <a:solidFill>
                  <a:schemeClr val="tx1"/>
                </a:solidFill>
              </a:rPr>
              <a:t>Kohalike omavalitsuste tärganud huvi täiskasvanuõppe vastu</a:t>
            </a:r>
            <a:endParaRPr lang="sl-SI" dirty="0" smtClean="0">
              <a:solidFill>
                <a:schemeClr val="tx1"/>
              </a:solidFill>
            </a:endParaRPr>
          </a:p>
          <a:p>
            <a:r>
              <a:rPr lang="et-EE" dirty="0" smtClean="0">
                <a:solidFill>
                  <a:schemeClr val="tx1"/>
                </a:solidFill>
              </a:rPr>
              <a:t>Videolugude levitamine võimaldab leida laiemat kõlapinda</a:t>
            </a:r>
            <a:endParaRPr lang="sl-SI" dirty="0" smtClean="0">
              <a:solidFill>
                <a:schemeClr val="tx1"/>
              </a:solidFill>
            </a:endParaRPr>
          </a:p>
          <a:p>
            <a:r>
              <a:rPr lang="et-EE" dirty="0" smtClean="0">
                <a:solidFill>
                  <a:schemeClr val="tx1"/>
                </a:solidFill>
              </a:rPr>
              <a:t>Õpikogukonnad kui uus elamise viis</a:t>
            </a:r>
          </a:p>
        </p:txBody>
      </p:sp>
    </p:spTree>
    <p:extLst>
      <p:ext uri="{BB962C8B-B14F-4D97-AF65-F5344CB8AC3E}">
        <p14:creationId xmlns:p14="http://schemas.microsoft.com/office/powerpoint/2010/main" val="18942176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57200" y="1196752"/>
            <a:ext cx="8229600" cy="4525963"/>
          </a:xfrm>
        </p:spPr>
        <p:txBody>
          <a:bodyPr>
            <a:normAutofit fontScale="92500" lnSpcReduction="20000"/>
          </a:bodyPr>
          <a:lstStyle/>
          <a:p>
            <a:pPr marL="0" indent="0">
              <a:spcAft>
                <a:spcPts val="500"/>
              </a:spcAft>
              <a:buNone/>
            </a:pPr>
            <a:r>
              <a:rPr lang="sl-SI" sz="3200" b="1" dirty="0" smtClean="0"/>
              <a:t>2014/2015</a:t>
            </a:r>
            <a:r>
              <a:rPr lang="et-EE" sz="3200" b="1" dirty="0" smtClean="0"/>
              <a:t> aasta plaanid</a:t>
            </a:r>
            <a:endParaRPr lang="sl-SI" sz="3200" b="1" dirty="0" smtClean="0"/>
          </a:p>
          <a:p>
            <a:r>
              <a:rPr lang="et-EE" sz="2800" b="1" dirty="0" smtClean="0">
                <a:solidFill>
                  <a:srgbClr val="0070C0"/>
                </a:solidFill>
              </a:rPr>
              <a:t>Kolmas õpiparaadi ürituste sari seitsmes uues toimumispaigas</a:t>
            </a:r>
            <a:r>
              <a:rPr lang="sl-SI" sz="2800" b="1" dirty="0" smtClean="0">
                <a:solidFill>
                  <a:srgbClr val="0070C0"/>
                </a:solidFill>
              </a:rPr>
              <a:t> </a:t>
            </a:r>
          </a:p>
          <a:p>
            <a:pPr lvl="1"/>
            <a:r>
              <a:rPr lang="et-EE" sz="2400" dirty="0">
                <a:solidFill>
                  <a:schemeClr val="tx1"/>
                </a:solidFill>
              </a:rPr>
              <a:t>T</a:t>
            </a:r>
            <a:r>
              <a:rPr lang="et-EE" sz="2400" dirty="0" smtClean="0">
                <a:solidFill>
                  <a:schemeClr val="tx1"/>
                </a:solidFill>
              </a:rPr>
              <a:t>oetada</a:t>
            </a:r>
            <a:r>
              <a:rPr lang="sl-SI" sz="2400" dirty="0" smtClean="0">
                <a:solidFill>
                  <a:schemeClr val="tx1"/>
                </a:solidFill>
              </a:rPr>
              <a:t> 20</a:t>
            </a:r>
            <a:r>
              <a:rPr lang="et-EE" sz="2400" dirty="0" smtClean="0">
                <a:solidFill>
                  <a:schemeClr val="tx1"/>
                </a:solidFill>
              </a:rPr>
              <a:t>. </a:t>
            </a:r>
            <a:r>
              <a:rPr lang="sl-SI" sz="2400" dirty="0" smtClean="0">
                <a:solidFill>
                  <a:schemeClr val="tx1"/>
                </a:solidFill>
              </a:rPr>
              <a:t> </a:t>
            </a:r>
            <a:r>
              <a:rPr lang="et-EE" sz="2400" dirty="0" smtClean="0">
                <a:solidFill>
                  <a:schemeClr val="tx1"/>
                </a:solidFill>
              </a:rPr>
              <a:t>elukestva õppe nädalat</a:t>
            </a:r>
            <a:endParaRPr lang="sl-SI" sz="2400" dirty="0" smtClean="0">
              <a:solidFill>
                <a:schemeClr val="tx1"/>
              </a:solidFill>
            </a:endParaRPr>
          </a:p>
          <a:p>
            <a:pPr lvl="1"/>
            <a:r>
              <a:rPr lang="et-EE" sz="2400" dirty="0">
                <a:solidFill>
                  <a:schemeClr val="tx1"/>
                </a:solidFill>
              </a:rPr>
              <a:t>K</a:t>
            </a:r>
            <a:r>
              <a:rPr lang="et-EE" sz="2400" dirty="0" smtClean="0">
                <a:solidFill>
                  <a:schemeClr val="tx1"/>
                </a:solidFill>
              </a:rPr>
              <a:t>atta kogu riik õpiparaadidega</a:t>
            </a:r>
            <a:r>
              <a:rPr lang="sl-SI" sz="2400" dirty="0" smtClean="0">
                <a:solidFill>
                  <a:schemeClr val="tx1"/>
                </a:solidFill>
              </a:rPr>
              <a:t> (21)</a:t>
            </a:r>
          </a:p>
          <a:p>
            <a:pPr lvl="1"/>
            <a:r>
              <a:rPr lang="et-EE" sz="2400" dirty="0" smtClean="0">
                <a:solidFill>
                  <a:schemeClr val="tx1"/>
                </a:solidFill>
              </a:rPr>
              <a:t>Jätkata õpiparaadidega tulevikus</a:t>
            </a:r>
            <a:endParaRPr lang="sl-SI" sz="2400" dirty="0" smtClean="0">
              <a:solidFill>
                <a:schemeClr val="tx1"/>
              </a:solidFill>
            </a:endParaRPr>
          </a:p>
          <a:p>
            <a:r>
              <a:rPr lang="et-EE" sz="2800" b="1" dirty="0" smtClean="0">
                <a:solidFill>
                  <a:srgbClr val="0070C0"/>
                </a:solidFill>
              </a:rPr>
              <a:t>Täiskasvanute oskuste parandamisele suunatud üritused</a:t>
            </a:r>
            <a:endParaRPr lang="sl-SI" sz="2800" b="1" dirty="0" smtClean="0">
              <a:solidFill>
                <a:srgbClr val="0070C0"/>
              </a:solidFill>
            </a:endParaRPr>
          </a:p>
          <a:p>
            <a:pPr lvl="1"/>
            <a:r>
              <a:rPr lang="et-EE" sz="2400" dirty="0" smtClean="0">
                <a:solidFill>
                  <a:schemeClr val="tx1"/>
                </a:solidFill>
              </a:rPr>
              <a:t>Tõhustada koostööd õpiparaadide koordinaatoritega</a:t>
            </a:r>
            <a:endParaRPr lang="sl-SI" sz="2400" dirty="0" smtClean="0">
              <a:solidFill>
                <a:schemeClr val="tx1"/>
              </a:solidFill>
            </a:endParaRPr>
          </a:p>
          <a:p>
            <a:pPr lvl="1"/>
            <a:r>
              <a:rPr lang="et-EE" sz="2400" dirty="0" smtClean="0">
                <a:solidFill>
                  <a:schemeClr val="tx1"/>
                </a:solidFill>
              </a:rPr>
              <a:t>Kaardistada olemasolevad kirjaoskuse parandamise programmid</a:t>
            </a:r>
            <a:endParaRPr lang="sl-SI" sz="2400" dirty="0" smtClean="0">
              <a:solidFill>
                <a:schemeClr val="tx1"/>
              </a:solidFill>
            </a:endParaRPr>
          </a:p>
          <a:p>
            <a:pPr lvl="1"/>
            <a:r>
              <a:rPr lang="et-EE" sz="2400" dirty="0">
                <a:solidFill>
                  <a:schemeClr val="tx1"/>
                </a:solidFill>
              </a:rPr>
              <a:t>T</a:t>
            </a:r>
            <a:r>
              <a:rPr lang="et-EE" sz="2400" dirty="0" smtClean="0">
                <a:solidFill>
                  <a:schemeClr val="tx1"/>
                </a:solidFill>
              </a:rPr>
              <a:t>öötada välja soovitused edasiseks</a:t>
            </a:r>
            <a:endParaRPr lang="sl-SI" sz="2400" dirty="0">
              <a:solidFill>
                <a:schemeClr val="tx1"/>
              </a:solidFill>
            </a:endParaRPr>
          </a:p>
          <a:p>
            <a:endParaRPr lang="sl-SI" dirty="0" smtClean="0"/>
          </a:p>
          <a:p>
            <a:endParaRPr lang="sl-SI" dirty="0"/>
          </a:p>
        </p:txBody>
      </p:sp>
    </p:spTree>
    <p:extLst>
      <p:ext uri="{BB962C8B-B14F-4D97-AF65-F5344CB8AC3E}">
        <p14:creationId xmlns:p14="http://schemas.microsoft.com/office/powerpoint/2010/main" val="23545708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57200" y="1196752"/>
            <a:ext cx="8229600" cy="4824536"/>
          </a:xfrm>
        </p:spPr>
        <p:txBody>
          <a:bodyPr>
            <a:normAutofit fontScale="92500" lnSpcReduction="10000"/>
          </a:bodyPr>
          <a:lstStyle/>
          <a:p>
            <a:pPr marL="0" indent="0">
              <a:buNone/>
            </a:pPr>
            <a:r>
              <a:rPr lang="et-EE" sz="3000" b="1" dirty="0" smtClean="0">
                <a:solidFill>
                  <a:srgbClr val="0070C0"/>
                </a:solidFill>
              </a:rPr>
              <a:t>Täiskasvanuõpe Sloveenias:</a:t>
            </a:r>
            <a:endParaRPr lang="sl-SI" sz="3000" b="1" dirty="0" smtClean="0">
              <a:solidFill>
                <a:srgbClr val="0070C0"/>
              </a:solidFill>
            </a:endParaRPr>
          </a:p>
          <a:p>
            <a:r>
              <a:rPr lang="et-EE" sz="2800" dirty="0" smtClean="0">
                <a:solidFill>
                  <a:schemeClr val="tx1"/>
                </a:solidFill>
              </a:rPr>
              <a:t>Pindala</a:t>
            </a:r>
            <a:r>
              <a:rPr lang="en-US" sz="2800" dirty="0" smtClean="0">
                <a:solidFill>
                  <a:schemeClr val="tx1"/>
                </a:solidFill>
              </a:rPr>
              <a:t>: </a:t>
            </a:r>
            <a:r>
              <a:rPr lang="en-US" sz="2800" dirty="0">
                <a:solidFill>
                  <a:schemeClr val="tx1"/>
                </a:solidFill>
              </a:rPr>
              <a:t>20,273 km2</a:t>
            </a:r>
          </a:p>
          <a:p>
            <a:r>
              <a:rPr lang="et-EE" sz="2800" dirty="0" smtClean="0">
                <a:solidFill>
                  <a:schemeClr val="tx1"/>
                </a:solidFill>
              </a:rPr>
              <a:t>Rahvaarv</a:t>
            </a:r>
            <a:r>
              <a:rPr lang="en-US" sz="2800" dirty="0" smtClean="0">
                <a:solidFill>
                  <a:schemeClr val="tx1"/>
                </a:solidFill>
              </a:rPr>
              <a:t>: </a:t>
            </a:r>
            <a:r>
              <a:rPr lang="en-US" sz="2800" dirty="0" smtClean="0">
                <a:solidFill>
                  <a:schemeClr val="tx1"/>
                </a:solidFill>
              </a:rPr>
              <a:t>2,05</a:t>
            </a:r>
            <a:r>
              <a:rPr lang="sl-SI" sz="2800" dirty="0" smtClean="0">
                <a:solidFill>
                  <a:schemeClr val="tx1"/>
                </a:solidFill>
              </a:rPr>
              <a:t>6,262</a:t>
            </a:r>
          </a:p>
          <a:p>
            <a:r>
              <a:rPr lang="et-EE" sz="2800" dirty="0" smtClean="0">
                <a:solidFill>
                  <a:schemeClr val="tx1"/>
                </a:solidFill>
              </a:rPr>
              <a:t>Täiskasvanud elanikkond</a:t>
            </a:r>
            <a:r>
              <a:rPr lang="en-US" sz="2800" dirty="0" smtClean="0">
                <a:solidFill>
                  <a:schemeClr val="tx1"/>
                </a:solidFill>
              </a:rPr>
              <a:t> </a:t>
            </a:r>
            <a:r>
              <a:rPr lang="en-US" sz="2800" dirty="0">
                <a:solidFill>
                  <a:schemeClr val="tx1"/>
                </a:solidFill>
              </a:rPr>
              <a:t>(15+): </a:t>
            </a:r>
            <a:r>
              <a:rPr lang="sl-SI" sz="2800" dirty="0" smtClean="0">
                <a:solidFill>
                  <a:schemeClr val="tx1"/>
                </a:solidFill>
              </a:rPr>
              <a:t>	</a:t>
            </a:r>
            <a:r>
              <a:rPr lang="en-US" sz="2800" b="1" dirty="0" smtClean="0">
                <a:solidFill>
                  <a:srgbClr val="0070C0"/>
                </a:solidFill>
              </a:rPr>
              <a:t>1</a:t>
            </a:r>
            <a:r>
              <a:rPr lang="et-EE" sz="2800" b="1" dirty="0" smtClean="0">
                <a:solidFill>
                  <a:srgbClr val="0070C0"/>
                </a:solidFill>
              </a:rPr>
              <a:t> </a:t>
            </a:r>
            <a:r>
              <a:rPr lang="en-US" sz="2800" b="1" dirty="0" smtClean="0">
                <a:solidFill>
                  <a:srgbClr val="0070C0"/>
                </a:solidFill>
              </a:rPr>
              <a:t>76</a:t>
            </a:r>
            <a:r>
              <a:rPr lang="sl-SI" sz="2800" b="1" dirty="0" smtClean="0">
                <a:solidFill>
                  <a:srgbClr val="0070C0"/>
                </a:solidFill>
              </a:rPr>
              <a:t>1</a:t>
            </a:r>
            <a:r>
              <a:rPr lang="en-US" sz="2800" b="1" dirty="0" smtClean="0">
                <a:solidFill>
                  <a:srgbClr val="0070C0"/>
                </a:solidFill>
              </a:rPr>
              <a:t>726</a:t>
            </a:r>
            <a:endParaRPr lang="sl-SI" sz="2800" b="1" dirty="0" smtClean="0">
              <a:solidFill>
                <a:srgbClr val="0070C0"/>
              </a:solidFill>
            </a:endParaRPr>
          </a:p>
          <a:p>
            <a:r>
              <a:rPr lang="et-EE" sz="2800" dirty="0" smtClean="0">
                <a:solidFill>
                  <a:schemeClr val="tx1"/>
                </a:solidFill>
              </a:rPr>
              <a:t>Tööealine elanikkond</a:t>
            </a:r>
            <a:r>
              <a:rPr lang="en-US" sz="2800" dirty="0" smtClean="0">
                <a:solidFill>
                  <a:schemeClr val="tx1"/>
                </a:solidFill>
              </a:rPr>
              <a:t>: </a:t>
            </a:r>
            <a:r>
              <a:rPr lang="et-EE" sz="2800" dirty="0" smtClean="0">
                <a:solidFill>
                  <a:schemeClr val="tx1"/>
                </a:solidFill>
              </a:rPr>
              <a:t>ligikaudu</a:t>
            </a:r>
            <a:r>
              <a:rPr lang="en-US" sz="2800" dirty="0" smtClean="0">
                <a:solidFill>
                  <a:schemeClr val="tx1"/>
                </a:solidFill>
              </a:rPr>
              <a:t> </a:t>
            </a:r>
            <a:r>
              <a:rPr lang="en-US" sz="2800" dirty="0">
                <a:solidFill>
                  <a:schemeClr val="tx1"/>
                </a:solidFill>
              </a:rPr>
              <a:t>1 </a:t>
            </a:r>
            <a:r>
              <a:rPr lang="et-EE" sz="2800" dirty="0" smtClean="0">
                <a:solidFill>
                  <a:schemeClr val="tx1"/>
                </a:solidFill>
              </a:rPr>
              <a:t>miljon</a:t>
            </a:r>
            <a:endParaRPr lang="en-US" sz="2800" dirty="0">
              <a:solidFill>
                <a:schemeClr val="tx1"/>
              </a:solidFill>
            </a:endParaRPr>
          </a:p>
          <a:p>
            <a:r>
              <a:rPr lang="et-EE" sz="2800" dirty="0" smtClean="0">
                <a:solidFill>
                  <a:schemeClr val="tx1"/>
                </a:solidFill>
              </a:rPr>
              <a:t>Registreeritud töötuid</a:t>
            </a:r>
            <a:r>
              <a:rPr lang="en-US" sz="2800" dirty="0" smtClean="0">
                <a:solidFill>
                  <a:schemeClr val="tx1"/>
                </a:solidFill>
              </a:rPr>
              <a:t>: </a:t>
            </a:r>
            <a:r>
              <a:rPr lang="en-US" sz="2800" dirty="0">
                <a:solidFill>
                  <a:schemeClr val="tx1"/>
                </a:solidFill>
              </a:rPr>
              <a:t>13 </a:t>
            </a:r>
            <a:r>
              <a:rPr lang="en-US" sz="2800" dirty="0" smtClean="0">
                <a:solidFill>
                  <a:schemeClr val="tx1"/>
                </a:solidFill>
              </a:rPr>
              <a:t>%</a:t>
            </a:r>
            <a:endParaRPr lang="sl-SI" sz="2800" dirty="0">
              <a:solidFill>
                <a:schemeClr val="tx1"/>
              </a:solidFill>
            </a:endParaRPr>
          </a:p>
          <a:p>
            <a:r>
              <a:rPr lang="et-EE" sz="2800" dirty="0" smtClean="0">
                <a:solidFill>
                  <a:schemeClr val="tx1"/>
                </a:solidFill>
              </a:rPr>
              <a:t>Noori töötuid</a:t>
            </a:r>
            <a:r>
              <a:rPr lang="sl-SI" sz="2800" dirty="0" smtClean="0">
                <a:solidFill>
                  <a:schemeClr val="tx1"/>
                </a:solidFill>
              </a:rPr>
              <a:t>: 16,9 %</a:t>
            </a:r>
            <a:endParaRPr lang="en-US" sz="2800" dirty="0">
              <a:solidFill>
                <a:schemeClr val="tx1"/>
              </a:solidFill>
            </a:endParaRPr>
          </a:p>
          <a:p>
            <a:r>
              <a:rPr lang="et-EE" sz="2800" dirty="0" smtClean="0">
                <a:solidFill>
                  <a:schemeClr val="tx1"/>
                </a:solidFill>
              </a:rPr>
              <a:t>Osalus elukestvas õppes</a:t>
            </a:r>
            <a:r>
              <a:rPr lang="sl-SI" sz="2800" dirty="0" smtClean="0">
                <a:solidFill>
                  <a:schemeClr val="tx1"/>
                </a:solidFill>
              </a:rPr>
              <a:t>: </a:t>
            </a:r>
            <a:r>
              <a:rPr lang="sl-SI" dirty="0" smtClean="0">
                <a:solidFill>
                  <a:srgbClr val="0070C0"/>
                </a:solidFill>
              </a:rPr>
              <a:t>16</a:t>
            </a:r>
            <a:r>
              <a:rPr lang="et-EE" dirty="0" smtClean="0">
                <a:solidFill>
                  <a:srgbClr val="0070C0"/>
                </a:solidFill>
              </a:rPr>
              <a:t>,</a:t>
            </a:r>
            <a:r>
              <a:rPr lang="sl-SI" dirty="0" smtClean="0">
                <a:solidFill>
                  <a:srgbClr val="0070C0"/>
                </a:solidFill>
              </a:rPr>
              <a:t>2 %  2010</a:t>
            </a:r>
            <a:r>
              <a:rPr lang="et-EE" dirty="0" smtClean="0">
                <a:solidFill>
                  <a:srgbClr val="0070C0"/>
                </a:solidFill>
              </a:rPr>
              <a:t>.a</a:t>
            </a:r>
            <a:r>
              <a:rPr lang="sl-SI" dirty="0" smtClean="0">
                <a:solidFill>
                  <a:srgbClr val="0070C0"/>
                </a:solidFill>
              </a:rPr>
              <a:t>, 12,6 % 2013</a:t>
            </a:r>
            <a:r>
              <a:rPr lang="et-EE" dirty="0" smtClean="0">
                <a:solidFill>
                  <a:srgbClr val="0070C0"/>
                </a:solidFill>
              </a:rPr>
              <a:t>. a</a:t>
            </a:r>
            <a:endParaRPr lang="sl-SI" dirty="0" smtClean="0">
              <a:solidFill>
                <a:srgbClr val="0070C0"/>
              </a:solidFill>
            </a:endParaRPr>
          </a:p>
          <a:p>
            <a:r>
              <a:rPr lang="et-EE" sz="2800" dirty="0" smtClean="0">
                <a:solidFill>
                  <a:schemeClr val="tx1"/>
                </a:solidFill>
              </a:rPr>
              <a:t>Probleemne sotsiaalne taust</a:t>
            </a:r>
            <a:endParaRPr lang="sl-SI" sz="2800" dirty="0" smtClean="0">
              <a:solidFill>
                <a:schemeClr val="tx1"/>
              </a:solidFill>
            </a:endParaRPr>
          </a:p>
          <a:p>
            <a:r>
              <a:rPr lang="sl-SI" sz="2800" dirty="0" smtClean="0">
                <a:solidFill>
                  <a:schemeClr val="tx1"/>
                </a:solidFill>
              </a:rPr>
              <a:t>PIAAC</a:t>
            </a:r>
            <a:r>
              <a:rPr lang="et-EE" sz="2800" dirty="0" smtClean="0">
                <a:solidFill>
                  <a:schemeClr val="tx1"/>
                </a:solidFill>
              </a:rPr>
              <a:t>-i tulemused puuduvad</a:t>
            </a:r>
            <a:endParaRPr lang="sl-SI" sz="2800" dirty="0" smtClean="0">
              <a:solidFill>
                <a:schemeClr val="tx1"/>
              </a:solidFill>
            </a:endParaRPr>
          </a:p>
          <a:p>
            <a:endParaRPr lang="sl-SI" dirty="0"/>
          </a:p>
        </p:txBody>
      </p:sp>
    </p:spTree>
    <p:extLst>
      <p:ext uri="{BB962C8B-B14F-4D97-AF65-F5344CB8AC3E}">
        <p14:creationId xmlns:p14="http://schemas.microsoft.com/office/powerpoint/2010/main" val="12043359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323528" y="1196752"/>
            <a:ext cx="8712968" cy="5040560"/>
          </a:xfrm>
        </p:spPr>
        <p:txBody>
          <a:bodyPr>
            <a:normAutofit lnSpcReduction="10000"/>
          </a:bodyPr>
          <a:lstStyle/>
          <a:p>
            <a:pPr marL="0" indent="0">
              <a:buNone/>
            </a:pPr>
            <a:r>
              <a:rPr lang="et-EE" sz="2800" b="1" dirty="0" smtClean="0">
                <a:solidFill>
                  <a:srgbClr val="0070C0"/>
                </a:solidFill>
              </a:rPr>
              <a:t>Täiskasvanuõppe/elukestva õppe seadusandlik taust</a:t>
            </a:r>
          </a:p>
          <a:p>
            <a:r>
              <a:rPr lang="et-EE" dirty="0" smtClean="0">
                <a:solidFill>
                  <a:schemeClr val="tx1"/>
                </a:solidFill>
              </a:rPr>
              <a:t>Hariduskorralduse ja rahastamise seadus</a:t>
            </a:r>
            <a:r>
              <a:rPr lang="en-US" dirty="0" smtClean="0">
                <a:solidFill>
                  <a:schemeClr val="tx1"/>
                </a:solidFill>
              </a:rPr>
              <a:t> </a:t>
            </a:r>
            <a:r>
              <a:rPr lang="en-US" dirty="0">
                <a:solidFill>
                  <a:schemeClr val="tx1"/>
                </a:solidFill>
              </a:rPr>
              <a:t>(1996)</a:t>
            </a:r>
          </a:p>
          <a:p>
            <a:r>
              <a:rPr lang="et-EE" dirty="0" smtClean="0">
                <a:solidFill>
                  <a:schemeClr val="tx1"/>
                </a:solidFill>
              </a:rPr>
              <a:t>Täiskasvanuõppe seadus</a:t>
            </a:r>
            <a:r>
              <a:rPr lang="en-US" dirty="0" smtClean="0">
                <a:solidFill>
                  <a:schemeClr val="tx1"/>
                </a:solidFill>
              </a:rPr>
              <a:t> </a:t>
            </a:r>
            <a:r>
              <a:rPr lang="en-US" dirty="0">
                <a:solidFill>
                  <a:schemeClr val="tx1"/>
                </a:solidFill>
              </a:rPr>
              <a:t>(</a:t>
            </a:r>
            <a:r>
              <a:rPr lang="en-US" dirty="0" smtClean="0">
                <a:solidFill>
                  <a:schemeClr val="tx1"/>
                </a:solidFill>
              </a:rPr>
              <a:t>1996</a:t>
            </a:r>
            <a:r>
              <a:rPr lang="et-EE" dirty="0">
                <a:solidFill>
                  <a:schemeClr val="tx1"/>
                </a:solidFill>
              </a:rPr>
              <a:t>)</a:t>
            </a:r>
            <a:endParaRPr lang="en-US" dirty="0">
              <a:solidFill>
                <a:schemeClr val="tx1"/>
              </a:solidFill>
            </a:endParaRPr>
          </a:p>
          <a:p>
            <a:r>
              <a:rPr lang="et-EE" dirty="0" smtClean="0">
                <a:solidFill>
                  <a:schemeClr val="tx1"/>
                </a:solidFill>
              </a:rPr>
              <a:t>Täiskasvanuõppe arengukava</a:t>
            </a:r>
            <a:r>
              <a:rPr lang="en-US" dirty="0" smtClean="0">
                <a:solidFill>
                  <a:schemeClr val="tx1"/>
                </a:solidFill>
              </a:rPr>
              <a:t> </a:t>
            </a:r>
            <a:r>
              <a:rPr lang="en-US" dirty="0">
                <a:solidFill>
                  <a:schemeClr val="tx1"/>
                </a:solidFill>
              </a:rPr>
              <a:t>(2005–2010, 2013–2020</a:t>
            </a:r>
            <a:r>
              <a:rPr lang="en-US" dirty="0" smtClean="0">
                <a:solidFill>
                  <a:schemeClr val="tx1"/>
                </a:solidFill>
              </a:rPr>
              <a:t>):</a:t>
            </a:r>
            <a:endParaRPr lang="sl-SI" dirty="0" smtClean="0">
              <a:solidFill>
                <a:schemeClr val="tx1"/>
              </a:solidFill>
            </a:endParaRPr>
          </a:p>
          <a:p>
            <a:pPr lvl="1"/>
            <a:r>
              <a:rPr lang="et-EE" sz="2000" dirty="0">
                <a:solidFill>
                  <a:schemeClr val="tx1"/>
                </a:solidFill>
              </a:rPr>
              <a:t>m</a:t>
            </a:r>
            <a:r>
              <a:rPr lang="et-EE" sz="2000" dirty="0" smtClean="0">
                <a:solidFill>
                  <a:schemeClr val="tx1"/>
                </a:solidFill>
              </a:rPr>
              <a:t>itteformaalne täiskasvanuõpe</a:t>
            </a:r>
            <a:endParaRPr lang="en-US" sz="2000" dirty="0">
              <a:solidFill>
                <a:schemeClr val="tx1"/>
              </a:solidFill>
            </a:endParaRPr>
          </a:p>
          <a:p>
            <a:pPr lvl="1"/>
            <a:r>
              <a:rPr lang="et-EE" sz="2000" dirty="0">
                <a:solidFill>
                  <a:schemeClr val="tx1"/>
                </a:solidFill>
              </a:rPr>
              <a:t>t</a:t>
            </a:r>
            <a:r>
              <a:rPr lang="et-EE" sz="2000" dirty="0" smtClean="0">
                <a:solidFill>
                  <a:schemeClr val="tx1"/>
                </a:solidFill>
              </a:rPr>
              <a:t>asemeõpe</a:t>
            </a:r>
            <a:endParaRPr lang="en-US" sz="2000" dirty="0">
              <a:solidFill>
                <a:schemeClr val="tx1"/>
              </a:solidFill>
            </a:endParaRPr>
          </a:p>
          <a:p>
            <a:pPr lvl="1"/>
            <a:r>
              <a:rPr lang="et-EE" sz="2000" dirty="0">
                <a:solidFill>
                  <a:schemeClr val="tx1"/>
                </a:solidFill>
              </a:rPr>
              <a:t>t</a:t>
            </a:r>
            <a:r>
              <a:rPr lang="et-EE" sz="2000" dirty="0" smtClean="0">
                <a:solidFill>
                  <a:schemeClr val="tx1"/>
                </a:solidFill>
              </a:rPr>
              <a:t>ööalane täiendkoolitus</a:t>
            </a:r>
            <a:endParaRPr lang="en-US" sz="2000" dirty="0">
              <a:solidFill>
                <a:schemeClr val="tx1"/>
              </a:solidFill>
            </a:endParaRPr>
          </a:p>
          <a:p>
            <a:pPr lvl="1"/>
            <a:r>
              <a:rPr lang="et-EE" sz="2000" dirty="0">
                <a:solidFill>
                  <a:schemeClr val="tx1"/>
                </a:solidFill>
              </a:rPr>
              <a:t>t</a:t>
            </a:r>
            <a:r>
              <a:rPr lang="et-EE" sz="2000" dirty="0" smtClean="0">
                <a:solidFill>
                  <a:schemeClr val="tx1"/>
                </a:solidFill>
              </a:rPr>
              <a:t>ugitegevused</a:t>
            </a:r>
            <a:r>
              <a:rPr lang="en-US" sz="2000" dirty="0" smtClean="0">
                <a:solidFill>
                  <a:schemeClr val="tx1"/>
                </a:solidFill>
              </a:rPr>
              <a:t> (</a:t>
            </a:r>
            <a:r>
              <a:rPr lang="et-EE" sz="2000" dirty="0" smtClean="0">
                <a:solidFill>
                  <a:schemeClr val="tx1"/>
                </a:solidFill>
              </a:rPr>
              <a:t>nõustamine</a:t>
            </a:r>
            <a:r>
              <a:rPr lang="en-US" sz="2000" dirty="0" smtClean="0">
                <a:solidFill>
                  <a:schemeClr val="tx1"/>
                </a:solidFill>
              </a:rPr>
              <a:t>, </a:t>
            </a:r>
            <a:r>
              <a:rPr lang="et-EE" sz="2000" b="1" dirty="0" smtClean="0">
                <a:solidFill>
                  <a:srgbClr val="0070C0"/>
                </a:solidFill>
              </a:rPr>
              <a:t>teavitus</a:t>
            </a:r>
            <a:r>
              <a:rPr lang="en-US" sz="2000" dirty="0" smtClean="0">
                <a:solidFill>
                  <a:schemeClr val="tx1"/>
                </a:solidFill>
              </a:rPr>
              <a:t>, </a:t>
            </a:r>
            <a:r>
              <a:rPr lang="et-EE" sz="2000" dirty="0" smtClean="0">
                <a:solidFill>
                  <a:schemeClr val="tx1"/>
                </a:solidFill>
              </a:rPr>
              <a:t>kvaliteedi tagamine jne</a:t>
            </a:r>
            <a:r>
              <a:rPr lang="en-US" sz="2000" dirty="0" smtClean="0">
                <a:solidFill>
                  <a:schemeClr val="tx1"/>
                </a:solidFill>
              </a:rPr>
              <a:t>)</a:t>
            </a:r>
            <a:endParaRPr lang="en-US" sz="2000" dirty="0">
              <a:solidFill>
                <a:schemeClr val="tx1"/>
              </a:solidFill>
            </a:endParaRPr>
          </a:p>
          <a:p>
            <a:r>
              <a:rPr lang="et-EE" dirty="0" smtClean="0">
                <a:solidFill>
                  <a:schemeClr val="tx1"/>
                </a:solidFill>
              </a:rPr>
              <a:t>Rahastamine kuni</a:t>
            </a:r>
            <a:r>
              <a:rPr lang="sl-SI" dirty="0" smtClean="0">
                <a:solidFill>
                  <a:schemeClr val="tx1"/>
                </a:solidFill>
              </a:rPr>
              <a:t> 2020</a:t>
            </a:r>
            <a:r>
              <a:rPr lang="et-EE" dirty="0" smtClean="0">
                <a:solidFill>
                  <a:schemeClr val="tx1"/>
                </a:solidFill>
              </a:rPr>
              <a:t>. aastani</a:t>
            </a:r>
            <a:r>
              <a:rPr lang="sl-SI" dirty="0" smtClean="0">
                <a:solidFill>
                  <a:schemeClr val="tx1"/>
                </a:solidFill>
              </a:rPr>
              <a:t>: </a:t>
            </a:r>
            <a:r>
              <a:rPr lang="et-EE" dirty="0" smtClean="0">
                <a:solidFill>
                  <a:schemeClr val="tx1"/>
                </a:solidFill>
              </a:rPr>
              <a:t>ligikaudu</a:t>
            </a:r>
            <a:r>
              <a:rPr lang="sl-SI" dirty="0" smtClean="0">
                <a:solidFill>
                  <a:schemeClr val="tx1"/>
                </a:solidFill>
              </a:rPr>
              <a:t> €400 mi</a:t>
            </a:r>
            <a:r>
              <a:rPr lang="et-EE" dirty="0" smtClean="0">
                <a:solidFill>
                  <a:schemeClr val="tx1"/>
                </a:solidFill>
              </a:rPr>
              <a:t>ljonit</a:t>
            </a:r>
            <a:r>
              <a:rPr lang="sl-SI" dirty="0" smtClean="0">
                <a:solidFill>
                  <a:schemeClr val="tx1"/>
                </a:solidFill>
              </a:rPr>
              <a:t> </a:t>
            </a:r>
            <a:r>
              <a:rPr lang="en-US" dirty="0" smtClean="0">
                <a:solidFill>
                  <a:schemeClr val="tx1"/>
                </a:solidFill>
              </a:rPr>
              <a:t> </a:t>
            </a:r>
            <a:endParaRPr lang="sl-SI" dirty="0" smtClean="0">
              <a:solidFill>
                <a:schemeClr val="tx1"/>
              </a:solidFill>
            </a:endParaRPr>
          </a:p>
          <a:p>
            <a:r>
              <a:rPr lang="et-EE" dirty="0" smtClean="0">
                <a:solidFill>
                  <a:schemeClr val="tx1"/>
                </a:solidFill>
              </a:rPr>
              <a:t>Täiskasvanuõppe aastaprogramm</a:t>
            </a:r>
            <a:r>
              <a:rPr lang="en-US" dirty="0" smtClean="0">
                <a:solidFill>
                  <a:schemeClr val="tx1"/>
                </a:solidFill>
              </a:rPr>
              <a:t> (</a:t>
            </a:r>
            <a:r>
              <a:rPr lang="et-EE" dirty="0" smtClean="0">
                <a:solidFill>
                  <a:schemeClr val="tx1"/>
                </a:solidFill>
              </a:rPr>
              <a:t>eesmärgid</a:t>
            </a:r>
            <a:r>
              <a:rPr lang="en-US" dirty="0" smtClean="0">
                <a:solidFill>
                  <a:schemeClr val="tx1"/>
                </a:solidFill>
              </a:rPr>
              <a:t>, </a:t>
            </a:r>
            <a:r>
              <a:rPr lang="et-EE" dirty="0" smtClean="0">
                <a:solidFill>
                  <a:schemeClr val="tx1"/>
                </a:solidFill>
              </a:rPr>
              <a:t>tegevused</a:t>
            </a:r>
            <a:r>
              <a:rPr lang="en-US" dirty="0" smtClean="0">
                <a:solidFill>
                  <a:schemeClr val="tx1"/>
                </a:solidFill>
              </a:rPr>
              <a:t> </a:t>
            </a:r>
            <a:r>
              <a:rPr lang="et-EE" dirty="0" smtClean="0">
                <a:solidFill>
                  <a:schemeClr val="tx1"/>
                </a:solidFill>
              </a:rPr>
              <a:t>ja rahastus</a:t>
            </a:r>
            <a:r>
              <a:rPr lang="en-US" dirty="0" smtClean="0">
                <a:solidFill>
                  <a:schemeClr val="tx1"/>
                </a:solidFill>
              </a:rPr>
              <a:t>)</a:t>
            </a:r>
            <a:endParaRPr lang="sl-SI" dirty="0">
              <a:solidFill>
                <a:schemeClr val="tx1"/>
              </a:solidFill>
            </a:endParaRPr>
          </a:p>
          <a:p>
            <a:r>
              <a:rPr lang="et-EE" dirty="0" smtClean="0">
                <a:solidFill>
                  <a:schemeClr val="tx1"/>
                </a:solidFill>
              </a:rPr>
              <a:t>Elukestva õppe strateegia</a:t>
            </a:r>
            <a:r>
              <a:rPr lang="en-US" dirty="0" smtClean="0">
                <a:solidFill>
                  <a:schemeClr val="tx1"/>
                </a:solidFill>
              </a:rPr>
              <a:t> </a:t>
            </a:r>
            <a:r>
              <a:rPr lang="en-US" dirty="0">
                <a:solidFill>
                  <a:schemeClr val="tx1"/>
                </a:solidFill>
              </a:rPr>
              <a:t>(2007)</a:t>
            </a:r>
          </a:p>
          <a:p>
            <a:pPr marL="0" indent="0">
              <a:buNone/>
            </a:pPr>
            <a:endParaRPr lang="en-US" dirty="0" smtClean="0"/>
          </a:p>
          <a:p>
            <a:endParaRPr lang="sl-SI" dirty="0"/>
          </a:p>
        </p:txBody>
      </p:sp>
    </p:spTree>
    <p:extLst>
      <p:ext uri="{BB962C8B-B14F-4D97-AF65-F5344CB8AC3E}">
        <p14:creationId xmlns:p14="http://schemas.microsoft.com/office/powerpoint/2010/main" val="19810291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57200" y="1196752"/>
            <a:ext cx="8229600" cy="5112568"/>
          </a:xfrm>
        </p:spPr>
        <p:txBody>
          <a:bodyPr>
            <a:normAutofit fontScale="92500" lnSpcReduction="10000"/>
          </a:bodyPr>
          <a:lstStyle/>
          <a:p>
            <a:pPr marL="0" indent="0">
              <a:buNone/>
            </a:pPr>
            <a:r>
              <a:rPr lang="sl-SI" sz="2800" b="1" dirty="0" smtClean="0">
                <a:solidFill>
                  <a:srgbClr val="0070C0"/>
                </a:solidFill>
              </a:rPr>
              <a:t>Slove</a:t>
            </a:r>
            <a:r>
              <a:rPr lang="et-EE" sz="2800" b="1" dirty="0" smtClean="0">
                <a:solidFill>
                  <a:srgbClr val="0070C0"/>
                </a:solidFill>
              </a:rPr>
              <a:t>enia Täiskasvanuhariduse Instituut</a:t>
            </a:r>
            <a:endParaRPr lang="sl-SI" sz="2800" b="1" dirty="0" smtClean="0">
              <a:solidFill>
                <a:srgbClr val="0070C0"/>
              </a:solidFill>
            </a:endParaRPr>
          </a:p>
          <a:p>
            <a:r>
              <a:rPr lang="et-EE" dirty="0" smtClean="0">
                <a:solidFill>
                  <a:schemeClr val="tx1"/>
                </a:solidFill>
              </a:rPr>
              <a:t>Asutatud</a:t>
            </a:r>
            <a:r>
              <a:rPr lang="sl-SI" dirty="0" smtClean="0">
                <a:solidFill>
                  <a:schemeClr val="tx1"/>
                </a:solidFill>
              </a:rPr>
              <a:t> 1992</a:t>
            </a:r>
          </a:p>
          <a:p>
            <a:r>
              <a:rPr lang="et-EE" dirty="0" smtClean="0">
                <a:solidFill>
                  <a:schemeClr val="tx1"/>
                </a:solidFill>
              </a:rPr>
              <a:t>Katusorganisatsioon edendamaks täiskasvanuõpet</a:t>
            </a:r>
            <a:endParaRPr lang="sl-SI" dirty="0" smtClean="0">
              <a:solidFill>
                <a:schemeClr val="tx1"/>
              </a:solidFill>
            </a:endParaRPr>
          </a:p>
          <a:p>
            <a:r>
              <a:rPr lang="et-EE" dirty="0" smtClean="0">
                <a:solidFill>
                  <a:schemeClr val="tx1"/>
                </a:solidFill>
              </a:rPr>
              <a:t>Rahastatakse järgmiste organisatsioonide poolt:</a:t>
            </a:r>
            <a:r>
              <a:rPr lang="sl-SI" dirty="0" smtClean="0">
                <a:solidFill>
                  <a:schemeClr val="tx1"/>
                </a:solidFill>
              </a:rPr>
              <a:t> </a:t>
            </a:r>
          </a:p>
          <a:p>
            <a:pPr lvl="1"/>
            <a:r>
              <a:rPr lang="et-EE" sz="2000" dirty="0">
                <a:solidFill>
                  <a:schemeClr val="tx1"/>
                </a:solidFill>
              </a:rPr>
              <a:t>h</a:t>
            </a:r>
            <a:r>
              <a:rPr lang="et-EE" sz="2000" dirty="0" smtClean="0">
                <a:solidFill>
                  <a:schemeClr val="tx1"/>
                </a:solidFill>
              </a:rPr>
              <a:t>aridus-, teadus- ja spordiministeerium</a:t>
            </a:r>
            <a:endParaRPr lang="sl-SI" sz="2000" dirty="0" smtClean="0">
              <a:solidFill>
                <a:schemeClr val="tx1"/>
              </a:solidFill>
            </a:endParaRPr>
          </a:p>
          <a:p>
            <a:pPr lvl="1"/>
            <a:r>
              <a:rPr lang="et-EE" sz="2000" dirty="0">
                <a:solidFill>
                  <a:schemeClr val="tx1"/>
                </a:solidFill>
              </a:rPr>
              <a:t>t</a:t>
            </a:r>
            <a:r>
              <a:rPr lang="et-EE" sz="2000" dirty="0" smtClean="0">
                <a:solidFill>
                  <a:schemeClr val="tx1"/>
                </a:solidFill>
              </a:rPr>
              <a:t>ööhõive, perekonna ja sotsiaalministeerium</a:t>
            </a:r>
            <a:endParaRPr lang="sl-SI" sz="2000" dirty="0" smtClean="0">
              <a:solidFill>
                <a:schemeClr val="tx1"/>
              </a:solidFill>
            </a:endParaRPr>
          </a:p>
          <a:p>
            <a:pPr lvl="1"/>
            <a:r>
              <a:rPr lang="et-EE" sz="2000" dirty="0">
                <a:solidFill>
                  <a:schemeClr val="tx1"/>
                </a:solidFill>
              </a:rPr>
              <a:t>E</a:t>
            </a:r>
            <a:r>
              <a:rPr lang="et-EE" sz="2000" dirty="0" smtClean="0">
                <a:solidFill>
                  <a:schemeClr val="tx1"/>
                </a:solidFill>
              </a:rPr>
              <a:t>uroopa struktuuri- ja muud fondid </a:t>
            </a:r>
            <a:endParaRPr lang="sl-SI" sz="2000" dirty="0" smtClean="0">
              <a:solidFill>
                <a:schemeClr val="tx1"/>
              </a:solidFill>
            </a:endParaRPr>
          </a:p>
          <a:p>
            <a:r>
              <a:rPr lang="et-EE" dirty="0" smtClean="0">
                <a:solidFill>
                  <a:schemeClr val="tx1"/>
                </a:solidFill>
              </a:rPr>
              <a:t>Neli klastrit</a:t>
            </a:r>
            <a:r>
              <a:rPr lang="sl-SI" dirty="0" smtClean="0">
                <a:solidFill>
                  <a:schemeClr val="tx1"/>
                </a:solidFill>
              </a:rPr>
              <a:t>:</a:t>
            </a:r>
          </a:p>
          <a:p>
            <a:pPr lvl="1"/>
            <a:r>
              <a:rPr lang="et-EE" sz="2000" dirty="0">
                <a:solidFill>
                  <a:schemeClr val="tx1"/>
                </a:solidFill>
              </a:rPr>
              <a:t>t</a:t>
            </a:r>
            <a:r>
              <a:rPr lang="et-EE" sz="2000" dirty="0" smtClean="0">
                <a:solidFill>
                  <a:schemeClr val="tx1"/>
                </a:solidFill>
              </a:rPr>
              <a:t>eadus ja arendus</a:t>
            </a:r>
            <a:endParaRPr lang="sl-SI" sz="2000" dirty="0" smtClean="0">
              <a:solidFill>
                <a:schemeClr val="tx1"/>
              </a:solidFill>
            </a:endParaRPr>
          </a:p>
          <a:p>
            <a:pPr lvl="1"/>
            <a:r>
              <a:rPr lang="et-EE" sz="2000" dirty="0">
                <a:solidFill>
                  <a:schemeClr val="tx1"/>
                </a:solidFill>
              </a:rPr>
              <a:t>n</a:t>
            </a:r>
            <a:r>
              <a:rPr lang="et-EE" sz="2000" dirty="0" smtClean="0">
                <a:solidFill>
                  <a:schemeClr val="tx1"/>
                </a:solidFill>
              </a:rPr>
              <a:t>õustamine ja hindamine</a:t>
            </a:r>
            <a:endParaRPr lang="sl-SI" sz="2000" dirty="0" smtClean="0">
              <a:solidFill>
                <a:schemeClr val="tx1"/>
              </a:solidFill>
            </a:endParaRPr>
          </a:p>
          <a:p>
            <a:pPr lvl="1"/>
            <a:r>
              <a:rPr lang="et-EE" sz="2000" dirty="0">
                <a:solidFill>
                  <a:schemeClr val="tx1"/>
                </a:solidFill>
              </a:rPr>
              <a:t>t</a:t>
            </a:r>
            <a:r>
              <a:rPr lang="et-EE" sz="2000" dirty="0" smtClean="0">
                <a:solidFill>
                  <a:schemeClr val="tx1"/>
                </a:solidFill>
              </a:rPr>
              <a:t>äiskasvanute koolitajate koolitus ja nende töö kvaliteedi hindamine</a:t>
            </a:r>
            <a:endParaRPr lang="sl-SI" sz="2000" dirty="0" smtClean="0">
              <a:solidFill>
                <a:schemeClr val="tx1"/>
              </a:solidFill>
            </a:endParaRPr>
          </a:p>
          <a:p>
            <a:pPr lvl="1"/>
            <a:r>
              <a:rPr lang="et-EE" sz="2000" b="1" dirty="0">
                <a:solidFill>
                  <a:srgbClr val="0070C0"/>
                </a:solidFill>
              </a:rPr>
              <a:t>t</a:t>
            </a:r>
            <a:r>
              <a:rPr lang="et-EE" sz="2000" b="1" dirty="0" smtClean="0">
                <a:solidFill>
                  <a:srgbClr val="0070C0"/>
                </a:solidFill>
              </a:rPr>
              <a:t>eavitus</a:t>
            </a:r>
            <a:endParaRPr lang="sl-SI" sz="2000" b="1" dirty="0" smtClean="0">
              <a:solidFill>
                <a:srgbClr val="0070C0"/>
              </a:solidFill>
            </a:endParaRPr>
          </a:p>
          <a:p>
            <a:r>
              <a:rPr lang="et-EE" dirty="0" smtClean="0">
                <a:solidFill>
                  <a:schemeClr val="tx1"/>
                </a:solidFill>
              </a:rPr>
              <a:t>Euroopa täiskasvanuõppe tegevuskava AGENDA riiklik koordinaator</a:t>
            </a:r>
            <a:endParaRPr lang="sl-SI" dirty="0" smtClean="0">
              <a:solidFill>
                <a:schemeClr val="tx1"/>
              </a:solidFill>
            </a:endParaRPr>
          </a:p>
          <a:p>
            <a:endParaRPr lang="sl-SI" dirty="0"/>
          </a:p>
        </p:txBody>
      </p:sp>
    </p:spTree>
    <p:extLst>
      <p:ext uri="{BB962C8B-B14F-4D97-AF65-F5344CB8AC3E}">
        <p14:creationId xmlns:p14="http://schemas.microsoft.com/office/powerpoint/2010/main" val="21912746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57200" y="1196752"/>
            <a:ext cx="8229600" cy="5040560"/>
          </a:xfrm>
        </p:spPr>
        <p:txBody>
          <a:bodyPr>
            <a:normAutofit fontScale="92500" lnSpcReduction="10000"/>
          </a:bodyPr>
          <a:lstStyle/>
          <a:p>
            <a:pPr marL="0" indent="0">
              <a:buNone/>
            </a:pPr>
            <a:r>
              <a:rPr lang="et-EE" sz="2800" dirty="0" smtClean="0">
                <a:solidFill>
                  <a:srgbClr val="0070C0"/>
                </a:solidFill>
              </a:rPr>
              <a:t>Euroopa täiskasvanuõppe tegevuskava AGENDA rakendamine - </a:t>
            </a:r>
            <a:r>
              <a:rPr lang="et-EE" sz="2800" b="1" dirty="0" smtClean="0">
                <a:solidFill>
                  <a:srgbClr val="0070C0"/>
                </a:solidFill>
              </a:rPr>
              <a:t>eesmärgid</a:t>
            </a:r>
            <a:endParaRPr lang="sl-SI" sz="2800" b="1" dirty="0" smtClean="0">
              <a:solidFill>
                <a:srgbClr val="0070C0"/>
              </a:solidFill>
            </a:endParaRPr>
          </a:p>
          <a:p>
            <a:r>
              <a:rPr lang="et-EE" dirty="0" smtClean="0">
                <a:solidFill>
                  <a:schemeClr val="tx1"/>
                </a:solidFill>
              </a:rPr>
              <a:t>AGENDA põhisõnumite edastamine</a:t>
            </a:r>
            <a:endParaRPr lang="sl-SI" dirty="0" smtClean="0">
              <a:solidFill>
                <a:schemeClr val="tx1"/>
              </a:solidFill>
            </a:endParaRPr>
          </a:p>
          <a:p>
            <a:r>
              <a:rPr lang="et-EE" dirty="0" smtClean="0">
                <a:solidFill>
                  <a:schemeClr val="tx1"/>
                </a:solidFill>
              </a:rPr>
              <a:t>Teadlikkuse tõstmine täiskasvanu- ja elukestva õppe teemadest</a:t>
            </a:r>
            <a:endParaRPr lang="sl-SI" dirty="0" smtClean="0">
              <a:solidFill>
                <a:schemeClr val="tx1"/>
              </a:solidFill>
            </a:endParaRPr>
          </a:p>
          <a:p>
            <a:r>
              <a:rPr lang="et-EE" dirty="0" smtClean="0">
                <a:solidFill>
                  <a:schemeClr val="tx1"/>
                </a:solidFill>
              </a:rPr>
              <a:t>Olemasolevate tegevuste edasiarendamine</a:t>
            </a:r>
            <a:endParaRPr lang="sl-SI" dirty="0">
              <a:solidFill>
                <a:schemeClr val="tx1"/>
              </a:solidFill>
            </a:endParaRPr>
          </a:p>
          <a:p>
            <a:r>
              <a:rPr lang="et-EE" dirty="0">
                <a:solidFill>
                  <a:schemeClr val="tx1"/>
                </a:solidFill>
              </a:rPr>
              <a:t>K</a:t>
            </a:r>
            <a:r>
              <a:rPr lang="et-EE" dirty="0" smtClean="0">
                <a:solidFill>
                  <a:schemeClr val="tx1"/>
                </a:solidFill>
              </a:rPr>
              <a:t>ohalike koordinaatorite ja võrgustike tegevuse aktiviseerimine</a:t>
            </a:r>
            <a:endParaRPr lang="sl-SI" dirty="0" smtClean="0">
              <a:solidFill>
                <a:schemeClr val="tx1"/>
              </a:solidFill>
            </a:endParaRPr>
          </a:p>
          <a:p>
            <a:r>
              <a:rPr lang="et-EE" dirty="0" smtClean="0">
                <a:solidFill>
                  <a:schemeClr val="tx1"/>
                </a:solidFill>
              </a:rPr>
              <a:t>Osapoolte vahelise koostöö tõhustamine</a:t>
            </a:r>
            <a:endParaRPr lang="sl-SI" dirty="0">
              <a:solidFill>
                <a:schemeClr val="tx1"/>
              </a:solidFill>
            </a:endParaRPr>
          </a:p>
          <a:p>
            <a:r>
              <a:rPr lang="et-EE" dirty="0" smtClean="0">
                <a:solidFill>
                  <a:schemeClr val="tx1"/>
                </a:solidFill>
              </a:rPr>
              <a:t>Täiskasvanuõppe positiivsete kogemuste levitamine</a:t>
            </a:r>
            <a:endParaRPr lang="sl-SI" dirty="0">
              <a:solidFill>
                <a:schemeClr val="tx1"/>
              </a:solidFill>
            </a:endParaRPr>
          </a:p>
          <a:p>
            <a:r>
              <a:rPr lang="et-EE" dirty="0">
                <a:solidFill>
                  <a:schemeClr val="tx1"/>
                </a:solidFill>
              </a:rPr>
              <a:t>L</a:t>
            </a:r>
            <a:r>
              <a:rPr lang="et-EE" dirty="0" smtClean="0">
                <a:solidFill>
                  <a:schemeClr val="tx1"/>
                </a:solidFill>
              </a:rPr>
              <a:t>aiema avalikkuse, eriti vähemate oskustega inimeste, </a:t>
            </a:r>
          </a:p>
          <a:p>
            <a:pPr marL="0" indent="0">
              <a:buNone/>
            </a:pPr>
            <a:r>
              <a:rPr lang="et-EE" dirty="0" smtClean="0">
                <a:solidFill>
                  <a:schemeClr val="tx1"/>
                </a:solidFill>
              </a:rPr>
              <a:t>     huvi äratamine</a:t>
            </a:r>
            <a:endParaRPr lang="sl-SI" dirty="0" smtClean="0">
              <a:solidFill>
                <a:schemeClr val="tx1"/>
              </a:solidFill>
            </a:endParaRPr>
          </a:p>
          <a:p>
            <a:r>
              <a:rPr lang="et-EE" dirty="0" smtClean="0">
                <a:solidFill>
                  <a:schemeClr val="tx1"/>
                </a:solidFill>
              </a:rPr>
              <a:t>Õpikogukondade kontseptsiooni tutvustamine</a:t>
            </a:r>
            <a:endParaRPr lang="sl-SI" dirty="0">
              <a:solidFill>
                <a:schemeClr val="tx1"/>
              </a:solidFill>
            </a:endParaRPr>
          </a:p>
        </p:txBody>
      </p:sp>
    </p:spTree>
    <p:extLst>
      <p:ext uri="{BB962C8B-B14F-4D97-AF65-F5344CB8AC3E}">
        <p14:creationId xmlns:p14="http://schemas.microsoft.com/office/powerpoint/2010/main" val="4153287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57200" y="1196752"/>
            <a:ext cx="8229600" cy="4824536"/>
          </a:xfrm>
        </p:spPr>
        <p:txBody>
          <a:bodyPr>
            <a:normAutofit lnSpcReduction="10000"/>
          </a:bodyPr>
          <a:lstStyle/>
          <a:p>
            <a:pPr marL="0" indent="0">
              <a:buNone/>
            </a:pPr>
            <a:r>
              <a:rPr lang="et-EE" sz="2800" dirty="0">
                <a:solidFill>
                  <a:srgbClr val="0070C0"/>
                </a:solidFill>
              </a:rPr>
              <a:t>Euroopa täiskasvanuõppe tegevuskava AGENDA rakendamine</a:t>
            </a:r>
            <a:r>
              <a:rPr lang="sl-SI" sz="2800" dirty="0" smtClean="0">
                <a:solidFill>
                  <a:srgbClr val="0070C0"/>
                </a:solidFill>
              </a:rPr>
              <a:t> - </a:t>
            </a:r>
            <a:r>
              <a:rPr lang="et-EE" sz="2800" b="1" dirty="0" smtClean="0">
                <a:solidFill>
                  <a:srgbClr val="0070C0"/>
                </a:solidFill>
              </a:rPr>
              <a:t>tegevused</a:t>
            </a:r>
            <a:endParaRPr lang="sl-SI" sz="2800" b="1" dirty="0" smtClean="0">
              <a:solidFill>
                <a:srgbClr val="0070C0"/>
              </a:solidFill>
            </a:endParaRPr>
          </a:p>
          <a:p>
            <a:r>
              <a:rPr lang="et-EE" dirty="0" smtClean="0">
                <a:solidFill>
                  <a:schemeClr val="tx1"/>
                </a:solidFill>
              </a:rPr>
              <a:t>Õpiparaad</a:t>
            </a:r>
            <a:r>
              <a:rPr lang="sl-SI" dirty="0" smtClean="0">
                <a:solidFill>
                  <a:schemeClr val="tx1"/>
                </a:solidFill>
              </a:rPr>
              <a:t> – festival</a:t>
            </a:r>
            <a:r>
              <a:rPr lang="et-EE" dirty="0" smtClean="0">
                <a:solidFill>
                  <a:schemeClr val="tx1"/>
                </a:solidFill>
              </a:rPr>
              <a:t>id seitsmes avalikus kohas aasta jooksul</a:t>
            </a:r>
            <a:endParaRPr lang="sl-SI" dirty="0">
              <a:solidFill>
                <a:schemeClr val="tx1"/>
              </a:solidFill>
            </a:endParaRPr>
          </a:p>
          <a:p>
            <a:pPr lvl="1"/>
            <a:r>
              <a:rPr lang="et-EE" sz="2000" dirty="0" smtClean="0">
                <a:solidFill>
                  <a:schemeClr val="tx1"/>
                </a:solidFill>
              </a:rPr>
              <a:t>Koolitusasutusi tutvustavad väljapanekud</a:t>
            </a:r>
            <a:endParaRPr lang="sl-SI" sz="2000" dirty="0" smtClean="0">
              <a:solidFill>
                <a:schemeClr val="tx1"/>
              </a:solidFill>
            </a:endParaRPr>
          </a:p>
          <a:p>
            <a:pPr lvl="1"/>
            <a:r>
              <a:rPr lang="sl-SI" sz="2000" dirty="0" smtClean="0">
                <a:solidFill>
                  <a:schemeClr val="tx1"/>
                </a:solidFill>
              </a:rPr>
              <a:t>A</a:t>
            </a:r>
            <a:r>
              <a:rPr lang="et-EE" sz="2000" dirty="0" smtClean="0">
                <a:solidFill>
                  <a:schemeClr val="tx1"/>
                </a:solidFill>
              </a:rPr>
              <a:t>valikud esinemised</a:t>
            </a:r>
            <a:endParaRPr lang="sl-SI" sz="2000" dirty="0" smtClean="0">
              <a:solidFill>
                <a:schemeClr val="tx1"/>
              </a:solidFill>
            </a:endParaRPr>
          </a:p>
          <a:p>
            <a:pPr lvl="1"/>
            <a:r>
              <a:rPr lang="et-EE" sz="2000" dirty="0" smtClean="0">
                <a:solidFill>
                  <a:schemeClr val="tx1"/>
                </a:solidFill>
              </a:rPr>
              <a:t>Õpitoad</a:t>
            </a:r>
            <a:endParaRPr lang="sl-SI" sz="2000" dirty="0" smtClean="0">
              <a:solidFill>
                <a:schemeClr val="tx1"/>
              </a:solidFill>
            </a:endParaRPr>
          </a:p>
          <a:p>
            <a:pPr lvl="1"/>
            <a:r>
              <a:rPr lang="sl-SI" sz="2000" dirty="0" smtClean="0">
                <a:solidFill>
                  <a:schemeClr val="tx1"/>
                </a:solidFill>
              </a:rPr>
              <a:t>Video</a:t>
            </a:r>
            <a:r>
              <a:rPr lang="et-EE" sz="2000" dirty="0" smtClean="0">
                <a:solidFill>
                  <a:schemeClr val="tx1"/>
                </a:solidFill>
              </a:rPr>
              <a:t>esitlused</a:t>
            </a:r>
            <a:endParaRPr lang="sl-SI" sz="2000" dirty="0" smtClean="0">
              <a:solidFill>
                <a:schemeClr val="tx1"/>
              </a:solidFill>
            </a:endParaRPr>
          </a:p>
          <a:p>
            <a:r>
              <a:rPr lang="sl-SI" dirty="0" smtClean="0">
                <a:solidFill>
                  <a:schemeClr val="tx1"/>
                </a:solidFill>
              </a:rPr>
              <a:t>Vid</a:t>
            </a:r>
            <a:r>
              <a:rPr lang="et-EE" dirty="0" smtClean="0">
                <a:solidFill>
                  <a:schemeClr val="tx1"/>
                </a:solidFill>
              </a:rPr>
              <a:t>eolood täiskasvanuõppe teemadel</a:t>
            </a:r>
            <a:endParaRPr lang="sl-SI" dirty="0" smtClean="0">
              <a:solidFill>
                <a:schemeClr val="tx1"/>
              </a:solidFill>
            </a:endParaRPr>
          </a:p>
          <a:p>
            <a:r>
              <a:rPr lang="et-EE" dirty="0" smtClean="0">
                <a:solidFill>
                  <a:schemeClr val="tx1"/>
                </a:solidFill>
              </a:rPr>
              <a:t>Õpikogukonna kontseptsiooni määratlemine</a:t>
            </a:r>
            <a:endParaRPr lang="sl-SI" dirty="0" smtClean="0">
              <a:solidFill>
                <a:schemeClr val="tx1"/>
              </a:solidFill>
            </a:endParaRPr>
          </a:p>
          <a:p>
            <a:r>
              <a:rPr lang="sl-SI" dirty="0" smtClean="0">
                <a:solidFill>
                  <a:schemeClr val="tx1"/>
                </a:solidFill>
              </a:rPr>
              <a:t>E-</a:t>
            </a:r>
            <a:r>
              <a:rPr lang="et-EE" dirty="0" smtClean="0">
                <a:solidFill>
                  <a:schemeClr val="tx1"/>
                </a:solidFill>
              </a:rPr>
              <a:t>nurgake</a:t>
            </a:r>
            <a:endParaRPr lang="sl-SI" dirty="0" smtClean="0">
              <a:solidFill>
                <a:schemeClr val="tx1"/>
              </a:solidFill>
            </a:endParaRPr>
          </a:p>
          <a:p>
            <a:r>
              <a:rPr lang="et-EE" dirty="0" smtClean="0">
                <a:solidFill>
                  <a:schemeClr val="tx1"/>
                </a:solidFill>
              </a:rPr>
              <a:t>Muu teavitustegevus</a:t>
            </a:r>
            <a:endParaRPr lang="sl-SI" dirty="0" smtClean="0">
              <a:solidFill>
                <a:schemeClr val="tx1"/>
              </a:solidFill>
            </a:endParaRPr>
          </a:p>
          <a:p>
            <a:endParaRPr lang="sl-SI" dirty="0" smtClean="0"/>
          </a:p>
        </p:txBody>
      </p:sp>
    </p:spTree>
    <p:extLst>
      <p:ext uri="{BB962C8B-B14F-4D97-AF65-F5344CB8AC3E}">
        <p14:creationId xmlns:p14="http://schemas.microsoft.com/office/powerpoint/2010/main" val="3572435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57200" y="1196752"/>
            <a:ext cx="8229600" cy="4525963"/>
          </a:xfrm>
        </p:spPr>
        <p:txBody>
          <a:bodyPr>
            <a:normAutofit/>
          </a:bodyPr>
          <a:lstStyle/>
          <a:p>
            <a:pPr marL="0" indent="0">
              <a:buNone/>
            </a:pPr>
            <a:r>
              <a:rPr lang="et-EE" sz="2800" b="1" dirty="0" smtClean="0">
                <a:solidFill>
                  <a:srgbClr val="0070C0"/>
                </a:solidFill>
              </a:rPr>
              <a:t>Elukestva õppe nädal </a:t>
            </a:r>
            <a:r>
              <a:rPr lang="sl-SI" sz="2800" b="1" dirty="0" smtClean="0">
                <a:solidFill>
                  <a:srgbClr val="0070C0"/>
                </a:solidFill>
              </a:rPr>
              <a:t>Slove</a:t>
            </a:r>
            <a:r>
              <a:rPr lang="et-EE" sz="2800" b="1" dirty="0" smtClean="0">
                <a:solidFill>
                  <a:srgbClr val="0070C0"/>
                </a:solidFill>
              </a:rPr>
              <a:t>e</a:t>
            </a:r>
            <a:r>
              <a:rPr lang="sl-SI" sz="2800" b="1" dirty="0" smtClean="0">
                <a:solidFill>
                  <a:srgbClr val="0070C0"/>
                </a:solidFill>
              </a:rPr>
              <a:t>nia</a:t>
            </a:r>
            <a:r>
              <a:rPr lang="et-EE" sz="2800" b="1" dirty="0" smtClean="0">
                <a:solidFill>
                  <a:srgbClr val="0070C0"/>
                </a:solidFill>
              </a:rPr>
              <a:t>s</a:t>
            </a:r>
            <a:endParaRPr lang="sl-SI" sz="2800" b="1" dirty="0" smtClean="0">
              <a:solidFill>
                <a:srgbClr val="0070C0"/>
              </a:solidFill>
            </a:endParaRPr>
          </a:p>
          <a:p>
            <a:r>
              <a:rPr lang="et-EE" dirty="0" smtClean="0">
                <a:solidFill>
                  <a:schemeClr val="tx1"/>
                </a:solidFill>
              </a:rPr>
              <a:t>Toimunud </a:t>
            </a:r>
            <a:r>
              <a:rPr lang="sl-SI" dirty="0" smtClean="0">
                <a:solidFill>
                  <a:schemeClr val="tx1"/>
                </a:solidFill>
              </a:rPr>
              <a:t>19 </a:t>
            </a:r>
            <a:r>
              <a:rPr lang="et-EE" dirty="0" smtClean="0">
                <a:solidFill>
                  <a:schemeClr val="tx1"/>
                </a:solidFill>
              </a:rPr>
              <a:t>aastat </a:t>
            </a:r>
            <a:r>
              <a:rPr lang="sl-SI" sz="2000" dirty="0" smtClean="0">
                <a:solidFill>
                  <a:schemeClr val="tx1"/>
                </a:solidFill>
              </a:rPr>
              <a:t>(</a:t>
            </a:r>
            <a:r>
              <a:rPr lang="sl-SI" sz="2000" dirty="0" smtClean="0">
                <a:solidFill>
                  <a:schemeClr val="tx1"/>
                </a:solidFill>
                <a:hlinkClick r:id="rId2"/>
              </a:rPr>
              <a:t>http</a:t>
            </a:r>
            <a:r>
              <a:rPr lang="sl-SI" sz="2000" dirty="0">
                <a:solidFill>
                  <a:schemeClr val="tx1"/>
                </a:solidFill>
                <a:hlinkClick r:id="rId2"/>
              </a:rPr>
              <a:t>://</a:t>
            </a:r>
            <a:r>
              <a:rPr lang="sl-SI" sz="2000" dirty="0" smtClean="0">
                <a:solidFill>
                  <a:schemeClr val="tx1"/>
                </a:solidFill>
                <a:hlinkClick r:id="rId2"/>
              </a:rPr>
              <a:t>llw.acs.si</a:t>
            </a:r>
            <a:r>
              <a:rPr lang="sl-SI" sz="2000" dirty="0" smtClean="0">
                <a:solidFill>
                  <a:schemeClr val="tx1"/>
                </a:solidFill>
              </a:rPr>
              <a:t>)</a:t>
            </a:r>
          </a:p>
          <a:p>
            <a:r>
              <a:rPr lang="et-EE" dirty="0" smtClean="0">
                <a:solidFill>
                  <a:schemeClr val="tx1"/>
                </a:solidFill>
              </a:rPr>
              <a:t>Arvukalt erinevaid ettevõtmisi üle riigi</a:t>
            </a:r>
            <a:r>
              <a:rPr lang="sl-SI" dirty="0" smtClean="0">
                <a:solidFill>
                  <a:schemeClr val="tx1"/>
                </a:solidFill>
              </a:rPr>
              <a:t>:</a:t>
            </a:r>
          </a:p>
          <a:p>
            <a:pPr lvl="1"/>
            <a:r>
              <a:rPr lang="sl-SI" sz="2000" dirty="0" smtClean="0">
                <a:solidFill>
                  <a:schemeClr val="tx1"/>
                </a:solidFill>
              </a:rPr>
              <a:t>1996</a:t>
            </a:r>
            <a:r>
              <a:rPr lang="et-EE" sz="2000" dirty="0" smtClean="0">
                <a:solidFill>
                  <a:schemeClr val="tx1"/>
                </a:solidFill>
              </a:rPr>
              <a:t>. a</a:t>
            </a:r>
            <a:r>
              <a:rPr lang="sl-SI" sz="2000" dirty="0" smtClean="0">
                <a:solidFill>
                  <a:schemeClr val="tx1"/>
                </a:solidFill>
              </a:rPr>
              <a:t>: 70 </a:t>
            </a:r>
            <a:r>
              <a:rPr lang="et-EE" sz="2000" dirty="0" smtClean="0">
                <a:solidFill>
                  <a:schemeClr val="tx1"/>
                </a:solidFill>
              </a:rPr>
              <a:t>organisatsiooni</a:t>
            </a:r>
            <a:r>
              <a:rPr lang="sl-SI" sz="2000" dirty="0" smtClean="0">
                <a:solidFill>
                  <a:schemeClr val="tx1"/>
                </a:solidFill>
              </a:rPr>
              <a:t>, 500 </a:t>
            </a:r>
            <a:r>
              <a:rPr lang="et-EE" sz="2000" dirty="0" smtClean="0">
                <a:solidFill>
                  <a:schemeClr val="tx1"/>
                </a:solidFill>
              </a:rPr>
              <a:t>üritust</a:t>
            </a:r>
            <a:endParaRPr lang="sl-SI" sz="2000" dirty="0" smtClean="0">
              <a:solidFill>
                <a:schemeClr val="tx1"/>
              </a:solidFill>
            </a:endParaRPr>
          </a:p>
          <a:p>
            <a:pPr lvl="1"/>
            <a:r>
              <a:rPr lang="sl-SI" sz="2000" dirty="0" smtClean="0">
                <a:solidFill>
                  <a:schemeClr val="tx1"/>
                </a:solidFill>
              </a:rPr>
              <a:t>2014</a:t>
            </a:r>
            <a:r>
              <a:rPr lang="et-EE" sz="2000" dirty="0" smtClean="0">
                <a:solidFill>
                  <a:schemeClr val="tx1"/>
                </a:solidFill>
              </a:rPr>
              <a:t>. a</a:t>
            </a:r>
            <a:r>
              <a:rPr lang="sl-SI" sz="2000" dirty="0" smtClean="0">
                <a:solidFill>
                  <a:schemeClr val="tx1"/>
                </a:solidFill>
              </a:rPr>
              <a:t>: 1500 </a:t>
            </a:r>
            <a:r>
              <a:rPr lang="et-EE" sz="2000" dirty="0" smtClean="0">
                <a:solidFill>
                  <a:schemeClr val="tx1"/>
                </a:solidFill>
              </a:rPr>
              <a:t>organisatsiooni</a:t>
            </a:r>
            <a:r>
              <a:rPr lang="sl-SI" sz="2000" dirty="0" smtClean="0">
                <a:solidFill>
                  <a:schemeClr val="tx1"/>
                </a:solidFill>
              </a:rPr>
              <a:t>, 11800 </a:t>
            </a:r>
            <a:r>
              <a:rPr lang="et-EE" sz="2000" dirty="0" smtClean="0">
                <a:solidFill>
                  <a:schemeClr val="tx1"/>
                </a:solidFill>
              </a:rPr>
              <a:t>üritust</a:t>
            </a:r>
            <a:endParaRPr lang="sl-SI" sz="2000" dirty="0" smtClean="0">
              <a:solidFill>
                <a:schemeClr val="tx1"/>
              </a:solidFill>
            </a:endParaRPr>
          </a:p>
          <a:p>
            <a:r>
              <a:rPr lang="et-EE" dirty="0" smtClean="0">
                <a:solidFill>
                  <a:schemeClr val="tx1"/>
                </a:solidFill>
              </a:rPr>
              <a:t>Õppimise edendamise preemiad</a:t>
            </a:r>
            <a:r>
              <a:rPr lang="en-US" dirty="0" smtClean="0">
                <a:solidFill>
                  <a:schemeClr val="tx1"/>
                </a:solidFill>
              </a:rPr>
              <a:t>: </a:t>
            </a:r>
            <a:r>
              <a:rPr lang="en-US" sz="2000" dirty="0">
                <a:solidFill>
                  <a:schemeClr val="tx1"/>
                </a:solidFill>
                <a:hlinkClick r:id="rId3"/>
              </a:rPr>
              <a:t>http://</a:t>
            </a:r>
            <a:r>
              <a:rPr lang="en-US" sz="2000" dirty="0" smtClean="0">
                <a:solidFill>
                  <a:schemeClr val="tx1"/>
                </a:solidFill>
                <a:hlinkClick r:id="rId3"/>
              </a:rPr>
              <a:t>llw.acs.si/awards/winners</a:t>
            </a:r>
            <a:endParaRPr lang="sl-SI" sz="2000" dirty="0" smtClean="0">
              <a:solidFill>
                <a:schemeClr val="tx1"/>
              </a:solidFill>
            </a:endParaRPr>
          </a:p>
          <a:p>
            <a:r>
              <a:rPr lang="et-EE" dirty="0">
                <a:solidFill>
                  <a:schemeClr val="tx1"/>
                </a:solidFill>
              </a:rPr>
              <a:t>E</a:t>
            </a:r>
            <a:r>
              <a:rPr lang="et-EE" dirty="0" smtClean="0">
                <a:solidFill>
                  <a:schemeClr val="tx1"/>
                </a:solidFill>
              </a:rPr>
              <a:t>lukestva õppe nädala avamine</a:t>
            </a:r>
            <a:r>
              <a:rPr lang="en-US" dirty="0" smtClean="0">
                <a:solidFill>
                  <a:schemeClr val="tx1"/>
                </a:solidFill>
              </a:rPr>
              <a:t>:</a:t>
            </a:r>
            <a:r>
              <a:rPr lang="sl-SI" dirty="0" smtClean="0">
                <a:solidFill>
                  <a:schemeClr val="tx1"/>
                </a:solidFill>
              </a:rPr>
              <a:t> </a:t>
            </a:r>
            <a:r>
              <a:rPr lang="sl-SI" sz="2000" dirty="0">
                <a:solidFill>
                  <a:schemeClr val="tx1"/>
                </a:solidFill>
                <a:hlinkClick r:id="rId4"/>
              </a:rPr>
              <a:t>http://</a:t>
            </a:r>
            <a:r>
              <a:rPr lang="sl-SI" sz="2000" dirty="0" smtClean="0">
                <a:solidFill>
                  <a:schemeClr val="tx1"/>
                </a:solidFill>
                <a:hlinkClick r:id="rId4"/>
              </a:rPr>
              <a:t>llw.acs.si/opening</a:t>
            </a:r>
            <a:r>
              <a:rPr lang="sl-SI" sz="2000" dirty="0" smtClean="0">
                <a:solidFill>
                  <a:schemeClr val="tx1"/>
                </a:solidFill>
              </a:rPr>
              <a:t> </a:t>
            </a:r>
            <a:endParaRPr lang="en-US" sz="2000" dirty="0">
              <a:solidFill>
                <a:schemeClr val="tx1"/>
              </a:solidFill>
            </a:endParaRPr>
          </a:p>
          <a:p>
            <a:r>
              <a:rPr lang="et-EE" dirty="0" smtClean="0">
                <a:solidFill>
                  <a:schemeClr val="tx1"/>
                </a:solidFill>
              </a:rPr>
              <a:t>Täiskasvanuõppe kollokvium</a:t>
            </a:r>
            <a:r>
              <a:rPr lang="en-US" dirty="0" smtClean="0">
                <a:solidFill>
                  <a:schemeClr val="tx1"/>
                </a:solidFill>
              </a:rPr>
              <a:t>: </a:t>
            </a:r>
            <a:r>
              <a:rPr lang="en-US" sz="2000" dirty="0">
                <a:solidFill>
                  <a:schemeClr val="tx1"/>
                </a:solidFill>
                <a:hlinkClick r:id="rId5"/>
              </a:rPr>
              <a:t>http://</a:t>
            </a:r>
            <a:r>
              <a:rPr lang="en-US" sz="2000" dirty="0" smtClean="0">
                <a:solidFill>
                  <a:schemeClr val="tx1"/>
                </a:solidFill>
                <a:hlinkClick r:id="rId5"/>
              </a:rPr>
              <a:t>llw.acs.si/ac</a:t>
            </a:r>
            <a:endParaRPr lang="sl-SI" sz="2000" dirty="0" smtClean="0">
              <a:solidFill>
                <a:schemeClr val="tx1"/>
              </a:solidFill>
            </a:endParaRPr>
          </a:p>
          <a:p>
            <a:r>
              <a:rPr lang="et-EE" dirty="0" smtClean="0">
                <a:solidFill>
                  <a:schemeClr val="tx1"/>
                </a:solidFill>
              </a:rPr>
              <a:t>Kampaania „Eeskuju nakatab“</a:t>
            </a:r>
            <a:r>
              <a:rPr lang="sl-SI" dirty="0" smtClean="0">
                <a:solidFill>
                  <a:schemeClr val="tx1"/>
                </a:solidFill>
              </a:rPr>
              <a:t>: </a:t>
            </a:r>
            <a:r>
              <a:rPr lang="sl-SI" sz="2000" dirty="0">
                <a:solidFill>
                  <a:schemeClr val="tx1"/>
                </a:solidFill>
                <a:hlinkClick r:id="rId6"/>
              </a:rPr>
              <a:t>http://</a:t>
            </a:r>
            <a:r>
              <a:rPr lang="sl-SI" sz="2000" dirty="0" smtClean="0">
                <a:solidFill>
                  <a:schemeClr val="tx1"/>
                </a:solidFill>
                <a:hlinkClick r:id="rId6"/>
              </a:rPr>
              <a:t>llw.acs.si/learners</a:t>
            </a:r>
            <a:endParaRPr lang="sl-SI" dirty="0" smtClean="0">
              <a:solidFill>
                <a:schemeClr val="tx1"/>
              </a:solidFill>
            </a:endParaRPr>
          </a:p>
          <a:p>
            <a:endParaRPr lang="sl-SI" dirty="0" smtClean="0">
              <a:solidFill>
                <a:schemeClr val="tx1"/>
              </a:solidFill>
            </a:endParaRPr>
          </a:p>
          <a:p>
            <a:endParaRPr lang="sl-SI" dirty="0"/>
          </a:p>
        </p:txBody>
      </p:sp>
    </p:spTree>
    <p:extLst>
      <p:ext uri="{BB962C8B-B14F-4D97-AF65-F5344CB8AC3E}">
        <p14:creationId xmlns:p14="http://schemas.microsoft.com/office/powerpoint/2010/main" val="3699719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57200" y="1196752"/>
            <a:ext cx="8229600" cy="5040560"/>
          </a:xfrm>
        </p:spPr>
        <p:txBody>
          <a:bodyPr>
            <a:normAutofit lnSpcReduction="10000"/>
          </a:bodyPr>
          <a:lstStyle/>
          <a:p>
            <a:pPr marL="0" indent="0">
              <a:buNone/>
            </a:pPr>
            <a:r>
              <a:rPr lang="et-EE" sz="2800" b="1" dirty="0" smtClean="0">
                <a:solidFill>
                  <a:srgbClr val="0070C0"/>
                </a:solidFill>
              </a:rPr>
              <a:t>Õpiparaad</a:t>
            </a:r>
            <a:r>
              <a:rPr lang="en-US" sz="2800" b="1" dirty="0" smtClean="0">
                <a:solidFill>
                  <a:srgbClr val="0070C0"/>
                </a:solidFill>
              </a:rPr>
              <a:t> </a:t>
            </a:r>
            <a:r>
              <a:rPr lang="sl-SI" sz="2800" b="1" dirty="0" smtClean="0">
                <a:solidFill>
                  <a:srgbClr val="0070C0"/>
                </a:solidFill>
              </a:rPr>
              <a:t>2013 </a:t>
            </a:r>
            <a:r>
              <a:rPr lang="et-EE" sz="2800" b="1" dirty="0" smtClean="0">
                <a:solidFill>
                  <a:srgbClr val="0070C0"/>
                </a:solidFill>
              </a:rPr>
              <a:t>ja</a:t>
            </a:r>
            <a:r>
              <a:rPr lang="sl-SI" sz="2800" b="1" dirty="0" smtClean="0">
                <a:solidFill>
                  <a:srgbClr val="0070C0"/>
                </a:solidFill>
              </a:rPr>
              <a:t> 2014</a:t>
            </a:r>
          </a:p>
          <a:p>
            <a:r>
              <a:rPr lang="et-EE" dirty="0" smtClean="0">
                <a:solidFill>
                  <a:schemeClr val="tx1"/>
                </a:solidFill>
              </a:rPr>
              <a:t>Koduleht</a:t>
            </a:r>
            <a:r>
              <a:rPr lang="sl-SI" dirty="0" smtClean="0">
                <a:solidFill>
                  <a:schemeClr val="tx1"/>
                </a:solidFill>
              </a:rPr>
              <a:t>: </a:t>
            </a:r>
            <a:r>
              <a:rPr lang="sl-SI" dirty="0">
                <a:solidFill>
                  <a:schemeClr val="tx1"/>
                </a:solidFill>
                <a:hlinkClick r:id="rId2"/>
              </a:rPr>
              <a:t>http://llw.acs.si/learningparade</a:t>
            </a:r>
            <a:r>
              <a:rPr lang="sl-SI" dirty="0">
                <a:solidFill>
                  <a:schemeClr val="tx1"/>
                </a:solidFill>
              </a:rPr>
              <a:t> </a:t>
            </a:r>
          </a:p>
          <a:p>
            <a:r>
              <a:rPr lang="et-EE" dirty="0" smtClean="0">
                <a:solidFill>
                  <a:schemeClr val="tx1"/>
                </a:solidFill>
              </a:rPr>
              <a:t>Elukestva õppe teemalised lühiüritused avalikes kohtades</a:t>
            </a:r>
            <a:endParaRPr lang="sl-SI" dirty="0" smtClean="0">
              <a:solidFill>
                <a:schemeClr val="tx1"/>
              </a:solidFill>
            </a:endParaRPr>
          </a:p>
          <a:p>
            <a:r>
              <a:rPr lang="et-EE" dirty="0" smtClean="0">
                <a:solidFill>
                  <a:schemeClr val="tx1"/>
                </a:solidFill>
              </a:rPr>
              <a:t>Õpiparaadi koordinaatororganisatsiooni ja partnerite võrgustiku ühine ettevõtmine</a:t>
            </a:r>
            <a:endParaRPr lang="sl-SI" dirty="0" smtClean="0">
              <a:solidFill>
                <a:schemeClr val="tx1"/>
              </a:solidFill>
            </a:endParaRPr>
          </a:p>
          <a:p>
            <a:r>
              <a:rPr lang="et-EE" dirty="0" smtClean="0">
                <a:solidFill>
                  <a:schemeClr val="tx1"/>
                </a:solidFill>
              </a:rPr>
              <a:t>Tegevused kavandatakse vastavalt kohalikele oludele</a:t>
            </a:r>
            <a:endParaRPr lang="sl-SI" dirty="0" smtClean="0">
              <a:solidFill>
                <a:schemeClr val="tx1"/>
              </a:solidFill>
            </a:endParaRPr>
          </a:p>
          <a:p>
            <a:r>
              <a:rPr lang="et-EE" dirty="0" smtClean="0">
                <a:solidFill>
                  <a:schemeClr val="tx1"/>
                </a:solidFill>
              </a:rPr>
              <a:t>Erinevate põlvkondade ja eluvaldkondade kaasatus</a:t>
            </a:r>
            <a:endParaRPr lang="sl-SI" dirty="0">
              <a:solidFill>
                <a:schemeClr val="tx1"/>
              </a:solidFill>
            </a:endParaRPr>
          </a:p>
          <a:p>
            <a:r>
              <a:rPr lang="et-EE" dirty="0" smtClean="0">
                <a:solidFill>
                  <a:schemeClr val="tx1"/>
                </a:solidFill>
              </a:rPr>
              <a:t>Kohalike omavalitsuste ning riiklike poliitikakujundajate tugev toetus</a:t>
            </a:r>
          </a:p>
          <a:p>
            <a:r>
              <a:rPr lang="et-EE" dirty="0" smtClean="0">
                <a:solidFill>
                  <a:schemeClr val="tx1"/>
                </a:solidFill>
              </a:rPr>
              <a:t>Õppijate </a:t>
            </a:r>
            <a:r>
              <a:rPr lang="et-EE" dirty="0" smtClean="0">
                <a:solidFill>
                  <a:schemeClr val="tx1"/>
                </a:solidFill>
              </a:rPr>
              <a:t>kaasatus</a:t>
            </a:r>
            <a:endParaRPr lang="en-US" dirty="0"/>
          </a:p>
          <a:p>
            <a:endParaRPr lang="sl-SI" dirty="0"/>
          </a:p>
        </p:txBody>
      </p:sp>
    </p:spTree>
    <p:extLst>
      <p:ext uri="{BB962C8B-B14F-4D97-AF65-F5344CB8AC3E}">
        <p14:creationId xmlns:p14="http://schemas.microsoft.com/office/powerpoint/2010/main" val="35574028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1196752"/>
            <a:ext cx="8161304" cy="475456"/>
          </a:xfrm>
        </p:spPr>
        <p:txBody>
          <a:bodyPr/>
          <a:lstStyle/>
          <a:p>
            <a:r>
              <a:rPr lang="et-EE" sz="2200" b="1" dirty="0" smtClean="0">
                <a:latin typeface="+mj-lt"/>
              </a:rPr>
              <a:t>V</a:t>
            </a:r>
            <a:r>
              <a:rPr lang="sl-SI" sz="2200" b="1" dirty="0" smtClean="0">
                <a:latin typeface="+mj-lt"/>
              </a:rPr>
              <a:t>ideo</a:t>
            </a:r>
            <a:r>
              <a:rPr lang="et-EE" sz="2200" b="1" dirty="0" smtClean="0">
                <a:latin typeface="+mj-lt"/>
              </a:rPr>
              <a:t>lugu töötutele suunatud haridusprogrammidest</a:t>
            </a:r>
            <a:endParaRPr lang="sl-SI" sz="2200" b="1" dirty="0">
              <a:latin typeface="+mj-lt"/>
            </a:endParaRPr>
          </a:p>
        </p:txBody>
      </p:sp>
      <p:sp>
        <p:nvSpPr>
          <p:cNvPr id="3" name="Ograda vsebine 2"/>
          <p:cNvSpPr>
            <a:spLocks noGrp="1"/>
          </p:cNvSpPr>
          <p:nvPr>
            <p:ph sz="half" idx="2"/>
          </p:nvPr>
        </p:nvSpPr>
        <p:spPr>
          <a:xfrm>
            <a:off x="467544" y="2348880"/>
            <a:ext cx="8156132" cy="2880320"/>
          </a:xfrm>
        </p:spPr>
        <p:txBody>
          <a:bodyPr>
            <a:noAutofit/>
          </a:bodyPr>
          <a:lstStyle/>
          <a:p>
            <a:pPr marL="0" indent="0">
              <a:buNone/>
            </a:pPr>
            <a:r>
              <a:rPr lang="et-EE" sz="1800" b="1" dirty="0" smtClean="0">
                <a:solidFill>
                  <a:schemeClr val="tx1"/>
                </a:solidFill>
              </a:rPr>
              <a:t>Võimalused </a:t>
            </a:r>
            <a:r>
              <a:rPr lang="et-EE" sz="1800" b="1" dirty="0" smtClean="0">
                <a:solidFill>
                  <a:schemeClr val="tx1"/>
                </a:solidFill>
              </a:rPr>
              <a:t>on olemas</a:t>
            </a:r>
            <a:r>
              <a:rPr lang="sl-SI" sz="1800" b="1" dirty="0" smtClean="0">
                <a:solidFill>
                  <a:schemeClr val="tx1"/>
                </a:solidFill>
              </a:rPr>
              <a:t>! </a:t>
            </a:r>
            <a:r>
              <a:rPr lang="en-US" sz="1800" b="1" dirty="0" smtClean="0">
                <a:solidFill>
                  <a:schemeClr val="tx1"/>
                </a:solidFill>
              </a:rPr>
              <a:t>T</a:t>
            </a:r>
            <a:r>
              <a:rPr lang="et-EE" sz="1800" b="1" dirty="0" smtClean="0">
                <a:solidFill>
                  <a:schemeClr val="tx1"/>
                </a:solidFill>
              </a:rPr>
              <a:t>öötutele suunatud koolitusprogrammid</a:t>
            </a:r>
            <a:endParaRPr lang="sl-SI" sz="1800" b="1" dirty="0" smtClean="0">
              <a:solidFill>
                <a:schemeClr val="tx1"/>
              </a:solidFill>
            </a:endParaRPr>
          </a:p>
          <a:p>
            <a:pPr marL="0" indent="0">
              <a:buNone/>
            </a:pPr>
            <a:r>
              <a:rPr lang="sl-SI" sz="1800" dirty="0" smtClean="0">
                <a:solidFill>
                  <a:schemeClr val="tx1"/>
                </a:solidFill>
                <a:hlinkClick r:id="rId2"/>
              </a:rPr>
              <a:t>http</a:t>
            </a:r>
            <a:r>
              <a:rPr lang="sl-SI" sz="1800" dirty="0">
                <a:solidFill>
                  <a:schemeClr val="tx1"/>
                </a:solidFill>
                <a:hlinkClick r:id="rId2"/>
              </a:rPr>
              <a:t>://</a:t>
            </a:r>
            <a:r>
              <a:rPr lang="sl-SI" sz="1800" dirty="0" smtClean="0">
                <a:solidFill>
                  <a:schemeClr val="tx1"/>
                </a:solidFill>
                <a:hlinkClick r:id="rId2"/>
              </a:rPr>
              <a:t>llw.acs.si/learningparade/video1</a:t>
            </a:r>
            <a:r>
              <a:rPr lang="sl-SI" sz="1800" dirty="0" smtClean="0">
                <a:solidFill>
                  <a:schemeClr val="tx1"/>
                </a:solidFill>
              </a:rPr>
              <a:t> </a:t>
            </a:r>
            <a:endParaRPr lang="et-EE" sz="1800" dirty="0" smtClean="0">
              <a:solidFill>
                <a:schemeClr val="tx1"/>
              </a:solidFill>
            </a:endParaRPr>
          </a:p>
          <a:p>
            <a:pPr marL="0" indent="0">
              <a:buNone/>
            </a:pPr>
            <a:endParaRPr lang="sl-SI" sz="1800" dirty="0" smtClean="0">
              <a:solidFill>
                <a:schemeClr val="tx1"/>
              </a:solidFill>
            </a:endParaRPr>
          </a:p>
          <a:p>
            <a:pPr marL="0" indent="0">
              <a:buNone/>
            </a:pPr>
            <a:r>
              <a:rPr lang="et-EE" sz="1800" dirty="0" smtClean="0">
                <a:solidFill>
                  <a:schemeClr val="tx1"/>
                </a:solidFill>
              </a:rPr>
              <a:t>Videolugu koolitusorganisatsioonide poolt pakutavate teenuste ning teiste võimaluste kohta, võimaldamaks osalejatel, kelleks antud juhul on töötud inimesed, omandada uusi oskusi ja pädevusi, mis on pidevalt muutuvas ühiskonnas vajalikud. Näidatakse erinevate osapoolte koostöö ja partnerluse võimalusi ning kavandatakse haridusprogrammi mudeli siirde võimalusi teistesse valdkondadesse ja piirkondadesse</a:t>
            </a:r>
            <a:r>
              <a:rPr lang="et-EE" sz="1800" dirty="0" smtClean="0">
                <a:solidFill>
                  <a:schemeClr val="tx1"/>
                </a:solidFill>
              </a:rPr>
              <a:t>.</a:t>
            </a:r>
            <a:endParaRPr lang="en-US" sz="1800" dirty="0" smtClean="0">
              <a:solidFill>
                <a:schemeClr val="tx1"/>
              </a:solidFill>
            </a:endParaRPr>
          </a:p>
          <a:p>
            <a:pPr marL="0" indent="0">
              <a:buNone/>
            </a:pPr>
            <a:endParaRPr lang="sl-SI" sz="1800" dirty="0">
              <a:solidFill>
                <a:schemeClr val="tx1"/>
              </a:solidFill>
            </a:endParaRPr>
          </a:p>
        </p:txBody>
      </p:sp>
    </p:spTree>
    <p:extLst>
      <p:ext uri="{BB962C8B-B14F-4D97-AF65-F5344CB8AC3E}">
        <p14:creationId xmlns:p14="http://schemas.microsoft.com/office/powerpoint/2010/main" val="8387788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odstveno">
  <a:themeElements>
    <a:clrScheme name="Vodstven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Vodstven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Vodstven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607</TotalTime>
  <Words>739</Words>
  <Application>Microsoft Office PowerPoint</Application>
  <PresentationFormat>On-screen Show (4:3)</PresentationFormat>
  <Paragraphs>123</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Vodstveno</vt:lpstr>
      <vt:lpstr>AGENDA – Euroopa täiskasvanuõppe tegevuskava rakendamine Sloveenias. Uus impulss teadlikkuse tõstmisel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Videolugu töötutele suunatud haridusprogrammidest</vt:lpstr>
      <vt:lpstr>Videolugu kirjaoskuse parandamise programmidest maapiirkondades</vt:lpstr>
      <vt:lpstr>Videolugu varasema õpi- ja töökogemuse arvestamisega seonduvast nõustamisest ja hindamisest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Implementation of EAAL in Slovenia – fresh impetus to awareness raising</dc:title>
  <dc:creator>Zvonka Pangerc Pahernik</dc:creator>
  <cp:lastModifiedBy>kristel</cp:lastModifiedBy>
  <cp:revision>70</cp:revision>
  <cp:lastPrinted>2014-06-25T10:51:59Z</cp:lastPrinted>
  <dcterms:created xsi:type="dcterms:W3CDTF">2014-06-16T16:35:57Z</dcterms:created>
  <dcterms:modified xsi:type="dcterms:W3CDTF">2014-06-25T10:55:25Z</dcterms:modified>
</cp:coreProperties>
</file>