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9" r:id="rId3"/>
    <p:sldId id="258" r:id="rId4"/>
    <p:sldId id="273" r:id="rId5"/>
    <p:sldId id="260" r:id="rId6"/>
    <p:sldId id="261" r:id="rId7"/>
    <p:sldId id="264" r:id="rId8"/>
    <p:sldId id="262" r:id="rId9"/>
    <p:sldId id="274" r:id="rId10"/>
    <p:sldId id="275" r:id="rId11"/>
    <p:sldId id="276" r:id="rId12"/>
    <p:sldId id="277" r:id="rId13"/>
    <p:sldId id="265" r:id="rId14"/>
    <p:sldId id="278" r:id="rId15"/>
    <p:sldId id="270" r:id="rId1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9" autoAdjust="0"/>
  </p:normalViewPr>
  <p:slideViewPr>
    <p:cSldViewPr>
      <p:cViewPr varScale="1">
        <p:scale>
          <a:sx n="97" d="100"/>
          <a:sy n="97" d="100"/>
        </p:scale>
        <p:origin x="-114" y="-258"/>
      </p:cViewPr>
      <p:guideLst>
        <p:guide orient="horz" pos="2160"/>
        <p:guide pos="2880"/>
      </p:guideLst>
    </p:cSldViewPr>
  </p:slideViewPr>
  <p:outlineViewPr>
    <p:cViewPr>
      <p:scale>
        <a:sx n="33" d="100"/>
        <a:sy n="33" d="100"/>
      </p:scale>
      <p:origin x="0" y="128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8960B2-9604-4848-83E0-131EA6470C23}" type="datetimeFigureOut">
              <a:rPr lang="sl-SI" smtClean="0"/>
              <a:t>25.6.2014</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F8CB72-74B1-4A2B-A88B-211598450EF5}" type="slidenum">
              <a:rPr lang="sl-SI" smtClean="0"/>
              <a:t>‹#›</a:t>
            </a:fld>
            <a:endParaRPr lang="sl-SI"/>
          </a:p>
        </p:txBody>
      </p:sp>
    </p:spTree>
    <p:extLst>
      <p:ext uri="{BB962C8B-B14F-4D97-AF65-F5344CB8AC3E}">
        <p14:creationId xmlns:p14="http://schemas.microsoft.com/office/powerpoint/2010/main" val="225412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sl-SI" smtClean="0"/>
              <a:t>Uredite slog naslova matrice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7" name="Date Placeholder 6"/>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8" name="Slide Number Placeholder 7"/>
          <p:cNvSpPr>
            <a:spLocks noGrp="1"/>
          </p:cNvSpPr>
          <p:nvPr>
            <p:ph type="sldNum" sz="quarter" idx="11"/>
          </p:nvPr>
        </p:nvSpPr>
        <p:spPr/>
        <p:txBody>
          <a:bodyPr/>
          <a:lstStyle/>
          <a:p>
            <a:fld id="{C4D6E077-18D0-4DC8-BB8F-D4AEAA53EA7B}" type="slidenum">
              <a:rPr lang="sl-SI" smtClean="0"/>
              <a:t>‹#›</a:t>
            </a:fld>
            <a:endParaRPr lang="sl-SI" dirty="0"/>
          </a:p>
        </p:txBody>
      </p:sp>
      <p:sp>
        <p:nvSpPr>
          <p:cNvPr id="9" name="Footer Placeholder 8"/>
          <p:cNvSpPr>
            <a:spLocks noGrp="1"/>
          </p:cNvSpPr>
          <p:nvPr>
            <p:ph type="ftr" sz="quarter" idx="12"/>
          </p:nvPr>
        </p:nvSpPr>
        <p:spPr/>
        <p:txBody>
          <a:bodyPr/>
          <a:lstStyle/>
          <a:p>
            <a:endParaRPr lang="sl-SI"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5" name="Footer Placeholder 4"/>
          <p:cNvSpPr>
            <a:spLocks noGrp="1"/>
          </p:cNvSpPr>
          <p:nvPr>
            <p:ph type="ftr" sz="quarter" idx="11"/>
          </p:nvPr>
        </p:nvSpPr>
        <p:spPr/>
        <p:txBody>
          <a:bodyPr/>
          <a:lstStyle/>
          <a:p>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5" name="Footer Placeholder 4"/>
          <p:cNvSpPr>
            <a:spLocks noGrp="1"/>
          </p:cNvSpPr>
          <p:nvPr>
            <p:ph type="ftr" sz="quarter" idx="11"/>
          </p:nvPr>
        </p:nvSpPr>
        <p:spPr/>
        <p:txBody>
          <a:bodyPr/>
          <a:lstStyle/>
          <a:p>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4" name="Date Placeholder 3"/>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5" name="Footer Placeholder 4"/>
          <p:cNvSpPr>
            <a:spLocks noGrp="1"/>
          </p:cNvSpPr>
          <p:nvPr>
            <p:ph type="ftr" sz="quarter" idx="11"/>
          </p:nvPr>
        </p:nvSpPr>
        <p:spPr/>
        <p:txBody>
          <a:bodyPr/>
          <a:lstStyle/>
          <a:p>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sl-SI" smtClean="0"/>
              <a:t>Uredite slog naslova matrice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5" name="Footer Placeholder 4"/>
          <p:cNvSpPr>
            <a:spLocks noGrp="1"/>
          </p:cNvSpPr>
          <p:nvPr>
            <p:ph type="ftr" sz="quarter" idx="11"/>
          </p:nvPr>
        </p:nvSpPr>
        <p:spPr/>
        <p:txBody>
          <a:bodyPr/>
          <a:lstStyle/>
          <a:p>
            <a:endParaRPr lang="sl-SI" dirty="0"/>
          </a:p>
        </p:txBody>
      </p:sp>
      <p:sp>
        <p:nvSpPr>
          <p:cNvPr id="6" name="Slide Number Placeholder 5"/>
          <p:cNvSpPr>
            <a:spLocks noGrp="1"/>
          </p:cNvSpPr>
          <p:nvPr>
            <p:ph type="sldNum" sz="quarter" idx="12"/>
          </p:nvPr>
        </p:nvSpPr>
        <p:spPr/>
        <p:txBody>
          <a:bodyPr/>
          <a:lstStyle/>
          <a:p>
            <a:fld id="{C4D6E077-18D0-4DC8-BB8F-D4AEAA53EA7B}" type="slidenum">
              <a:rPr lang="sl-SI" smtClean="0"/>
              <a:t>‹#›</a:t>
            </a:fld>
            <a:endParaRPr lang="sl-SI"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5" name="Date Placeholder 4"/>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6" name="Footer Placeholder 5"/>
          <p:cNvSpPr>
            <a:spLocks noGrp="1"/>
          </p:cNvSpPr>
          <p:nvPr>
            <p:ph type="ftr" sz="quarter" idx="11"/>
          </p:nvPr>
        </p:nvSpPr>
        <p:spPr/>
        <p:txBody>
          <a:bodyPr/>
          <a:lstStyle/>
          <a:p>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
        <p:nvSpPr>
          <p:cNvPr id="9" name="Content Placeholder 8"/>
          <p:cNvSpPr>
            <a:spLocks noGrp="1"/>
          </p:cNvSpPr>
          <p:nvPr>
            <p:ph sz="quarter" idx="13"/>
          </p:nvPr>
        </p:nvSpPr>
        <p:spPr>
          <a:xfrm>
            <a:off x="365760" y="1600200"/>
            <a:ext cx="4041648" cy="452628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7" name="Date Placeholder 6"/>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8" name="Footer Placeholder 7"/>
          <p:cNvSpPr>
            <a:spLocks noGrp="1"/>
          </p:cNvSpPr>
          <p:nvPr>
            <p:ph type="ftr" sz="quarter" idx="11"/>
          </p:nvPr>
        </p:nvSpPr>
        <p:spPr/>
        <p:txBody>
          <a:bodyPr/>
          <a:lstStyle/>
          <a:p>
            <a:endParaRPr lang="sl-SI" dirty="0"/>
          </a:p>
        </p:txBody>
      </p:sp>
      <p:sp>
        <p:nvSpPr>
          <p:cNvPr id="9" name="Slide Number Placeholder 8"/>
          <p:cNvSpPr>
            <a:spLocks noGrp="1"/>
          </p:cNvSpPr>
          <p:nvPr>
            <p:ph type="sldNum" sz="quarter" idx="12"/>
          </p:nvPr>
        </p:nvSpPr>
        <p:spPr/>
        <p:txBody>
          <a:bodyPr/>
          <a:lstStyle/>
          <a:p>
            <a:fld id="{C4D6E077-18D0-4DC8-BB8F-D4AEAA53EA7B}" type="slidenum">
              <a:rPr lang="sl-SI" smtClean="0"/>
              <a:t>‹#›</a:t>
            </a:fld>
            <a:endParaRPr lang="sl-SI" dirty="0"/>
          </a:p>
        </p:txBody>
      </p:sp>
      <p:sp>
        <p:nvSpPr>
          <p:cNvPr id="11" name="Content Placeholder 10"/>
          <p:cNvSpPr>
            <a:spLocks noGrp="1"/>
          </p:cNvSpPr>
          <p:nvPr>
            <p:ph sz="quarter" idx="13"/>
          </p:nvPr>
        </p:nvSpPr>
        <p:spPr>
          <a:xfrm>
            <a:off x="457200" y="2212848"/>
            <a:ext cx="4041648" cy="391363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4" name="Footer Placeholder 3"/>
          <p:cNvSpPr>
            <a:spLocks noGrp="1"/>
          </p:cNvSpPr>
          <p:nvPr>
            <p:ph type="ftr" sz="quarter" idx="11"/>
          </p:nvPr>
        </p:nvSpPr>
        <p:spPr/>
        <p:txBody>
          <a:bodyPr/>
          <a:lstStyle/>
          <a:p>
            <a:endParaRPr lang="sl-SI" dirty="0"/>
          </a:p>
        </p:txBody>
      </p:sp>
      <p:sp>
        <p:nvSpPr>
          <p:cNvPr id="5" name="Slide Number Placeholder 4"/>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3" name="Footer Placeholder 2"/>
          <p:cNvSpPr>
            <a:spLocks noGrp="1"/>
          </p:cNvSpPr>
          <p:nvPr>
            <p:ph type="ftr" sz="quarter" idx="11"/>
          </p:nvPr>
        </p:nvSpPr>
        <p:spPr/>
        <p:txBody>
          <a:bodyPr/>
          <a:lstStyle/>
          <a:p>
            <a:endParaRPr lang="sl-SI" dirty="0"/>
          </a:p>
        </p:txBody>
      </p:sp>
      <p:sp>
        <p:nvSpPr>
          <p:cNvPr id="4" name="Slide Number Placeholder 3"/>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sl-SI" smtClean="0"/>
              <a:t>Uredite slog naslova matrice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6" name="Footer Placeholder 5"/>
          <p:cNvSpPr>
            <a:spLocks noGrp="1"/>
          </p:cNvSpPr>
          <p:nvPr>
            <p:ph type="ftr" sz="quarter" idx="11"/>
          </p:nvPr>
        </p:nvSpPr>
        <p:spPr/>
        <p:txBody>
          <a:bodyPr/>
          <a:lstStyle/>
          <a:p>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sl-SI" smtClean="0"/>
              <a:t>Uredite slog naslova matrice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dirty="0" smtClean="0"/>
              <a:t>Kliknite ikono, če želite dodati sliko</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67FDA24B-D25B-483A-B9A3-38FE742FF28A}" type="datetimeFigureOut">
              <a:rPr lang="sl-SI" smtClean="0"/>
              <a:t>25.6.2014</a:t>
            </a:fld>
            <a:endParaRPr lang="sl-SI" dirty="0"/>
          </a:p>
        </p:txBody>
      </p:sp>
      <p:sp>
        <p:nvSpPr>
          <p:cNvPr id="6" name="Footer Placeholder 5"/>
          <p:cNvSpPr>
            <a:spLocks noGrp="1"/>
          </p:cNvSpPr>
          <p:nvPr>
            <p:ph type="ftr" sz="quarter" idx="11"/>
          </p:nvPr>
        </p:nvSpPr>
        <p:spPr/>
        <p:txBody>
          <a:bodyPr/>
          <a:lstStyle/>
          <a:p>
            <a:endParaRPr lang="sl-SI" dirty="0"/>
          </a:p>
        </p:txBody>
      </p:sp>
      <p:sp>
        <p:nvSpPr>
          <p:cNvPr id="7" name="Slide Number Placeholder 6"/>
          <p:cNvSpPr>
            <a:spLocks noGrp="1"/>
          </p:cNvSpPr>
          <p:nvPr>
            <p:ph type="sldNum" sz="quarter" idx="12"/>
          </p:nvPr>
        </p:nvSpPr>
        <p:spPr/>
        <p:txBody>
          <a:bodyPr/>
          <a:lstStyle/>
          <a:p>
            <a:fld id="{C4D6E077-18D0-4DC8-BB8F-D4AEAA53EA7B}" type="slidenum">
              <a:rPr lang="sl-SI" smtClean="0"/>
              <a:t>‹#›</a:t>
            </a:fld>
            <a:endParaRPr lang="sl-SI"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sl-SI" smtClean="0"/>
              <a:t>Uredite slog naslova matrice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7FDA24B-D25B-483A-B9A3-38FE742FF28A}" type="datetimeFigureOut">
              <a:rPr lang="sl-SI" smtClean="0"/>
              <a:t>25.6.2014</a:t>
            </a:fld>
            <a:endParaRPr lang="sl-SI"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sl-SI"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4D6E077-18D0-4DC8-BB8F-D4AEAA53EA7B}" type="slidenum">
              <a:rPr lang="sl-SI" smtClean="0"/>
              <a:t>‹#›</a:t>
            </a:fld>
            <a:endParaRPr lang="sl-SI"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hyperlink" Target="http://llw.acs.si/learningparade/video2" TargetMode="Externa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4.xml"/><Relationship Id="rId5" Type="http://schemas.openxmlformats.org/officeDocument/2006/relationships/hyperlink" Target="http://llw.acs.si/learningparade/video3" TargetMode="Externa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hyperlink" Target="http://llw.acs.si/learningparade/video4" TargetMode="External"/><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image" Target="cid:image001.jpg@01CF8AC3.F94C3290" TargetMode="External"/><Relationship Id="rId5" Type="http://schemas.openxmlformats.org/officeDocument/2006/relationships/image" Target="../media/image12.jpeg"/><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hyperlink" Target="http://llw.acs.si/learningparade/ecorner" TargetMode="External"/><Relationship Id="rId2" Type="http://schemas.openxmlformats.org/officeDocument/2006/relationships/hyperlink" Target="http://llw.acs.si/learningparade/communities"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tvu.acs.si/datoteke/paradaucenja/PU_2013_E-bilten_ENG.pd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lw.acs.si/awards/winners" TargetMode="External"/><Relationship Id="rId7" Type="http://schemas.openxmlformats.org/officeDocument/2006/relationships/image" Target="../media/image4.jpeg"/><Relationship Id="rId2" Type="http://schemas.openxmlformats.org/officeDocument/2006/relationships/hyperlink" Target="http://llw.acs.si/about" TargetMode="External"/><Relationship Id="rId1" Type="http://schemas.openxmlformats.org/officeDocument/2006/relationships/slideLayout" Target="../slideLayouts/slideLayout2.xml"/><Relationship Id="rId6" Type="http://schemas.openxmlformats.org/officeDocument/2006/relationships/hyperlink" Target="http://llw.acs.si/learners" TargetMode="External"/><Relationship Id="rId5" Type="http://schemas.openxmlformats.org/officeDocument/2006/relationships/hyperlink" Target="http://llw.acs.si/ac" TargetMode="External"/><Relationship Id="rId4" Type="http://schemas.openxmlformats.org/officeDocument/2006/relationships/hyperlink" Target="http://llw.acs.si/openin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llw.acs.si/learningparad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lw.acs.si/learningparade/video1" TargetMode="External"/><Relationship Id="rId1" Type="http://schemas.openxmlformats.org/officeDocument/2006/relationships/slideLayout" Target="../slideLayouts/slideLayout4.xml"/><Relationship Id="rId5" Type="http://schemas.openxmlformats.org/officeDocument/2006/relationships/image" Target="../media/image6.em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1489720"/>
            <a:ext cx="7772400" cy="1951857"/>
          </a:xfrm>
        </p:spPr>
        <p:txBody>
          <a:bodyPr/>
          <a:lstStyle/>
          <a:p>
            <a:r>
              <a:rPr lang="sl-SI" sz="4000" b="1" dirty="0" err="1">
                <a:latin typeface="+mj-lt"/>
              </a:rPr>
              <a:t>Implementation</a:t>
            </a:r>
            <a:r>
              <a:rPr lang="sl-SI" sz="4000" b="1" dirty="0">
                <a:latin typeface="+mj-lt"/>
              </a:rPr>
              <a:t> </a:t>
            </a:r>
            <a:r>
              <a:rPr lang="sl-SI" sz="4000" b="1" dirty="0" err="1">
                <a:latin typeface="+mj-lt"/>
              </a:rPr>
              <a:t>of</a:t>
            </a:r>
            <a:r>
              <a:rPr lang="sl-SI" sz="4000" b="1" dirty="0">
                <a:latin typeface="+mj-lt"/>
              </a:rPr>
              <a:t> EAAL in </a:t>
            </a:r>
            <a:r>
              <a:rPr lang="sl-SI" sz="4000" b="1" dirty="0" err="1" smtClean="0">
                <a:latin typeface="+mj-lt"/>
              </a:rPr>
              <a:t>Slovenia</a:t>
            </a:r>
            <a:r>
              <a:rPr lang="sl-SI" sz="4000" b="1" dirty="0" smtClean="0">
                <a:latin typeface="+mj-lt"/>
              </a:rPr>
              <a:t> </a:t>
            </a:r>
            <a:r>
              <a:rPr lang="sl-SI" sz="4000" b="1" dirty="0">
                <a:latin typeface="+mj-lt"/>
              </a:rPr>
              <a:t>– </a:t>
            </a:r>
            <a:r>
              <a:rPr lang="sl-SI" sz="4000" b="1" dirty="0" err="1">
                <a:latin typeface="+mj-lt"/>
              </a:rPr>
              <a:t>fresh</a:t>
            </a:r>
            <a:r>
              <a:rPr lang="sl-SI" sz="4000" b="1" dirty="0">
                <a:latin typeface="+mj-lt"/>
              </a:rPr>
              <a:t> </a:t>
            </a:r>
            <a:r>
              <a:rPr lang="sl-SI" sz="4000" b="1" dirty="0" err="1">
                <a:latin typeface="+mj-lt"/>
              </a:rPr>
              <a:t>impetus</a:t>
            </a:r>
            <a:r>
              <a:rPr lang="sl-SI" sz="4000" b="1" dirty="0">
                <a:latin typeface="+mj-lt"/>
              </a:rPr>
              <a:t> to </a:t>
            </a:r>
            <a:r>
              <a:rPr lang="sl-SI" sz="4000" b="1" dirty="0" err="1">
                <a:latin typeface="+mj-lt"/>
              </a:rPr>
              <a:t>awareness</a:t>
            </a:r>
            <a:r>
              <a:rPr lang="sl-SI" sz="4000" b="1" dirty="0">
                <a:latin typeface="+mj-lt"/>
              </a:rPr>
              <a:t> </a:t>
            </a:r>
            <a:r>
              <a:rPr lang="sl-SI" sz="4000" b="1" dirty="0" err="1">
                <a:latin typeface="+mj-lt"/>
              </a:rPr>
              <a:t>raising</a:t>
            </a:r>
            <a:endParaRPr lang="sl-SI" sz="4000" b="1" dirty="0">
              <a:latin typeface="+mj-lt"/>
            </a:endParaRPr>
          </a:p>
        </p:txBody>
      </p:sp>
      <p:sp>
        <p:nvSpPr>
          <p:cNvPr id="3" name="Podnaslov 2"/>
          <p:cNvSpPr>
            <a:spLocks noGrp="1"/>
          </p:cNvSpPr>
          <p:nvPr>
            <p:ph type="subTitle" idx="1"/>
          </p:nvPr>
        </p:nvSpPr>
        <p:spPr>
          <a:xfrm>
            <a:off x="1331640" y="3721968"/>
            <a:ext cx="6400800" cy="1219200"/>
          </a:xfrm>
        </p:spPr>
        <p:txBody>
          <a:bodyPr>
            <a:normAutofit/>
          </a:bodyPr>
          <a:lstStyle/>
          <a:p>
            <a:r>
              <a:rPr lang="sl-SI" sz="2000" dirty="0" err="1"/>
              <a:t>b</a:t>
            </a:r>
            <a:r>
              <a:rPr lang="sl-SI" sz="2000" dirty="0" err="1" smtClean="0"/>
              <a:t>y</a:t>
            </a:r>
            <a:r>
              <a:rPr lang="sl-SI" sz="2000" dirty="0" smtClean="0"/>
              <a:t> Zvonka Pangerc Pahernik, </a:t>
            </a:r>
          </a:p>
          <a:p>
            <a:r>
              <a:rPr lang="sl-SI" sz="2000" dirty="0" smtClean="0"/>
              <a:t>EAAL </a:t>
            </a:r>
            <a:r>
              <a:rPr lang="sl-SI" sz="2000" dirty="0" err="1" smtClean="0"/>
              <a:t>national</a:t>
            </a:r>
            <a:r>
              <a:rPr lang="sl-SI" sz="2000" dirty="0" smtClean="0"/>
              <a:t> </a:t>
            </a:r>
            <a:r>
              <a:rPr lang="sl-SI" sz="2000" dirty="0" err="1" smtClean="0"/>
              <a:t>coordinator</a:t>
            </a:r>
            <a:endParaRPr lang="sl-SI" sz="2000" dirty="0"/>
          </a:p>
        </p:txBody>
      </p:sp>
      <p:pic>
        <p:nvPicPr>
          <p:cNvPr id="4" name="Slika 14" descr="acs_logotip.e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5698" y="4898490"/>
            <a:ext cx="4772606" cy="762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grada noge 4"/>
          <p:cNvSpPr>
            <a:spLocks noGrp="1"/>
          </p:cNvSpPr>
          <p:nvPr>
            <p:ph type="ftr" sz="quarter" idx="12"/>
          </p:nvPr>
        </p:nvSpPr>
        <p:spPr>
          <a:xfrm>
            <a:off x="659165" y="6356350"/>
            <a:ext cx="7801267" cy="365125"/>
          </a:xfrm>
        </p:spPr>
        <p:txBody>
          <a:bodyPr/>
          <a:lstStyle/>
          <a:p>
            <a:pPr algn="ctr"/>
            <a:r>
              <a:rPr lang="sl-SI" dirty="0" err="1" smtClean="0"/>
              <a:t>Conference</a:t>
            </a:r>
            <a:r>
              <a:rPr lang="sl-SI" dirty="0" smtClean="0"/>
              <a:t> </a:t>
            </a:r>
            <a:r>
              <a:rPr lang="en-GB" i="1" dirty="0" smtClean="0"/>
              <a:t>Key </a:t>
            </a:r>
            <a:r>
              <a:rPr lang="en-GB" i="1" dirty="0"/>
              <a:t>to bringing adults back to educational system lies in </a:t>
            </a:r>
            <a:r>
              <a:rPr lang="en-GB" i="1" dirty="0" smtClean="0"/>
              <a:t>cooperation</a:t>
            </a:r>
            <a:r>
              <a:rPr lang="sl-SI" dirty="0" smtClean="0"/>
              <a:t>, </a:t>
            </a:r>
            <a:r>
              <a:rPr lang="sl-SI" dirty="0" err="1" smtClean="0"/>
              <a:t>Tallinn</a:t>
            </a:r>
            <a:r>
              <a:rPr lang="sl-SI" dirty="0" smtClean="0"/>
              <a:t>, 26 </a:t>
            </a:r>
            <a:r>
              <a:rPr lang="sl-SI" dirty="0" err="1" smtClean="0"/>
              <a:t>June</a:t>
            </a:r>
            <a:r>
              <a:rPr lang="sl-SI" dirty="0" smtClean="0"/>
              <a:t> 2014</a:t>
            </a:r>
            <a:endParaRPr lang="sl-SI" dirty="0"/>
          </a:p>
        </p:txBody>
      </p:sp>
      <p:pic>
        <p:nvPicPr>
          <p:cNvPr id="6" name="Slika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8" y="188640"/>
            <a:ext cx="4871254" cy="909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363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052736"/>
            <a:ext cx="8229600" cy="475456"/>
          </a:xfrm>
        </p:spPr>
        <p:txBody>
          <a:bodyPr/>
          <a:lstStyle/>
          <a:p>
            <a:r>
              <a:rPr lang="sl-SI" sz="2000" b="1" dirty="0">
                <a:latin typeface="+mj-lt"/>
              </a:rPr>
              <a:t>Video on </a:t>
            </a:r>
            <a:r>
              <a:rPr lang="sl-SI" sz="2000" b="1" dirty="0" err="1" smtClean="0">
                <a:latin typeface="+mj-lt"/>
              </a:rPr>
              <a:t>literacy</a:t>
            </a:r>
            <a:r>
              <a:rPr lang="sl-SI" sz="2000" b="1" dirty="0" smtClean="0">
                <a:latin typeface="+mj-lt"/>
              </a:rPr>
              <a:t> </a:t>
            </a:r>
            <a:r>
              <a:rPr lang="sl-SI" sz="2000" b="1" dirty="0" err="1" smtClean="0">
                <a:latin typeface="+mj-lt"/>
              </a:rPr>
              <a:t>programmes</a:t>
            </a:r>
            <a:r>
              <a:rPr lang="sl-SI" sz="2000" b="1" dirty="0" smtClean="0">
                <a:latin typeface="+mj-lt"/>
              </a:rPr>
              <a:t> in </a:t>
            </a:r>
            <a:r>
              <a:rPr lang="sl-SI" sz="2000" b="1" dirty="0" err="1" smtClean="0">
                <a:latin typeface="+mj-lt"/>
              </a:rPr>
              <a:t>the</a:t>
            </a:r>
            <a:r>
              <a:rPr lang="sl-SI" sz="2000" b="1" dirty="0" smtClean="0">
                <a:latin typeface="+mj-lt"/>
              </a:rPr>
              <a:t> </a:t>
            </a:r>
            <a:r>
              <a:rPr lang="sl-SI" sz="2000" b="1" dirty="0" err="1" smtClean="0">
                <a:latin typeface="+mj-lt"/>
              </a:rPr>
              <a:t>rural</a:t>
            </a:r>
            <a:r>
              <a:rPr lang="sl-SI" sz="2000" b="1" dirty="0" smtClean="0">
                <a:latin typeface="+mj-lt"/>
              </a:rPr>
              <a:t> </a:t>
            </a:r>
            <a:r>
              <a:rPr lang="sl-SI" sz="2000" b="1" dirty="0" err="1" smtClean="0">
                <a:latin typeface="+mj-lt"/>
              </a:rPr>
              <a:t>area</a:t>
            </a:r>
            <a:endParaRPr lang="sl-SI" sz="2000" b="1" dirty="0">
              <a:latin typeface="+mj-lt"/>
            </a:endParaRPr>
          </a:p>
        </p:txBody>
      </p:sp>
      <p:pic>
        <p:nvPicPr>
          <p:cNvPr id="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7"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pic>
        <p:nvPicPr>
          <p:cNvPr id="5" name="Ograda vsebine 4"/>
          <p:cNvPicPr>
            <a:picLocks noGrp="1" noChangeAspect="1"/>
          </p:cNvPicPr>
          <p:nvPr>
            <p:ph sz="quarter" idx="13"/>
          </p:nvPr>
        </p:nvPicPr>
        <p:blipFill>
          <a:blip r:embed="rId3" cstate="print">
            <a:extLst>
              <a:ext uri="{28A0092B-C50C-407E-A947-70E740481C1C}">
                <a14:useLocalDpi xmlns:a14="http://schemas.microsoft.com/office/drawing/2010/main" val="0"/>
              </a:ext>
            </a:extLst>
          </a:blip>
          <a:stretch>
            <a:fillRect/>
          </a:stretch>
        </p:blipFill>
        <p:spPr>
          <a:xfrm>
            <a:off x="539552" y="1628800"/>
            <a:ext cx="4041775" cy="2273498"/>
          </a:xfrm>
        </p:spPr>
      </p:pic>
      <p:pic>
        <p:nvPicPr>
          <p:cNvPr id="9" name="Slika 8"/>
          <p:cNvPicPr/>
          <p:nvPr/>
        </p:nvPicPr>
        <p:blipFill>
          <a:blip r:embed="rId4">
            <a:extLst>
              <a:ext uri="{28A0092B-C50C-407E-A947-70E740481C1C}">
                <a14:useLocalDpi xmlns:a14="http://schemas.microsoft.com/office/drawing/2010/main" val="0"/>
              </a:ext>
            </a:extLst>
          </a:blip>
          <a:srcRect/>
          <a:stretch>
            <a:fillRect/>
          </a:stretch>
        </p:blipFill>
        <p:spPr bwMode="auto">
          <a:xfrm>
            <a:off x="4838608" y="1700808"/>
            <a:ext cx="1605600" cy="1591200"/>
          </a:xfrm>
          <a:prstGeom prst="rect">
            <a:avLst/>
          </a:prstGeom>
          <a:noFill/>
          <a:ln>
            <a:noFill/>
          </a:ln>
        </p:spPr>
      </p:pic>
      <p:sp>
        <p:nvSpPr>
          <p:cNvPr id="10" name="Ograda vsebine 2"/>
          <p:cNvSpPr>
            <a:spLocks noGrp="1"/>
          </p:cNvSpPr>
          <p:nvPr>
            <p:ph sz="half" idx="2"/>
          </p:nvPr>
        </p:nvSpPr>
        <p:spPr>
          <a:xfrm>
            <a:off x="467544" y="4005064"/>
            <a:ext cx="8219256" cy="2121099"/>
          </a:xfrm>
        </p:spPr>
        <p:txBody>
          <a:bodyPr>
            <a:normAutofit fontScale="70000" lnSpcReduction="20000"/>
          </a:bodyPr>
          <a:lstStyle/>
          <a:p>
            <a:pPr marL="0" indent="0">
              <a:buNone/>
            </a:pPr>
            <a:r>
              <a:rPr lang="sl-SI" b="1" dirty="0" err="1" smtClean="0"/>
              <a:t>Handmade</a:t>
            </a:r>
            <a:r>
              <a:rPr lang="sl-SI" b="1" dirty="0" smtClean="0"/>
              <a:t> </a:t>
            </a:r>
            <a:r>
              <a:rPr lang="sl-SI" b="1" dirty="0" err="1" smtClean="0"/>
              <a:t>stories</a:t>
            </a:r>
            <a:r>
              <a:rPr lang="sl-SI" b="1" dirty="0" smtClean="0"/>
              <a:t>! </a:t>
            </a:r>
            <a:r>
              <a:rPr lang="en-US" b="1" dirty="0"/>
              <a:t>Rural areas as an opportunity for the development of basic skills and key competences </a:t>
            </a:r>
            <a:endParaRPr lang="sl-SI" b="1" dirty="0" smtClean="0"/>
          </a:p>
          <a:p>
            <a:pPr marL="0" indent="0">
              <a:buNone/>
            </a:pPr>
            <a:r>
              <a:rPr lang="sl-SI" sz="2000" dirty="0" smtClean="0">
                <a:hlinkClick r:id="rId5"/>
              </a:rPr>
              <a:t>http</a:t>
            </a:r>
            <a:r>
              <a:rPr lang="sl-SI" sz="2000" dirty="0">
                <a:hlinkClick r:id="rId5"/>
              </a:rPr>
              <a:t>://</a:t>
            </a:r>
            <a:r>
              <a:rPr lang="sl-SI" sz="2000" dirty="0" smtClean="0">
                <a:hlinkClick r:id="rId5"/>
              </a:rPr>
              <a:t>llw.acs.si/learningparade/video2</a:t>
            </a:r>
            <a:r>
              <a:rPr lang="sl-SI" sz="2000" dirty="0" smtClean="0"/>
              <a:t> </a:t>
            </a:r>
          </a:p>
          <a:p>
            <a:pPr marL="0" indent="0">
              <a:buNone/>
            </a:pPr>
            <a:endParaRPr lang="sl-SI" sz="2000" dirty="0" smtClean="0"/>
          </a:p>
          <a:p>
            <a:pPr marL="0" indent="0">
              <a:buNone/>
            </a:pPr>
            <a:r>
              <a:rPr lang="sl-SI" sz="2000" dirty="0" smtClean="0"/>
              <a:t>The video‘s </a:t>
            </a:r>
            <a:r>
              <a:rPr lang="sl-SI" sz="2000" dirty="0" err="1" smtClean="0"/>
              <a:t>focus</a:t>
            </a:r>
            <a:r>
              <a:rPr lang="sl-SI" sz="2000" dirty="0" smtClean="0"/>
              <a:t> is </a:t>
            </a:r>
            <a:r>
              <a:rPr lang="en-US" sz="2000" dirty="0" smtClean="0"/>
              <a:t>on </a:t>
            </a:r>
            <a:r>
              <a:rPr lang="en-US" sz="2000" dirty="0"/>
              <a:t>providing opportunities for adults to develop all forms of basic skills and key competences, intensifying intergenerational cooperation and partnerships at local level, in this particular case in a rural area, as well as on assuring quality of adult educators' and provider institutions' services. In addition, the transferability of the educational </a:t>
            </a:r>
            <a:r>
              <a:rPr lang="en-US" sz="2000" dirty="0" err="1"/>
              <a:t>programme's</a:t>
            </a:r>
            <a:r>
              <a:rPr lang="en-US" sz="2000" dirty="0"/>
              <a:t> model for the development of adult literacy, and experiences gained through its implementation to other topical and geographical areas is set out.</a:t>
            </a:r>
            <a:endParaRPr lang="sl-SI" sz="2000" dirty="0"/>
          </a:p>
        </p:txBody>
      </p:sp>
    </p:spTree>
    <p:extLst>
      <p:ext uri="{BB962C8B-B14F-4D97-AF65-F5344CB8AC3E}">
        <p14:creationId xmlns:p14="http://schemas.microsoft.com/office/powerpoint/2010/main" val="1230325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947258"/>
            <a:ext cx="8229600" cy="580934"/>
          </a:xfrm>
        </p:spPr>
        <p:txBody>
          <a:bodyPr/>
          <a:lstStyle/>
          <a:p>
            <a:r>
              <a:rPr lang="sl-SI" sz="2000" b="1" dirty="0">
                <a:latin typeface="+mj-lt"/>
              </a:rPr>
              <a:t>Video </a:t>
            </a:r>
            <a:r>
              <a:rPr lang="sl-SI" sz="2000" b="1" dirty="0" smtClean="0">
                <a:latin typeface="+mj-lt"/>
              </a:rPr>
              <a:t>on </a:t>
            </a:r>
            <a:r>
              <a:rPr lang="sl-SI" sz="2000" b="1" dirty="0" err="1" smtClean="0">
                <a:latin typeface="+mj-lt"/>
              </a:rPr>
              <a:t>guidance</a:t>
            </a:r>
            <a:r>
              <a:rPr lang="sl-SI" sz="2000" b="1" dirty="0" smtClean="0">
                <a:latin typeface="+mj-lt"/>
              </a:rPr>
              <a:t> </a:t>
            </a:r>
            <a:r>
              <a:rPr lang="sl-SI" sz="2000" b="1" dirty="0" err="1" smtClean="0">
                <a:latin typeface="+mj-lt"/>
              </a:rPr>
              <a:t>and</a:t>
            </a:r>
            <a:r>
              <a:rPr lang="sl-SI" sz="2000" b="1" dirty="0" smtClean="0">
                <a:latin typeface="+mj-lt"/>
              </a:rPr>
              <a:t> </a:t>
            </a:r>
            <a:r>
              <a:rPr lang="sl-SI" sz="2000" b="1" dirty="0" err="1" smtClean="0">
                <a:latin typeface="+mj-lt"/>
              </a:rPr>
              <a:t>validation</a:t>
            </a:r>
            <a:r>
              <a:rPr lang="sl-SI" sz="2000" b="1" dirty="0" smtClean="0">
                <a:latin typeface="+mj-lt"/>
              </a:rPr>
              <a:t> </a:t>
            </a:r>
            <a:r>
              <a:rPr lang="sl-SI" sz="2000" b="1" dirty="0" err="1" smtClean="0">
                <a:latin typeface="+mj-lt"/>
              </a:rPr>
              <a:t>of</a:t>
            </a:r>
            <a:r>
              <a:rPr lang="sl-SI" sz="2000" b="1" dirty="0" smtClean="0">
                <a:latin typeface="+mj-lt"/>
              </a:rPr>
              <a:t> prior </a:t>
            </a:r>
            <a:r>
              <a:rPr lang="sl-SI" sz="2000" b="1" dirty="0" err="1" smtClean="0">
                <a:latin typeface="+mj-lt"/>
              </a:rPr>
              <a:t>learning</a:t>
            </a:r>
            <a:endParaRPr lang="sl-SI" sz="2000" b="1" dirty="0">
              <a:latin typeface="+mj-lt"/>
            </a:endParaRPr>
          </a:p>
        </p:txBody>
      </p:sp>
      <p:pic>
        <p:nvPicPr>
          <p:cNvPr id="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7"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pic>
        <p:nvPicPr>
          <p:cNvPr id="8" name="Ograda vsebine 7"/>
          <p:cNvPicPr>
            <a:picLocks noGrp="1" noChangeAspect="1"/>
          </p:cNvPicPr>
          <p:nvPr>
            <p:ph sz="quarter" idx="13"/>
          </p:nvPr>
        </p:nvPicPr>
        <p:blipFill>
          <a:blip r:embed="rId3" cstate="print">
            <a:extLst>
              <a:ext uri="{28A0092B-C50C-407E-A947-70E740481C1C}">
                <a14:useLocalDpi xmlns:a14="http://schemas.microsoft.com/office/drawing/2010/main" val="0"/>
              </a:ext>
            </a:extLst>
          </a:blip>
          <a:stretch>
            <a:fillRect/>
          </a:stretch>
        </p:blipFill>
        <p:spPr>
          <a:xfrm>
            <a:off x="501596" y="1556792"/>
            <a:ext cx="4041775" cy="2273498"/>
          </a:xfrm>
        </p:spPr>
      </p:pic>
      <p:pic>
        <p:nvPicPr>
          <p:cNvPr id="9" name="Slika 8"/>
          <p:cNvPicPr/>
          <p:nvPr/>
        </p:nvPicPr>
        <p:blipFill>
          <a:blip r:embed="rId4">
            <a:extLst>
              <a:ext uri="{28A0092B-C50C-407E-A947-70E740481C1C}">
                <a14:useLocalDpi xmlns:a14="http://schemas.microsoft.com/office/drawing/2010/main" val="0"/>
              </a:ext>
            </a:extLst>
          </a:blip>
          <a:srcRect/>
          <a:stretch>
            <a:fillRect/>
          </a:stretch>
        </p:blipFill>
        <p:spPr bwMode="auto">
          <a:xfrm>
            <a:off x="4840470" y="1623182"/>
            <a:ext cx="1603738" cy="1589794"/>
          </a:xfrm>
          <a:prstGeom prst="rect">
            <a:avLst/>
          </a:prstGeom>
          <a:noFill/>
          <a:ln>
            <a:noFill/>
          </a:ln>
        </p:spPr>
      </p:pic>
      <p:sp>
        <p:nvSpPr>
          <p:cNvPr id="10" name="Ograda vsebine 2"/>
          <p:cNvSpPr>
            <a:spLocks noGrp="1"/>
          </p:cNvSpPr>
          <p:nvPr>
            <p:ph sz="half" idx="2"/>
          </p:nvPr>
        </p:nvSpPr>
        <p:spPr>
          <a:xfrm>
            <a:off x="467544" y="4005064"/>
            <a:ext cx="8219256" cy="2121099"/>
          </a:xfrm>
        </p:spPr>
        <p:txBody>
          <a:bodyPr>
            <a:normAutofit fontScale="85000" lnSpcReduction="10000"/>
          </a:bodyPr>
          <a:lstStyle/>
          <a:p>
            <a:pPr marL="0" indent="0">
              <a:buNone/>
            </a:pPr>
            <a:r>
              <a:rPr lang="en-US" b="1" dirty="0"/>
              <a:t>Guidance for learning. Educational guidance support for adults </a:t>
            </a:r>
            <a:r>
              <a:rPr lang="sl-SI" sz="2000" dirty="0" smtClean="0">
                <a:hlinkClick r:id="rId5"/>
              </a:rPr>
              <a:t>http</a:t>
            </a:r>
            <a:r>
              <a:rPr lang="sl-SI" sz="2000" dirty="0">
                <a:hlinkClick r:id="rId5"/>
              </a:rPr>
              <a:t>://</a:t>
            </a:r>
            <a:r>
              <a:rPr lang="sl-SI" sz="2000" dirty="0" smtClean="0">
                <a:hlinkClick r:id="rId5"/>
              </a:rPr>
              <a:t>llw.acs.si/learningparade/video3</a:t>
            </a:r>
            <a:r>
              <a:rPr lang="sl-SI" sz="2000" dirty="0" smtClean="0"/>
              <a:t>  </a:t>
            </a:r>
          </a:p>
          <a:p>
            <a:pPr marL="0" indent="0">
              <a:buNone/>
            </a:pPr>
            <a:endParaRPr lang="sl-SI" sz="2000" dirty="0" smtClean="0"/>
          </a:p>
          <a:p>
            <a:pPr marL="0" indent="0">
              <a:buNone/>
            </a:pPr>
            <a:r>
              <a:rPr lang="sl-SI" sz="2000" dirty="0"/>
              <a:t>The video‘s </a:t>
            </a:r>
            <a:r>
              <a:rPr lang="sl-SI" sz="2000" dirty="0" err="1"/>
              <a:t>focus</a:t>
            </a:r>
            <a:r>
              <a:rPr lang="sl-SI" sz="2000" dirty="0"/>
              <a:t> </a:t>
            </a:r>
            <a:r>
              <a:rPr lang="sl-SI" sz="2000" dirty="0" smtClean="0"/>
              <a:t>is </a:t>
            </a:r>
            <a:r>
              <a:rPr lang="en-US" sz="2000" dirty="0" smtClean="0"/>
              <a:t>on providing </a:t>
            </a:r>
            <a:r>
              <a:rPr lang="en-US" sz="2000" dirty="0"/>
              <a:t>comprehensive and easily accessible information and guidance systems as well as systems for validating non-formal and informal learning. The professional point of view, presented by Slovenian experts in </a:t>
            </a:r>
            <a:r>
              <a:rPr lang="en-US" sz="2000" dirty="0" err="1" smtClean="0"/>
              <a:t>th</a:t>
            </a:r>
            <a:r>
              <a:rPr lang="sl-SI" sz="2000" dirty="0" smtClean="0"/>
              <a:t>is</a:t>
            </a:r>
            <a:r>
              <a:rPr lang="en-US" sz="2000" dirty="0" smtClean="0"/>
              <a:t> </a:t>
            </a:r>
            <a:r>
              <a:rPr lang="en-US" sz="2000" dirty="0"/>
              <a:t>field, is reinforced by learners'/clients' testimonies.</a:t>
            </a:r>
          </a:p>
        </p:txBody>
      </p:sp>
    </p:spTree>
    <p:extLst>
      <p:ext uri="{BB962C8B-B14F-4D97-AF65-F5344CB8AC3E}">
        <p14:creationId xmlns:p14="http://schemas.microsoft.com/office/powerpoint/2010/main" val="2561582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947258"/>
            <a:ext cx="8229600" cy="580934"/>
          </a:xfrm>
        </p:spPr>
        <p:txBody>
          <a:bodyPr/>
          <a:lstStyle/>
          <a:p>
            <a:r>
              <a:rPr lang="sl-SI" sz="2000" b="1" dirty="0">
                <a:latin typeface="+mj-lt"/>
              </a:rPr>
              <a:t>Video </a:t>
            </a:r>
            <a:r>
              <a:rPr lang="sl-SI" sz="2000" b="1" dirty="0" smtClean="0">
                <a:latin typeface="+mj-lt"/>
              </a:rPr>
              <a:t>on </a:t>
            </a:r>
            <a:r>
              <a:rPr lang="sl-SI" sz="2000" b="1" dirty="0" err="1" smtClean="0">
                <a:latin typeface="+mj-lt"/>
              </a:rPr>
              <a:t>learning</a:t>
            </a:r>
            <a:r>
              <a:rPr lang="sl-SI" sz="2000" b="1" dirty="0" smtClean="0">
                <a:latin typeface="+mj-lt"/>
              </a:rPr>
              <a:t> </a:t>
            </a:r>
            <a:r>
              <a:rPr lang="sl-SI" sz="2000" b="1" dirty="0" err="1" smtClean="0">
                <a:latin typeface="+mj-lt"/>
              </a:rPr>
              <a:t>communities</a:t>
            </a:r>
            <a:endParaRPr lang="sl-SI" sz="2000" b="1" dirty="0">
              <a:latin typeface="+mj-lt"/>
            </a:endParaRPr>
          </a:p>
        </p:txBody>
      </p:sp>
      <p:pic>
        <p:nvPicPr>
          <p:cNvPr id="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7"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
        <p:nvSpPr>
          <p:cNvPr id="10" name="Ograda vsebine 2"/>
          <p:cNvSpPr>
            <a:spLocks noGrp="1"/>
          </p:cNvSpPr>
          <p:nvPr>
            <p:ph sz="half" idx="2"/>
          </p:nvPr>
        </p:nvSpPr>
        <p:spPr>
          <a:xfrm>
            <a:off x="467544" y="4116213"/>
            <a:ext cx="8219256" cy="2121099"/>
          </a:xfrm>
        </p:spPr>
        <p:txBody>
          <a:bodyPr>
            <a:normAutofit fontScale="70000" lnSpcReduction="20000"/>
          </a:bodyPr>
          <a:lstStyle/>
          <a:p>
            <a:pPr marL="0" indent="0">
              <a:buNone/>
            </a:pPr>
            <a:r>
              <a:rPr lang="en-US" b="1" dirty="0"/>
              <a:t>Hand in hand - Learning in a community for personal and common good </a:t>
            </a:r>
            <a:endParaRPr lang="sl-SI" b="1" dirty="0" smtClean="0"/>
          </a:p>
          <a:p>
            <a:pPr marL="0" indent="0">
              <a:buNone/>
            </a:pPr>
            <a:r>
              <a:rPr lang="sl-SI" sz="2000" dirty="0" smtClean="0">
                <a:hlinkClick r:id="rId3"/>
              </a:rPr>
              <a:t>http</a:t>
            </a:r>
            <a:r>
              <a:rPr lang="sl-SI" sz="2000" dirty="0">
                <a:hlinkClick r:id="rId3"/>
              </a:rPr>
              <a:t>://</a:t>
            </a:r>
            <a:r>
              <a:rPr lang="sl-SI" sz="2000" dirty="0" smtClean="0">
                <a:hlinkClick r:id="rId3"/>
              </a:rPr>
              <a:t>llw.acs.si/learningparade/video4</a:t>
            </a:r>
            <a:r>
              <a:rPr lang="sl-SI" sz="2000" dirty="0" smtClean="0"/>
              <a:t>  </a:t>
            </a:r>
          </a:p>
          <a:p>
            <a:pPr marL="0" indent="0">
              <a:buNone/>
            </a:pPr>
            <a:endParaRPr lang="sl-SI" sz="2000" dirty="0" smtClean="0"/>
          </a:p>
          <a:p>
            <a:pPr marL="0" indent="0">
              <a:buNone/>
            </a:pPr>
            <a:r>
              <a:rPr lang="sl-SI" sz="2000" dirty="0"/>
              <a:t>The video‘s </a:t>
            </a:r>
            <a:r>
              <a:rPr lang="sl-SI" sz="2000" dirty="0" err="1"/>
              <a:t>focus</a:t>
            </a:r>
            <a:r>
              <a:rPr lang="sl-SI" sz="2000" dirty="0"/>
              <a:t> is </a:t>
            </a:r>
            <a:r>
              <a:rPr lang="en-US" sz="2000" dirty="0" smtClean="0"/>
              <a:t>on </a:t>
            </a:r>
            <a:r>
              <a:rPr lang="en-US" sz="2000" dirty="0"/>
              <a:t>presenting the value of community learning.  Mutual learning and interaction between individuals and communities they live and work in establishes long-lasting ties, even a common identity. In the video, examples of good practice illustrate the social inclusion of young people, the integration of immigrants with support of the local community, and networking in rural areas where stories of sustainable development are shaped and experienced jointly by </a:t>
            </a:r>
            <a:r>
              <a:rPr lang="en-US" sz="2000" dirty="0" smtClean="0"/>
              <a:t>different stakeholders</a:t>
            </a:r>
            <a:r>
              <a:rPr lang="sl-SI" sz="2000" dirty="0" smtClean="0"/>
              <a:t> </a:t>
            </a:r>
            <a:r>
              <a:rPr lang="fr-FR" sz="2000" dirty="0"/>
              <a:t>(citizens, municipalities, entrepreneurship centres, public institutes, societies etc.).</a:t>
            </a:r>
          </a:p>
          <a:p>
            <a:pPr marL="0" indent="0">
              <a:buNone/>
            </a:pPr>
            <a:endParaRPr lang="en-US" sz="2000" dirty="0"/>
          </a:p>
        </p:txBody>
      </p:sp>
      <p:pic>
        <p:nvPicPr>
          <p:cNvPr id="11" name="Slika 10"/>
          <p:cNvPicPr/>
          <p:nvPr/>
        </p:nvPicPr>
        <p:blipFill>
          <a:blip r:embed="rId4">
            <a:extLst>
              <a:ext uri="{28A0092B-C50C-407E-A947-70E740481C1C}">
                <a14:useLocalDpi xmlns:a14="http://schemas.microsoft.com/office/drawing/2010/main" val="0"/>
              </a:ext>
            </a:extLst>
          </a:blip>
          <a:srcRect/>
          <a:stretch>
            <a:fillRect/>
          </a:stretch>
        </p:blipFill>
        <p:spPr bwMode="auto">
          <a:xfrm>
            <a:off x="4838608" y="1556792"/>
            <a:ext cx="1605600" cy="1591200"/>
          </a:xfrm>
          <a:prstGeom prst="rect">
            <a:avLst/>
          </a:prstGeom>
          <a:noFill/>
          <a:ln>
            <a:noFill/>
          </a:ln>
        </p:spPr>
      </p:pic>
      <p:pic>
        <p:nvPicPr>
          <p:cNvPr id="9" name="Slika 8" descr="cid:image001.jpg@01CF8AC3.F94C3290"/>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539552" y="1517768"/>
            <a:ext cx="4042410" cy="2487295"/>
          </a:xfrm>
          <a:prstGeom prst="rect">
            <a:avLst/>
          </a:prstGeom>
          <a:noFill/>
          <a:ln>
            <a:noFill/>
          </a:ln>
        </p:spPr>
      </p:pic>
    </p:spTree>
    <p:extLst>
      <p:ext uri="{BB962C8B-B14F-4D97-AF65-F5344CB8AC3E}">
        <p14:creationId xmlns:p14="http://schemas.microsoft.com/office/powerpoint/2010/main" val="3555856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fontScale="92500" lnSpcReduction="10000"/>
          </a:bodyPr>
          <a:lstStyle/>
          <a:p>
            <a:pPr marL="0" indent="0">
              <a:buNone/>
            </a:pPr>
            <a:r>
              <a:rPr lang="sl-SI" sz="2800" b="1" dirty="0" err="1" smtClean="0">
                <a:solidFill>
                  <a:srgbClr val="0070C0"/>
                </a:solidFill>
              </a:rPr>
              <a:t>Other</a:t>
            </a:r>
            <a:r>
              <a:rPr lang="sl-SI" sz="2800" b="1" dirty="0" smtClean="0">
                <a:solidFill>
                  <a:srgbClr val="0070C0"/>
                </a:solidFill>
              </a:rPr>
              <a:t> </a:t>
            </a:r>
            <a:r>
              <a:rPr lang="sl-SI" sz="2800" b="1" dirty="0" err="1" smtClean="0">
                <a:solidFill>
                  <a:srgbClr val="0070C0"/>
                </a:solidFill>
              </a:rPr>
              <a:t>activities</a:t>
            </a:r>
            <a:r>
              <a:rPr lang="sl-SI" sz="2800" b="1" dirty="0" smtClean="0">
                <a:solidFill>
                  <a:srgbClr val="0070C0"/>
                </a:solidFill>
              </a:rPr>
              <a:t>:</a:t>
            </a:r>
          </a:p>
          <a:p>
            <a:r>
              <a:rPr lang="sl-SI" dirty="0" err="1" smtClean="0"/>
              <a:t>Definition</a:t>
            </a:r>
            <a:r>
              <a:rPr lang="sl-SI" dirty="0" smtClean="0"/>
              <a:t> </a:t>
            </a:r>
            <a:r>
              <a:rPr lang="sl-SI" dirty="0" err="1" smtClean="0"/>
              <a:t>of</a:t>
            </a:r>
            <a:r>
              <a:rPr lang="sl-SI" dirty="0" smtClean="0"/>
              <a:t> a </a:t>
            </a:r>
            <a:r>
              <a:rPr lang="sl-SI" dirty="0" err="1" smtClean="0"/>
              <a:t>learning</a:t>
            </a:r>
            <a:r>
              <a:rPr lang="sl-SI" dirty="0" smtClean="0"/>
              <a:t> </a:t>
            </a:r>
            <a:r>
              <a:rPr lang="sl-SI" dirty="0" err="1" smtClean="0"/>
              <a:t>community</a:t>
            </a:r>
            <a:r>
              <a:rPr lang="sl-SI" dirty="0" smtClean="0"/>
              <a:t> –</a:t>
            </a:r>
            <a:r>
              <a:rPr lang="sl-SI" dirty="0" err="1" smtClean="0"/>
              <a:t>draft</a:t>
            </a:r>
            <a:r>
              <a:rPr lang="sl-SI" dirty="0" smtClean="0"/>
              <a:t> </a:t>
            </a:r>
            <a:r>
              <a:rPr lang="sl-SI" dirty="0" err="1" smtClean="0"/>
              <a:t>and</a:t>
            </a:r>
            <a:r>
              <a:rPr lang="sl-SI" dirty="0" smtClean="0"/>
              <a:t> </a:t>
            </a:r>
            <a:r>
              <a:rPr lang="sl-SI" dirty="0" err="1" smtClean="0"/>
              <a:t>testing</a:t>
            </a:r>
            <a:r>
              <a:rPr lang="sl-SI" dirty="0" smtClean="0"/>
              <a:t> </a:t>
            </a:r>
            <a:r>
              <a:rPr lang="sl-SI" sz="2200" dirty="0"/>
              <a:t>(</a:t>
            </a:r>
            <a:r>
              <a:rPr lang="sl-SI" sz="2200" dirty="0">
                <a:hlinkClick r:id="rId2"/>
              </a:rPr>
              <a:t>http://</a:t>
            </a:r>
            <a:r>
              <a:rPr lang="sl-SI" sz="2200" dirty="0" smtClean="0">
                <a:hlinkClick r:id="rId2"/>
              </a:rPr>
              <a:t>llw.acs.si/learningparade/communities</a:t>
            </a:r>
            <a:r>
              <a:rPr lang="sl-SI" sz="2200" dirty="0" smtClean="0"/>
              <a:t>)</a:t>
            </a:r>
          </a:p>
          <a:p>
            <a:r>
              <a:rPr lang="sl-SI" dirty="0" smtClean="0"/>
              <a:t>E-</a:t>
            </a:r>
            <a:r>
              <a:rPr lang="sl-SI" dirty="0" err="1" smtClean="0"/>
              <a:t>corner</a:t>
            </a:r>
            <a:r>
              <a:rPr lang="sl-SI" dirty="0" smtClean="0"/>
              <a:t> – c</a:t>
            </a:r>
            <a:r>
              <a:rPr lang="en-US" dirty="0" err="1" smtClean="0"/>
              <a:t>ollection</a:t>
            </a:r>
            <a:r>
              <a:rPr lang="sl-SI" dirty="0" smtClean="0"/>
              <a:t> </a:t>
            </a:r>
            <a:r>
              <a:rPr lang="en-US" dirty="0" smtClean="0"/>
              <a:t>of </a:t>
            </a:r>
            <a:r>
              <a:rPr lang="en-US" dirty="0"/>
              <a:t>information on e-education and </a:t>
            </a:r>
            <a:r>
              <a:rPr lang="en-US" dirty="0" smtClean="0"/>
              <a:t>learning</a:t>
            </a:r>
            <a:r>
              <a:rPr lang="sl-SI" dirty="0"/>
              <a:t> </a:t>
            </a:r>
            <a:r>
              <a:rPr lang="sl-SI" sz="2200" dirty="0"/>
              <a:t>(</a:t>
            </a:r>
            <a:r>
              <a:rPr lang="sl-SI" sz="2200" dirty="0">
                <a:hlinkClick r:id="rId3"/>
              </a:rPr>
              <a:t>http://</a:t>
            </a:r>
            <a:r>
              <a:rPr lang="sl-SI" sz="2200" dirty="0" smtClean="0">
                <a:hlinkClick r:id="rId3"/>
              </a:rPr>
              <a:t>llw.acs.si/learningparade/ecorner</a:t>
            </a:r>
            <a:r>
              <a:rPr lang="sl-SI" sz="2200" dirty="0" smtClean="0"/>
              <a:t>)</a:t>
            </a:r>
            <a:endParaRPr lang="sl-SI" sz="2200" dirty="0"/>
          </a:p>
          <a:p>
            <a:r>
              <a:rPr lang="sl-SI" dirty="0" err="1" smtClean="0"/>
              <a:t>Milestone</a:t>
            </a:r>
            <a:r>
              <a:rPr lang="sl-SI" dirty="0" smtClean="0"/>
              <a:t> </a:t>
            </a:r>
            <a:r>
              <a:rPr lang="sl-SI" dirty="0" err="1" smtClean="0"/>
              <a:t>events</a:t>
            </a:r>
            <a:r>
              <a:rPr lang="sl-SI" dirty="0" smtClean="0"/>
              <a:t> </a:t>
            </a:r>
          </a:p>
          <a:p>
            <a:pPr lvl="1"/>
            <a:r>
              <a:rPr lang="sl-SI" dirty="0" err="1" smtClean="0"/>
              <a:t>Annual</a:t>
            </a:r>
            <a:r>
              <a:rPr lang="sl-SI" dirty="0" smtClean="0"/>
              <a:t> </a:t>
            </a:r>
            <a:r>
              <a:rPr lang="sl-SI" dirty="0" err="1" smtClean="0"/>
              <a:t>Adult</a:t>
            </a:r>
            <a:r>
              <a:rPr lang="sl-SI" dirty="0" smtClean="0"/>
              <a:t> </a:t>
            </a:r>
            <a:r>
              <a:rPr lang="sl-SI" dirty="0" err="1" smtClean="0"/>
              <a:t>Education</a:t>
            </a:r>
            <a:r>
              <a:rPr lang="sl-SI" dirty="0" smtClean="0"/>
              <a:t> </a:t>
            </a:r>
            <a:r>
              <a:rPr lang="sl-SI" dirty="0" err="1" smtClean="0"/>
              <a:t>Conference</a:t>
            </a:r>
            <a:r>
              <a:rPr lang="sl-SI" dirty="0" smtClean="0"/>
              <a:t> 2013</a:t>
            </a:r>
          </a:p>
          <a:p>
            <a:pPr lvl="1"/>
            <a:r>
              <a:rPr lang="sl-SI" dirty="0" err="1" smtClean="0"/>
              <a:t>Adult</a:t>
            </a:r>
            <a:r>
              <a:rPr lang="sl-SI" dirty="0" smtClean="0"/>
              <a:t> </a:t>
            </a:r>
            <a:r>
              <a:rPr lang="sl-SI" dirty="0" err="1" smtClean="0"/>
              <a:t>Education</a:t>
            </a:r>
            <a:r>
              <a:rPr lang="sl-SI" dirty="0" smtClean="0"/>
              <a:t> </a:t>
            </a:r>
            <a:r>
              <a:rPr lang="sl-SI" dirty="0" err="1" smtClean="0"/>
              <a:t>Colloquium</a:t>
            </a:r>
            <a:r>
              <a:rPr lang="sl-SI" dirty="0" smtClean="0"/>
              <a:t> 2014</a:t>
            </a:r>
          </a:p>
          <a:p>
            <a:r>
              <a:rPr lang="sl-SI" dirty="0" err="1" smtClean="0"/>
              <a:t>Dissemination</a:t>
            </a:r>
            <a:r>
              <a:rPr lang="sl-SI" dirty="0" smtClean="0"/>
              <a:t> </a:t>
            </a:r>
            <a:r>
              <a:rPr lang="sl-SI" dirty="0" err="1" smtClean="0"/>
              <a:t>activities</a:t>
            </a:r>
            <a:endParaRPr lang="sl-SI" dirty="0" smtClean="0"/>
          </a:p>
          <a:p>
            <a:pPr lvl="1"/>
            <a:r>
              <a:rPr lang="sl-SI" dirty="0" smtClean="0"/>
              <a:t>E-</a:t>
            </a:r>
            <a:r>
              <a:rPr lang="sl-SI" dirty="0" err="1" smtClean="0"/>
              <a:t>bulletin</a:t>
            </a:r>
            <a:r>
              <a:rPr lang="sl-SI" dirty="0"/>
              <a:t> (</a:t>
            </a:r>
            <a:r>
              <a:rPr lang="sl-SI" dirty="0">
                <a:hlinkClick r:id="rId4"/>
              </a:rPr>
              <a:t>http://</a:t>
            </a:r>
            <a:r>
              <a:rPr lang="sl-SI" dirty="0" smtClean="0">
                <a:hlinkClick r:id="rId4"/>
              </a:rPr>
              <a:t>tvu.acs.si/datoteke/paradaucenja/PU_2013_E-bilten_ENG.pdf</a:t>
            </a:r>
            <a:r>
              <a:rPr lang="sl-SI" dirty="0" smtClean="0"/>
              <a:t>)</a:t>
            </a:r>
            <a:endParaRPr lang="sl-SI" dirty="0"/>
          </a:p>
          <a:p>
            <a:pPr lvl="1"/>
            <a:r>
              <a:rPr lang="sl-SI" dirty="0" smtClean="0"/>
              <a:t>Video-</a:t>
            </a:r>
            <a:r>
              <a:rPr lang="sl-SI" dirty="0" err="1" smtClean="0"/>
              <a:t>links</a:t>
            </a:r>
            <a:r>
              <a:rPr lang="sl-SI" dirty="0" smtClean="0"/>
              <a:t> </a:t>
            </a:r>
            <a:r>
              <a:rPr lang="sl-SI" dirty="0" err="1" smtClean="0"/>
              <a:t>distributed</a:t>
            </a:r>
            <a:r>
              <a:rPr lang="sl-SI" dirty="0" smtClean="0"/>
              <a:t> to </a:t>
            </a:r>
            <a:r>
              <a:rPr lang="sl-SI" dirty="0" err="1" smtClean="0"/>
              <a:t>stakeholders</a:t>
            </a:r>
            <a:endParaRPr lang="sl-SI" dirty="0" smtClean="0"/>
          </a:p>
          <a:p>
            <a:pPr lvl="1"/>
            <a:r>
              <a:rPr lang="sl-SI" dirty="0" err="1" smtClean="0"/>
              <a:t>Articles</a:t>
            </a:r>
            <a:r>
              <a:rPr lang="sl-SI" dirty="0" smtClean="0"/>
              <a:t>, </a:t>
            </a:r>
            <a:r>
              <a:rPr lang="sl-SI" dirty="0" err="1" smtClean="0"/>
              <a:t>promotional</a:t>
            </a:r>
            <a:r>
              <a:rPr lang="sl-SI" dirty="0" smtClean="0"/>
              <a:t> </a:t>
            </a:r>
            <a:r>
              <a:rPr lang="sl-SI" dirty="0" err="1" smtClean="0"/>
              <a:t>materials</a:t>
            </a:r>
            <a:endParaRPr lang="sl-SI" dirty="0" smtClean="0"/>
          </a:p>
          <a:p>
            <a:pPr lvl="1"/>
            <a:r>
              <a:rPr lang="sl-SI" dirty="0" err="1" smtClean="0"/>
              <a:t>Presentations</a:t>
            </a:r>
            <a:r>
              <a:rPr lang="sl-SI" dirty="0" smtClean="0"/>
              <a:t> at </a:t>
            </a:r>
            <a:r>
              <a:rPr lang="sl-SI" dirty="0" err="1" smtClean="0"/>
              <a:t>events</a:t>
            </a:r>
            <a:r>
              <a:rPr lang="sl-SI" dirty="0" smtClean="0"/>
              <a:t> at home </a:t>
            </a:r>
            <a:r>
              <a:rPr lang="sl-SI" dirty="0" err="1" smtClean="0"/>
              <a:t>and</a:t>
            </a:r>
            <a:r>
              <a:rPr lang="sl-SI" dirty="0" smtClean="0"/>
              <a:t> </a:t>
            </a:r>
            <a:r>
              <a:rPr lang="sl-SI" dirty="0" err="1" smtClean="0"/>
              <a:t>abroad</a:t>
            </a:r>
            <a:r>
              <a:rPr lang="sl-SI" dirty="0" smtClean="0"/>
              <a:t> </a:t>
            </a:r>
          </a:p>
          <a:p>
            <a:pPr lvl="1"/>
            <a:r>
              <a:rPr lang="sl-SI" dirty="0" smtClean="0"/>
              <a:t>Social </a:t>
            </a:r>
            <a:r>
              <a:rPr lang="sl-SI" dirty="0" err="1" smtClean="0"/>
              <a:t>media</a:t>
            </a:r>
            <a:r>
              <a:rPr lang="sl-SI" dirty="0" smtClean="0"/>
              <a:t> (FB) </a:t>
            </a:r>
            <a:r>
              <a:rPr lang="sl-SI" dirty="0" err="1" smtClean="0"/>
              <a:t>etc</a:t>
            </a:r>
            <a:r>
              <a:rPr lang="sl-SI" dirty="0" smtClean="0"/>
              <a:t>.</a:t>
            </a:r>
          </a:p>
        </p:txBody>
      </p:sp>
      <p:pic>
        <p:nvPicPr>
          <p:cNvPr id="1026" name="Slika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3948722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a:bodyPr>
          <a:lstStyle/>
          <a:p>
            <a:pPr marL="0" indent="0">
              <a:buNone/>
            </a:pPr>
            <a:r>
              <a:rPr lang="sl-SI" sz="2800" b="1" dirty="0" err="1" smtClean="0">
                <a:solidFill>
                  <a:srgbClr val="0070C0"/>
                </a:solidFill>
              </a:rPr>
              <a:t>Findings</a:t>
            </a:r>
            <a:r>
              <a:rPr lang="sl-SI" sz="2800" b="1" dirty="0" smtClean="0">
                <a:solidFill>
                  <a:srgbClr val="0070C0"/>
                </a:solidFill>
              </a:rPr>
              <a:t>:</a:t>
            </a:r>
          </a:p>
          <a:p>
            <a:r>
              <a:rPr lang="sl-SI" dirty="0" err="1" smtClean="0"/>
              <a:t>Strengthened</a:t>
            </a:r>
            <a:r>
              <a:rPr lang="sl-SI" dirty="0" smtClean="0"/>
              <a:t> </a:t>
            </a:r>
            <a:r>
              <a:rPr lang="sl-SI" dirty="0" err="1" smtClean="0"/>
              <a:t>ties</a:t>
            </a:r>
            <a:r>
              <a:rPr lang="sl-SI" dirty="0" smtClean="0"/>
              <a:t> </a:t>
            </a:r>
            <a:r>
              <a:rPr lang="sl-SI" dirty="0" err="1" smtClean="0"/>
              <a:t>among</a:t>
            </a:r>
            <a:r>
              <a:rPr lang="sl-SI" dirty="0" smtClean="0"/>
              <a:t> </a:t>
            </a:r>
            <a:r>
              <a:rPr lang="sl-SI" dirty="0" err="1" smtClean="0"/>
              <a:t>partners</a:t>
            </a:r>
            <a:r>
              <a:rPr lang="sl-SI" dirty="0" smtClean="0"/>
              <a:t> at </a:t>
            </a:r>
            <a:r>
              <a:rPr lang="sl-SI" dirty="0" err="1" smtClean="0"/>
              <a:t>local</a:t>
            </a:r>
            <a:r>
              <a:rPr lang="sl-SI" dirty="0" smtClean="0"/>
              <a:t> </a:t>
            </a:r>
            <a:r>
              <a:rPr lang="sl-SI" dirty="0" err="1" smtClean="0"/>
              <a:t>level</a:t>
            </a:r>
            <a:endParaRPr lang="sl-SI" dirty="0" smtClean="0"/>
          </a:p>
          <a:p>
            <a:r>
              <a:rPr lang="sl-SI" dirty="0" err="1"/>
              <a:t>Newly</a:t>
            </a:r>
            <a:r>
              <a:rPr lang="sl-SI" dirty="0"/>
              <a:t> </a:t>
            </a:r>
            <a:r>
              <a:rPr lang="sl-SI" dirty="0" err="1"/>
              <a:t>established</a:t>
            </a:r>
            <a:r>
              <a:rPr lang="sl-SI" dirty="0"/>
              <a:t> or </a:t>
            </a:r>
            <a:r>
              <a:rPr lang="sl-SI" dirty="0" err="1"/>
              <a:t>reinforced</a:t>
            </a:r>
            <a:r>
              <a:rPr lang="sl-SI" dirty="0"/>
              <a:t> </a:t>
            </a:r>
            <a:r>
              <a:rPr lang="sl-SI" dirty="0" err="1" smtClean="0"/>
              <a:t>partnerships</a:t>
            </a:r>
            <a:endParaRPr lang="sl-SI" dirty="0"/>
          </a:p>
          <a:p>
            <a:r>
              <a:rPr lang="sl-SI" dirty="0" err="1" smtClean="0"/>
              <a:t>Many</a:t>
            </a:r>
            <a:r>
              <a:rPr lang="sl-SI" dirty="0" smtClean="0"/>
              <a:t> </a:t>
            </a:r>
            <a:r>
              <a:rPr lang="sl-SI" dirty="0" err="1" smtClean="0"/>
              <a:t>new</a:t>
            </a:r>
            <a:r>
              <a:rPr lang="sl-SI" dirty="0" smtClean="0"/>
              <a:t> </a:t>
            </a:r>
            <a:r>
              <a:rPr lang="sl-SI" dirty="0" err="1" smtClean="0"/>
              <a:t>people</a:t>
            </a:r>
            <a:r>
              <a:rPr lang="sl-SI" dirty="0" smtClean="0"/>
              <a:t> </a:t>
            </a:r>
            <a:r>
              <a:rPr lang="sl-SI" dirty="0" err="1" smtClean="0"/>
              <a:t>have</a:t>
            </a:r>
            <a:r>
              <a:rPr lang="sl-SI" dirty="0" smtClean="0"/>
              <a:t> </a:t>
            </a:r>
            <a:r>
              <a:rPr lang="sl-SI" dirty="0" err="1" smtClean="0"/>
              <a:t>been</a:t>
            </a:r>
            <a:r>
              <a:rPr lang="sl-SI" dirty="0" smtClean="0"/>
              <a:t> </a:t>
            </a:r>
            <a:r>
              <a:rPr lang="sl-SI" dirty="0" err="1" smtClean="0"/>
              <a:t>attracted</a:t>
            </a:r>
            <a:r>
              <a:rPr lang="sl-SI" dirty="0" smtClean="0"/>
              <a:t> to </a:t>
            </a:r>
            <a:r>
              <a:rPr lang="sl-SI" dirty="0" err="1" smtClean="0"/>
              <a:t>learning</a:t>
            </a:r>
            <a:endParaRPr lang="sl-SI" dirty="0" smtClean="0"/>
          </a:p>
          <a:p>
            <a:r>
              <a:rPr lang="sl-SI" dirty="0" err="1" smtClean="0"/>
              <a:t>Existing</a:t>
            </a:r>
            <a:r>
              <a:rPr lang="sl-SI" dirty="0" smtClean="0"/>
              <a:t> </a:t>
            </a:r>
            <a:r>
              <a:rPr lang="sl-SI" dirty="0" err="1" smtClean="0"/>
              <a:t>learners</a:t>
            </a:r>
            <a:r>
              <a:rPr lang="sl-SI" dirty="0" smtClean="0"/>
              <a:t> </a:t>
            </a:r>
            <a:r>
              <a:rPr lang="sl-SI" dirty="0" err="1" smtClean="0"/>
              <a:t>had</a:t>
            </a:r>
            <a:r>
              <a:rPr lang="sl-SI" dirty="0" smtClean="0"/>
              <a:t> </a:t>
            </a:r>
            <a:r>
              <a:rPr lang="sl-SI" dirty="0" err="1" smtClean="0"/>
              <a:t>their</a:t>
            </a:r>
            <a:r>
              <a:rPr lang="sl-SI" dirty="0" smtClean="0"/>
              <a:t> </a:t>
            </a:r>
            <a:r>
              <a:rPr lang="sl-SI" dirty="0" err="1" smtClean="0"/>
              <a:t>share</a:t>
            </a:r>
            <a:r>
              <a:rPr lang="sl-SI" dirty="0" smtClean="0"/>
              <a:t> in </a:t>
            </a:r>
            <a:r>
              <a:rPr lang="sl-SI" dirty="0" err="1" smtClean="0"/>
              <a:t>shaping</a:t>
            </a:r>
            <a:r>
              <a:rPr lang="sl-SI" dirty="0" smtClean="0"/>
              <a:t> </a:t>
            </a:r>
            <a:r>
              <a:rPr lang="sl-SI" dirty="0" err="1" smtClean="0"/>
              <a:t>events</a:t>
            </a:r>
            <a:endParaRPr lang="sl-SI" dirty="0" smtClean="0"/>
          </a:p>
          <a:p>
            <a:r>
              <a:rPr lang="sl-SI" dirty="0" err="1" smtClean="0"/>
              <a:t>Municipalities</a:t>
            </a:r>
            <a:r>
              <a:rPr lang="sl-SI" dirty="0" smtClean="0"/>
              <a:t> </a:t>
            </a:r>
            <a:r>
              <a:rPr lang="sl-SI" dirty="0" err="1" smtClean="0"/>
              <a:t>have</a:t>
            </a:r>
            <a:r>
              <a:rPr lang="sl-SI" dirty="0" smtClean="0"/>
              <a:t> </a:t>
            </a:r>
            <a:r>
              <a:rPr lang="sl-SI" dirty="0" err="1" smtClean="0"/>
              <a:t>gained</a:t>
            </a:r>
            <a:r>
              <a:rPr lang="sl-SI" dirty="0" smtClean="0"/>
              <a:t> </a:t>
            </a:r>
            <a:r>
              <a:rPr lang="sl-SI" dirty="0" err="1" smtClean="0"/>
              <a:t>new</a:t>
            </a:r>
            <a:r>
              <a:rPr lang="sl-SI" dirty="0" smtClean="0"/>
              <a:t> </a:t>
            </a:r>
            <a:r>
              <a:rPr lang="sl-SI" dirty="0" err="1" smtClean="0"/>
              <a:t>interest</a:t>
            </a:r>
            <a:r>
              <a:rPr lang="sl-SI" dirty="0" smtClean="0"/>
              <a:t> in AE</a:t>
            </a:r>
          </a:p>
          <a:p>
            <a:r>
              <a:rPr lang="sl-SI" dirty="0" smtClean="0"/>
              <a:t>Professional </a:t>
            </a:r>
            <a:r>
              <a:rPr lang="sl-SI" dirty="0" err="1" smtClean="0"/>
              <a:t>work</a:t>
            </a:r>
            <a:r>
              <a:rPr lang="sl-SI" dirty="0" smtClean="0"/>
              <a:t> </a:t>
            </a:r>
            <a:r>
              <a:rPr lang="sl-SI" dirty="0" err="1" smtClean="0"/>
              <a:t>has</a:t>
            </a:r>
            <a:r>
              <a:rPr lang="sl-SI" dirty="0" smtClean="0"/>
              <a:t> </a:t>
            </a:r>
            <a:r>
              <a:rPr lang="sl-SI" dirty="0" err="1" smtClean="0"/>
              <a:t>been</a:t>
            </a:r>
            <a:r>
              <a:rPr lang="sl-SI" dirty="0" smtClean="0"/>
              <a:t> </a:t>
            </a:r>
            <a:r>
              <a:rPr lang="sl-SI" dirty="0" err="1" smtClean="0"/>
              <a:t>strengthened</a:t>
            </a:r>
            <a:r>
              <a:rPr lang="sl-SI" dirty="0" smtClean="0"/>
              <a:t> </a:t>
            </a:r>
            <a:r>
              <a:rPr lang="sl-SI" dirty="0" err="1" smtClean="0"/>
              <a:t>by</a:t>
            </a:r>
            <a:r>
              <a:rPr lang="sl-SI" dirty="0" smtClean="0"/>
              <a:t> video-</a:t>
            </a:r>
            <a:r>
              <a:rPr lang="sl-SI" dirty="0" err="1" smtClean="0"/>
              <a:t>promotion</a:t>
            </a:r>
            <a:r>
              <a:rPr lang="sl-SI" dirty="0" smtClean="0"/>
              <a:t>, </a:t>
            </a:r>
            <a:r>
              <a:rPr lang="sl-SI" dirty="0" err="1" smtClean="0"/>
              <a:t>there</a:t>
            </a:r>
            <a:r>
              <a:rPr lang="sl-SI" dirty="0" smtClean="0"/>
              <a:t> are </a:t>
            </a:r>
            <a:r>
              <a:rPr lang="sl-SI" dirty="0" err="1" smtClean="0"/>
              <a:t>new</a:t>
            </a:r>
            <a:r>
              <a:rPr lang="sl-SI" dirty="0" smtClean="0"/>
              <a:t> </a:t>
            </a:r>
            <a:r>
              <a:rPr lang="sl-SI" dirty="0" err="1" smtClean="0"/>
              <a:t>developments</a:t>
            </a:r>
            <a:endParaRPr lang="sl-SI" dirty="0" smtClean="0"/>
          </a:p>
          <a:p>
            <a:r>
              <a:rPr lang="sl-SI" dirty="0" err="1" smtClean="0"/>
              <a:t>Learning</a:t>
            </a:r>
            <a:r>
              <a:rPr lang="sl-SI" dirty="0" smtClean="0"/>
              <a:t> </a:t>
            </a:r>
            <a:r>
              <a:rPr lang="sl-SI" dirty="0" err="1" smtClean="0"/>
              <a:t>communities</a:t>
            </a:r>
            <a:r>
              <a:rPr lang="sl-SI" dirty="0" smtClean="0"/>
              <a:t> </a:t>
            </a:r>
            <a:r>
              <a:rPr lang="sl-SI" dirty="0" err="1" smtClean="0"/>
              <a:t>have</a:t>
            </a:r>
            <a:r>
              <a:rPr lang="sl-SI" dirty="0" smtClean="0"/>
              <a:t> </a:t>
            </a:r>
            <a:r>
              <a:rPr lang="sl-SI" dirty="0" err="1" smtClean="0"/>
              <a:t>been</a:t>
            </a:r>
            <a:r>
              <a:rPr lang="sl-SI" dirty="0" smtClean="0"/>
              <a:t> </a:t>
            </a:r>
            <a:r>
              <a:rPr lang="sl-SI" dirty="0" err="1" smtClean="0"/>
              <a:t>identified</a:t>
            </a:r>
            <a:r>
              <a:rPr lang="sl-SI" dirty="0" smtClean="0"/>
              <a:t> as a </a:t>
            </a:r>
            <a:r>
              <a:rPr lang="sl-SI" dirty="0" err="1" smtClean="0"/>
              <a:t>new</a:t>
            </a:r>
            <a:r>
              <a:rPr lang="sl-SI" dirty="0" smtClean="0"/>
              <a:t> </a:t>
            </a:r>
            <a:r>
              <a:rPr lang="sl-SI" dirty="0" err="1" smtClean="0"/>
              <a:t>culture</a:t>
            </a:r>
            <a:r>
              <a:rPr lang="sl-SI" dirty="0" smtClean="0"/>
              <a:t> </a:t>
            </a:r>
            <a:r>
              <a:rPr lang="sl-SI" dirty="0" err="1" smtClean="0"/>
              <a:t>of</a:t>
            </a:r>
            <a:r>
              <a:rPr lang="sl-SI" dirty="0" smtClean="0"/>
              <a:t> </a:t>
            </a:r>
            <a:r>
              <a:rPr lang="sl-SI" dirty="0" err="1" smtClean="0"/>
              <a:t>living</a:t>
            </a:r>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1894217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lstStyle/>
          <a:p>
            <a:pPr marL="0" indent="0">
              <a:spcAft>
                <a:spcPts val="500"/>
              </a:spcAft>
              <a:buNone/>
            </a:pPr>
            <a:r>
              <a:rPr lang="sl-SI" sz="3200" b="1" dirty="0" err="1" smtClean="0"/>
              <a:t>Plans</a:t>
            </a:r>
            <a:r>
              <a:rPr lang="sl-SI" sz="3200" b="1" dirty="0" smtClean="0"/>
              <a:t> </a:t>
            </a:r>
            <a:r>
              <a:rPr lang="sl-SI" sz="3200" b="1" dirty="0" err="1" smtClean="0"/>
              <a:t>for</a:t>
            </a:r>
            <a:r>
              <a:rPr lang="sl-SI" sz="3200" b="1" dirty="0" smtClean="0"/>
              <a:t> 2014/2015</a:t>
            </a:r>
          </a:p>
          <a:p>
            <a:r>
              <a:rPr lang="sl-SI" sz="2800" b="1" dirty="0" err="1" smtClean="0">
                <a:solidFill>
                  <a:srgbClr val="0070C0"/>
                </a:solidFill>
              </a:rPr>
              <a:t>Third</a:t>
            </a:r>
            <a:r>
              <a:rPr lang="sl-SI" sz="2800" b="1" dirty="0" smtClean="0">
                <a:solidFill>
                  <a:srgbClr val="0070C0"/>
                </a:solidFill>
              </a:rPr>
              <a:t> </a:t>
            </a:r>
            <a:r>
              <a:rPr lang="sl-SI" sz="2800" b="1" dirty="0" err="1" smtClean="0">
                <a:solidFill>
                  <a:srgbClr val="0070C0"/>
                </a:solidFill>
              </a:rPr>
              <a:t>series</a:t>
            </a:r>
            <a:r>
              <a:rPr lang="sl-SI" sz="2800" b="1" dirty="0" smtClean="0">
                <a:solidFill>
                  <a:srgbClr val="0070C0"/>
                </a:solidFill>
              </a:rPr>
              <a:t> </a:t>
            </a:r>
            <a:r>
              <a:rPr lang="sl-SI" sz="2800" b="1" dirty="0" err="1" smtClean="0">
                <a:solidFill>
                  <a:srgbClr val="0070C0"/>
                </a:solidFill>
              </a:rPr>
              <a:t>of</a:t>
            </a:r>
            <a:r>
              <a:rPr lang="sl-SI" sz="2800" b="1" dirty="0" smtClean="0">
                <a:solidFill>
                  <a:srgbClr val="0070C0"/>
                </a:solidFill>
              </a:rPr>
              <a:t> LP in 7 </a:t>
            </a:r>
            <a:r>
              <a:rPr lang="sl-SI" sz="2800" b="1" dirty="0" err="1" smtClean="0">
                <a:solidFill>
                  <a:srgbClr val="0070C0"/>
                </a:solidFill>
              </a:rPr>
              <a:t>new</a:t>
            </a:r>
            <a:r>
              <a:rPr lang="sl-SI" sz="2800" b="1" dirty="0" smtClean="0">
                <a:solidFill>
                  <a:srgbClr val="0070C0"/>
                </a:solidFill>
              </a:rPr>
              <a:t> </a:t>
            </a:r>
            <a:r>
              <a:rPr lang="sl-SI" sz="2800" b="1" dirty="0" err="1" smtClean="0">
                <a:solidFill>
                  <a:srgbClr val="0070C0"/>
                </a:solidFill>
              </a:rPr>
              <a:t>venues</a:t>
            </a:r>
            <a:r>
              <a:rPr lang="sl-SI" sz="2800" b="1" dirty="0" smtClean="0">
                <a:solidFill>
                  <a:srgbClr val="0070C0"/>
                </a:solidFill>
              </a:rPr>
              <a:t> </a:t>
            </a:r>
          </a:p>
          <a:p>
            <a:pPr lvl="1"/>
            <a:r>
              <a:rPr lang="sl-SI" sz="2400" dirty="0"/>
              <a:t>T</a:t>
            </a:r>
            <a:r>
              <a:rPr lang="sl-SI" sz="2400" dirty="0" smtClean="0"/>
              <a:t>o </a:t>
            </a:r>
            <a:r>
              <a:rPr lang="sl-SI" sz="2400" dirty="0" err="1" smtClean="0"/>
              <a:t>support</a:t>
            </a:r>
            <a:r>
              <a:rPr lang="sl-SI" sz="2400" dirty="0" smtClean="0"/>
              <a:t> </a:t>
            </a:r>
            <a:r>
              <a:rPr lang="sl-SI" sz="2400" dirty="0" err="1" smtClean="0"/>
              <a:t>the</a:t>
            </a:r>
            <a:r>
              <a:rPr lang="sl-SI" sz="2400" dirty="0" smtClean="0"/>
              <a:t> 20th LLW</a:t>
            </a:r>
          </a:p>
          <a:p>
            <a:pPr lvl="1"/>
            <a:r>
              <a:rPr lang="sl-SI" sz="2400" dirty="0" smtClean="0"/>
              <a:t>To </a:t>
            </a:r>
            <a:r>
              <a:rPr lang="sl-SI" sz="2400" dirty="0" err="1" smtClean="0"/>
              <a:t>cover</a:t>
            </a:r>
            <a:r>
              <a:rPr lang="sl-SI" sz="2400" dirty="0" smtClean="0"/>
              <a:t> </a:t>
            </a:r>
            <a:r>
              <a:rPr lang="sl-SI" sz="2400" dirty="0" err="1" smtClean="0"/>
              <a:t>the</a:t>
            </a:r>
            <a:r>
              <a:rPr lang="sl-SI" sz="2400" dirty="0" smtClean="0"/>
              <a:t> </a:t>
            </a:r>
            <a:r>
              <a:rPr lang="sl-SI" sz="2400" dirty="0" err="1" smtClean="0"/>
              <a:t>whole</a:t>
            </a:r>
            <a:r>
              <a:rPr lang="sl-SI" sz="2400" dirty="0" smtClean="0"/>
              <a:t> </a:t>
            </a:r>
            <a:r>
              <a:rPr lang="sl-SI" sz="2400" dirty="0" err="1" smtClean="0"/>
              <a:t>country</a:t>
            </a:r>
            <a:r>
              <a:rPr lang="sl-SI" sz="2400" dirty="0" smtClean="0"/>
              <a:t> </a:t>
            </a:r>
            <a:r>
              <a:rPr lang="sl-SI" sz="2400" dirty="0" err="1" smtClean="0"/>
              <a:t>with</a:t>
            </a:r>
            <a:r>
              <a:rPr lang="sl-SI" sz="2400" dirty="0" smtClean="0"/>
              <a:t> </a:t>
            </a:r>
            <a:r>
              <a:rPr lang="sl-SI" sz="2400" dirty="0" err="1" smtClean="0"/>
              <a:t>LPs</a:t>
            </a:r>
            <a:r>
              <a:rPr lang="sl-SI" sz="2400" dirty="0" smtClean="0"/>
              <a:t> (21)</a:t>
            </a:r>
          </a:p>
          <a:p>
            <a:pPr lvl="1"/>
            <a:r>
              <a:rPr lang="sl-SI" sz="2400" dirty="0" smtClean="0"/>
              <a:t>To </a:t>
            </a:r>
            <a:r>
              <a:rPr lang="sl-SI" sz="2400" dirty="0" err="1" smtClean="0"/>
              <a:t>adopt</a:t>
            </a:r>
            <a:r>
              <a:rPr lang="sl-SI" sz="2400" dirty="0" smtClean="0"/>
              <a:t> </a:t>
            </a:r>
            <a:r>
              <a:rPr lang="sl-SI" sz="2400" dirty="0" err="1" smtClean="0"/>
              <a:t>the</a:t>
            </a:r>
            <a:r>
              <a:rPr lang="sl-SI" sz="2400" dirty="0" smtClean="0"/>
              <a:t> LP </a:t>
            </a:r>
            <a:r>
              <a:rPr lang="sl-SI" sz="2400" dirty="0" err="1" smtClean="0"/>
              <a:t>approach</a:t>
            </a:r>
            <a:r>
              <a:rPr lang="sl-SI" sz="2400" dirty="0" smtClean="0"/>
              <a:t> in </a:t>
            </a:r>
            <a:r>
              <a:rPr lang="sl-SI" sz="2400" dirty="0" err="1" smtClean="0"/>
              <a:t>the</a:t>
            </a:r>
            <a:r>
              <a:rPr lang="sl-SI" sz="2400" dirty="0" smtClean="0"/>
              <a:t> </a:t>
            </a:r>
            <a:r>
              <a:rPr lang="sl-SI" sz="2400" dirty="0" err="1" smtClean="0"/>
              <a:t>future</a:t>
            </a:r>
            <a:endParaRPr lang="sl-SI" sz="2400" dirty="0" smtClean="0"/>
          </a:p>
          <a:p>
            <a:r>
              <a:rPr lang="sl-SI" sz="2800" b="1" dirty="0" err="1" smtClean="0">
                <a:solidFill>
                  <a:srgbClr val="0070C0"/>
                </a:solidFill>
              </a:rPr>
              <a:t>Promoting</a:t>
            </a:r>
            <a:r>
              <a:rPr lang="sl-SI" sz="2800" b="1" dirty="0" smtClean="0">
                <a:solidFill>
                  <a:srgbClr val="0070C0"/>
                </a:solidFill>
              </a:rPr>
              <a:t> </a:t>
            </a:r>
            <a:r>
              <a:rPr lang="sl-SI" sz="2800" b="1" dirty="0" err="1" smtClean="0">
                <a:solidFill>
                  <a:srgbClr val="0070C0"/>
                </a:solidFill>
              </a:rPr>
              <a:t>Adult</a:t>
            </a:r>
            <a:r>
              <a:rPr lang="sl-SI" sz="2800" b="1" dirty="0" smtClean="0">
                <a:solidFill>
                  <a:srgbClr val="0070C0"/>
                </a:solidFill>
              </a:rPr>
              <a:t> </a:t>
            </a:r>
            <a:r>
              <a:rPr lang="sl-SI" sz="2800" b="1" dirty="0" err="1">
                <a:solidFill>
                  <a:srgbClr val="0070C0"/>
                </a:solidFill>
              </a:rPr>
              <a:t>S</a:t>
            </a:r>
            <a:r>
              <a:rPr lang="sl-SI" sz="2800" b="1" dirty="0" err="1" smtClean="0">
                <a:solidFill>
                  <a:srgbClr val="0070C0"/>
                </a:solidFill>
              </a:rPr>
              <a:t>kills</a:t>
            </a:r>
            <a:r>
              <a:rPr lang="sl-SI" sz="2800" b="1" dirty="0" smtClean="0">
                <a:solidFill>
                  <a:srgbClr val="0070C0"/>
                </a:solidFill>
              </a:rPr>
              <a:t> (PAS) </a:t>
            </a:r>
            <a:r>
              <a:rPr lang="sl-SI" sz="2800" b="1" dirty="0" err="1" smtClean="0">
                <a:solidFill>
                  <a:srgbClr val="0070C0"/>
                </a:solidFill>
              </a:rPr>
              <a:t>events</a:t>
            </a:r>
            <a:endParaRPr lang="sl-SI" sz="2800" b="1" dirty="0" smtClean="0">
              <a:solidFill>
                <a:srgbClr val="0070C0"/>
              </a:solidFill>
            </a:endParaRPr>
          </a:p>
          <a:p>
            <a:pPr lvl="1"/>
            <a:r>
              <a:rPr lang="sl-SI" sz="2400" dirty="0" smtClean="0"/>
              <a:t>To </a:t>
            </a:r>
            <a:r>
              <a:rPr lang="sl-SI" sz="2400" dirty="0" err="1" smtClean="0"/>
              <a:t>upgrade</a:t>
            </a:r>
            <a:r>
              <a:rPr lang="sl-SI" sz="2400" dirty="0" smtClean="0"/>
              <a:t> </a:t>
            </a:r>
            <a:r>
              <a:rPr lang="sl-SI" sz="2400" dirty="0" err="1" smtClean="0"/>
              <a:t>cooperation</a:t>
            </a:r>
            <a:r>
              <a:rPr lang="sl-SI" sz="2400" dirty="0" smtClean="0"/>
              <a:t> </a:t>
            </a:r>
            <a:r>
              <a:rPr lang="sl-SI" sz="2400" dirty="0" err="1" smtClean="0"/>
              <a:t>with</a:t>
            </a:r>
            <a:r>
              <a:rPr lang="sl-SI" sz="2400" dirty="0" smtClean="0"/>
              <a:t> LP </a:t>
            </a:r>
            <a:r>
              <a:rPr lang="sl-SI" sz="2400" dirty="0" err="1" smtClean="0"/>
              <a:t>coordinators</a:t>
            </a:r>
            <a:endParaRPr lang="sl-SI" sz="2400" dirty="0" smtClean="0"/>
          </a:p>
          <a:p>
            <a:pPr lvl="1"/>
            <a:r>
              <a:rPr lang="sl-SI" sz="2400" dirty="0"/>
              <a:t>To </a:t>
            </a:r>
            <a:r>
              <a:rPr lang="sl-SI" sz="2400" dirty="0" err="1"/>
              <a:t>identify</a:t>
            </a:r>
            <a:r>
              <a:rPr lang="sl-SI" sz="2400" dirty="0"/>
              <a:t> </a:t>
            </a:r>
            <a:r>
              <a:rPr lang="sl-SI" sz="2400" dirty="0" err="1"/>
              <a:t>existing</a:t>
            </a:r>
            <a:r>
              <a:rPr lang="sl-SI" sz="2400" dirty="0"/>
              <a:t> </a:t>
            </a:r>
            <a:r>
              <a:rPr lang="sl-SI" sz="2400" dirty="0" err="1"/>
              <a:t>literacy</a:t>
            </a:r>
            <a:r>
              <a:rPr lang="sl-SI" sz="2400" dirty="0"/>
              <a:t> </a:t>
            </a:r>
            <a:r>
              <a:rPr lang="sl-SI" sz="2400" dirty="0" err="1" smtClean="0"/>
              <a:t>programmes</a:t>
            </a:r>
            <a:endParaRPr lang="sl-SI" sz="2400" dirty="0" smtClean="0"/>
          </a:p>
          <a:p>
            <a:pPr lvl="1"/>
            <a:r>
              <a:rPr lang="sl-SI" sz="2400" dirty="0" smtClean="0"/>
              <a:t>To </a:t>
            </a:r>
            <a:r>
              <a:rPr lang="sl-SI" sz="2400" dirty="0" err="1" smtClean="0"/>
              <a:t>come</a:t>
            </a:r>
            <a:r>
              <a:rPr lang="sl-SI" sz="2400" dirty="0" smtClean="0"/>
              <a:t> up </a:t>
            </a:r>
            <a:r>
              <a:rPr lang="sl-SI" sz="2400" dirty="0" err="1" smtClean="0"/>
              <a:t>with</a:t>
            </a:r>
            <a:r>
              <a:rPr lang="sl-SI" sz="2400" dirty="0" smtClean="0"/>
              <a:t> </a:t>
            </a:r>
            <a:r>
              <a:rPr lang="sl-SI" sz="2400" dirty="0" err="1" smtClean="0"/>
              <a:t>recommendations</a:t>
            </a:r>
            <a:endParaRPr lang="sl-SI" sz="2400" dirty="0"/>
          </a:p>
          <a:p>
            <a:endParaRPr lang="sl-SI" dirty="0" smtClean="0"/>
          </a:p>
          <a:p>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dirty="0"/>
              <a:t>Key to bringing adults back to educational system lies in cooperation, Tallinn, 26 June </a:t>
            </a:r>
            <a:r>
              <a:rPr lang="en-US" dirty="0" smtClean="0"/>
              <a:t>2014</a:t>
            </a:r>
          </a:p>
        </p:txBody>
      </p:sp>
    </p:spTree>
    <p:extLst>
      <p:ext uri="{BB962C8B-B14F-4D97-AF65-F5344CB8AC3E}">
        <p14:creationId xmlns:p14="http://schemas.microsoft.com/office/powerpoint/2010/main" val="235457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fontScale="92500" lnSpcReduction="10000"/>
          </a:bodyPr>
          <a:lstStyle/>
          <a:p>
            <a:pPr marL="0" indent="0">
              <a:buNone/>
            </a:pPr>
            <a:r>
              <a:rPr lang="sl-SI" sz="3000" b="1" dirty="0" err="1" smtClean="0">
                <a:solidFill>
                  <a:srgbClr val="0070C0"/>
                </a:solidFill>
              </a:rPr>
              <a:t>Slovenia</a:t>
            </a:r>
            <a:r>
              <a:rPr lang="sl-SI" sz="3000" b="1" dirty="0" smtClean="0">
                <a:solidFill>
                  <a:srgbClr val="0070C0"/>
                </a:solidFill>
              </a:rPr>
              <a:t> </a:t>
            </a:r>
            <a:r>
              <a:rPr lang="sl-SI" sz="3000" b="1" dirty="0" err="1" smtClean="0">
                <a:solidFill>
                  <a:srgbClr val="0070C0"/>
                </a:solidFill>
              </a:rPr>
              <a:t>and</a:t>
            </a:r>
            <a:r>
              <a:rPr lang="sl-SI" sz="3000" b="1" dirty="0" smtClean="0">
                <a:solidFill>
                  <a:srgbClr val="0070C0"/>
                </a:solidFill>
              </a:rPr>
              <a:t> </a:t>
            </a:r>
            <a:r>
              <a:rPr lang="sl-SI" sz="3000" b="1" dirty="0" err="1" smtClean="0">
                <a:solidFill>
                  <a:srgbClr val="0070C0"/>
                </a:solidFill>
              </a:rPr>
              <a:t>adult</a:t>
            </a:r>
            <a:r>
              <a:rPr lang="sl-SI" sz="3000" b="1" dirty="0" smtClean="0">
                <a:solidFill>
                  <a:srgbClr val="0070C0"/>
                </a:solidFill>
              </a:rPr>
              <a:t> </a:t>
            </a:r>
            <a:r>
              <a:rPr lang="sl-SI" sz="3000" b="1" dirty="0" err="1" smtClean="0">
                <a:solidFill>
                  <a:srgbClr val="0070C0"/>
                </a:solidFill>
              </a:rPr>
              <a:t>education</a:t>
            </a:r>
            <a:endParaRPr lang="sl-SI" sz="3000" b="1" dirty="0" smtClean="0">
              <a:solidFill>
                <a:srgbClr val="0070C0"/>
              </a:solidFill>
            </a:endParaRPr>
          </a:p>
          <a:p>
            <a:r>
              <a:rPr lang="en-US" sz="2800" dirty="0"/>
              <a:t>Area: 20,273 km2</a:t>
            </a:r>
          </a:p>
          <a:p>
            <a:r>
              <a:rPr lang="en-US" sz="2800" dirty="0"/>
              <a:t>Population: </a:t>
            </a:r>
            <a:r>
              <a:rPr lang="sl-SI" sz="2800" dirty="0" smtClean="0"/>
              <a:t>	</a:t>
            </a:r>
            <a:r>
              <a:rPr lang="en-US" sz="2800" dirty="0" smtClean="0"/>
              <a:t>2,05</a:t>
            </a:r>
            <a:r>
              <a:rPr lang="sl-SI" sz="2800" dirty="0" smtClean="0"/>
              <a:t>6,262</a:t>
            </a:r>
          </a:p>
          <a:p>
            <a:r>
              <a:rPr lang="en-US" sz="2800" dirty="0" smtClean="0"/>
              <a:t>Adults </a:t>
            </a:r>
            <a:r>
              <a:rPr lang="en-US" sz="2800" dirty="0"/>
              <a:t>(15+): </a:t>
            </a:r>
            <a:r>
              <a:rPr lang="sl-SI" sz="2800" dirty="0" smtClean="0"/>
              <a:t>	</a:t>
            </a:r>
            <a:r>
              <a:rPr lang="en-US" sz="2800" b="1" dirty="0" smtClean="0">
                <a:solidFill>
                  <a:srgbClr val="0070C0"/>
                </a:solidFill>
              </a:rPr>
              <a:t>1,76</a:t>
            </a:r>
            <a:r>
              <a:rPr lang="sl-SI" sz="2800" b="1" dirty="0" smtClean="0">
                <a:solidFill>
                  <a:srgbClr val="0070C0"/>
                </a:solidFill>
              </a:rPr>
              <a:t>1</a:t>
            </a:r>
            <a:r>
              <a:rPr lang="en-US" sz="2800" b="1" dirty="0" smtClean="0">
                <a:solidFill>
                  <a:srgbClr val="0070C0"/>
                </a:solidFill>
              </a:rPr>
              <a:t>,726</a:t>
            </a:r>
            <a:endParaRPr lang="sl-SI" sz="2800" b="1" dirty="0" smtClean="0">
              <a:solidFill>
                <a:srgbClr val="0070C0"/>
              </a:solidFill>
            </a:endParaRPr>
          </a:p>
          <a:p>
            <a:r>
              <a:rPr lang="en-US" sz="2800" dirty="0" err="1"/>
              <a:t>Labour</a:t>
            </a:r>
            <a:r>
              <a:rPr lang="en-US" sz="2800" dirty="0"/>
              <a:t> force: approx. 1 </a:t>
            </a:r>
            <a:r>
              <a:rPr lang="en-US" sz="2800" dirty="0" err="1"/>
              <a:t>mio</a:t>
            </a:r>
            <a:endParaRPr lang="en-US" sz="2800" dirty="0"/>
          </a:p>
          <a:p>
            <a:r>
              <a:rPr lang="en-US" sz="2800" dirty="0"/>
              <a:t>Registered unemployment: 13 </a:t>
            </a:r>
            <a:r>
              <a:rPr lang="en-US" sz="2800" dirty="0" smtClean="0"/>
              <a:t>%</a:t>
            </a:r>
            <a:endParaRPr lang="sl-SI" sz="2800" dirty="0"/>
          </a:p>
          <a:p>
            <a:r>
              <a:rPr lang="sl-SI" sz="2800" dirty="0" err="1" smtClean="0"/>
              <a:t>Youth</a:t>
            </a:r>
            <a:r>
              <a:rPr lang="sl-SI" sz="2800" dirty="0" smtClean="0"/>
              <a:t> </a:t>
            </a:r>
            <a:r>
              <a:rPr lang="sl-SI" sz="2800" dirty="0" err="1" smtClean="0"/>
              <a:t>unemployment</a:t>
            </a:r>
            <a:r>
              <a:rPr lang="sl-SI" sz="2800" dirty="0" smtClean="0"/>
              <a:t>: 16,9 %</a:t>
            </a:r>
            <a:endParaRPr lang="en-US" sz="2800" dirty="0"/>
          </a:p>
          <a:p>
            <a:r>
              <a:rPr lang="sl-SI" sz="2800" dirty="0" err="1" smtClean="0"/>
              <a:t>Participation</a:t>
            </a:r>
            <a:r>
              <a:rPr lang="sl-SI" sz="2800" dirty="0" smtClean="0"/>
              <a:t> in LL: </a:t>
            </a:r>
            <a:r>
              <a:rPr lang="sl-SI" dirty="0" smtClean="0">
                <a:solidFill>
                  <a:srgbClr val="0070C0"/>
                </a:solidFill>
              </a:rPr>
              <a:t>16.2 % in 2010, 12,6 % in 2013</a:t>
            </a:r>
          </a:p>
          <a:p>
            <a:r>
              <a:rPr lang="sl-SI" sz="2800" dirty="0" err="1" smtClean="0"/>
              <a:t>Problems</a:t>
            </a:r>
            <a:r>
              <a:rPr lang="sl-SI" sz="2800" dirty="0" smtClean="0"/>
              <a:t> in </a:t>
            </a:r>
            <a:r>
              <a:rPr lang="sl-SI" sz="2800" dirty="0" err="1" smtClean="0"/>
              <a:t>the</a:t>
            </a:r>
            <a:r>
              <a:rPr lang="sl-SI" sz="2800" dirty="0" smtClean="0"/>
              <a:t> </a:t>
            </a:r>
            <a:r>
              <a:rPr lang="sl-SI" sz="2800" dirty="0" err="1" smtClean="0"/>
              <a:t>background</a:t>
            </a:r>
            <a:r>
              <a:rPr lang="sl-SI" sz="2800" dirty="0" smtClean="0"/>
              <a:t>!</a:t>
            </a:r>
          </a:p>
          <a:p>
            <a:r>
              <a:rPr lang="sl-SI" sz="2800" dirty="0" smtClean="0"/>
              <a:t>No PIAAC </a:t>
            </a:r>
            <a:r>
              <a:rPr lang="sl-SI" sz="2800" dirty="0" err="1" smtClean="0"/>
              <a:t>results</a:t>
            </a:r>
            <a:r>
              <a:rPr lang="sl-SI" sz="2800" dirty="0" smtClean="0"/>
              <a:t> </a:t>
            </a:r>
            <a:r>
              <a:rPr lang="sl-SI" sz="2800" dirty="0" err="1" smtClean="0"/>
              <a:t>for</a:t>
            </a:r>
            <a:r>
              <a:rPr lang="sl-SI" sz="2800" dirty="0" smtClean="0"/>
              <a:t> </a:t>
            </a:r>
            <a:r>
              <a:rPr lang="sl-SI" sz="2800" dirty="0" err="1" smtClean="0"/>
              <a:t>now</a:t>
            </a:r>
            <a:endParaRPr lang="sl-SI" sz="2800" dirty="0" smtClean="0"/>
          </a:p>
          <a:p>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1204335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323528" y="1196752"/>
            <a:ext cx="8712968" cy="4525963"/>
          </a:xfrm>
        </p:spPr>
        <p:txBody>
          <a:bodyPr>
            <a:normAutofit fontScale="92500" lnSpcReduction="10000"/>
          </a:bodyPr>
          <a:lstStyle/>
          <a:p>
            <a:pPr marL="0" indent="0">
              <a:buNone/>
            </a:pPr>
            <a:r>
              <a:rPr lang="sl-SI" sz="2800" b="1" dirty="0" smtClean="0">
                <a:solidFill>
                  <a:srgbClr val="0070C0"/>
                </a:solidFill>
              </a:rPr>
              <a:t>Legal </a:t>
            </a:r>
            <a:r>
              <a:rPr lang="sl-SI" sz="2800" b="1" dirty="0" err="1" smtClean="0">
                <a:solidFill>
                  <a:srgbClr val="0070C0"/>
                </a:solidFill>
              </a:rPr>
              <a:t>basis</a:t>
            </a:r>
            <a:r>
              <a:rPr lang="sl-SI" sz="2800" b="1" dirty="0" smtClean="0">
                <a:solidFill>
                  <a:srgbClr val="0070C0"/>
                </a:solidFill>
              </a:rPr>
              <a:t> </a:t>
            </a:r>
            <a:r>
              <a:rPr lang="sl-SI" sz="2800" b="1" dirty="0" err="1" smtClean="0">
                <a:solidFill>
                  <a:srgbClr val="0070C0"/>
                </a:solidFill>
              </a:rPr>
              <a:t>for</a:t>
            </a:r>
            <a:r>
              <a:rPr lang="sl-SI" sz="2800" b="1" dirty="0" smtClean="0">
                <a:solidFill>
                  <a:srgbClr val="0070C0"/>
                </a:solidFill>
              </a:rPr>
              <a:t> </a:t>
            </a:r>
            <a:r>
              <a:rPr lang="sl-SI" sz="2800" b="1" dirty="0" err="1" smtClean="0">
                <a:solidFill>
                  <a:srgbClr val="0070C0"/>
                </a:solidFill>
              </a:rPr>
              <a:t>adult</a:t>
            </a:r>
            <a:r>
              <a:rPr lang="sl-SI" sz="2800" b="1" dirty="0" smtClean="0">
                <a:solidFill>
                  <a:srgbClr val="0070C0"/>
                </a:solidFill>
              </a:rPr>
              <a:t> </a:t>
            </a:r>
            <a:r>
              <a:rPr lang="sl-SI" sz="2800" b="1" dirty="0" err="1" smtClean="0">
                <a:solidFill>
                  <a:srgbClr val="0070C0"/>
                </a:solidFill>
              </a:rPr>
              <a:t>education</a:t>
            </a:r>
            <a:r>
              <a:rPr lang="sl-SI" sz="2800" b="1" dirty="0" smtClean="0">
                <a:solidFill>
                  <a:srgbClr val="0070C0"/>
                </a:solidFill>
              </a:rPr>
              <a:t> (AE) </a:t>
            </a:r>
            <a:r>
              <a:rPr lang="sl-SI" sz="2800" b="1" dirty="0" err="1" smtClean="0">
                <a:solidFill>
                  <a:srgbClr val="0070C0"/>
                </a:solidFill>
              </a:rPr>
              <a:t>and</a:t>
            </a:r>
            <a:r>
              <a:rPr lang="sl-SI" sz="2800" b="1" dirty="0" smtClean="0">
                <a:solidFill>
                  <a:srgbClr val="0070C0"/>
                </a:solidFill>
              </a:rPr>
              <a:t> </a:t>
            </a:r>
            <a:r>
              <a:rPr lang="sl-SI" sz="2800" b="1" dirty="0" err="1" smtClean="0">
                <a:solidFill>
                  <a:srgbClr val="0070C0"/>
                </a:solidFill>
              </a:rPr>
              <a:t>lifelong</a:t>
            </a:r>
            <a:r>
              <a:rPr lang="sl-SI" sz="2800" b="1" dirty="0" smtClean="0">
                <a:solidFill>
                  <a:srgbClr val="0070C0"/>
                </a:solidFill>
              </a:rPr>
              <a:t> </a:t>
            </a:r>
            <a:r>
              <a:rPr lang="sl-SI" sz="2800" b="1" dirty="0" err="1" smtClean="0">
                <a:solidFill>
                  <a:srgbClr val="0070C0"/>
                </a:solidFill>
              </a:rPr>
              <a:t>learning</a:t>
            </a:r>
            <a:r>
              <a:rPr lang="sl-SI" sz="2800" b="1" dirty="0" smtClean="0">
                <a:solidFill>
                  <a:srgbClr val="0070C0"/>
                </a:solidFill>
              </a:rPr>
              <a:t> (LL)</a:t>
            </a:r>
          </a:p>
          <a:p>
            <a:r>
              <a:rPr lang="en-US" dirty="0" smtClean="0"/>
              <a:t>Act </a:t>
            </a:r>
            <a:r>
              <a:rPr lang="en-US" dirty="0"/>
              <a:t>on Financing and </a:t>
            </a:r>
            <a:r>
              <a:rPr lang="en-US" dirty="0" err="1"/>
              <a:t>Organisation</a:t>
            </a:r>
            <a:r>
              <a:rPr lang="en-US" dirty="0"/>
              <a:t> of Education (1996)</a:t>
            </a:r>
          </a:p>
          <a:p>
            <a:r>
              <a:rPr lang="en-US" dirty="0"/>
              <a:t>Adult Education Act (1996; status of </a:t>
            </a:r>
            <a:r>
              <a:rPr lang="en-US" dirty="0" smtClean="0"/>
              <a:t>AE</a:t>
            </a:r>
            <a:r>
              <a:rPr lang="en-US" dirty="0"/>
              <a:t>)</a:t>
            </a:r>
          </a:p>
          <a:p>
            <a:r>
              <a:rPr lang="en-US" dirty="0"/>
              <a:t>Adult Education Master Plan (2005–2010, 2013–2020</a:t>
            </a:r>
            <a:r>
              <a:rPr lang="en-US" dirty="0" smtClean="0"/>
              <a:t>):</a:t>
            </a:r>
            <a:endParaRPr lang="sl-SI" dirty="0" smtClean="0"/>
          </a:p>
          <a:p>
            <a:pPr lvl="1"/>
            <a:r>
              <a:rPr lang="en-US" sz="2000" dirty="0"/>
              <a:t>General, non-formal adult education and learning</a:t>
            </a:r>
          </a:p>
          <a:p>
            <a:pPr lvl="1"/>
            <a:r>
              <a:rPr lang="en-US" sz="2000" dirty="0"/>
              <a:t>Formal adult education</a:t>
            </a:r>
          </a:p>
          <a:p>
            <a:pPr lvl="1"/>
            <a:r>
              <a:rPr lang="en-US" sz="2000" dirty="0"/>
              <a:t>Job-related adult education and training</a:t>
            </a:r>
          </a:p>
          <a:p>
            <a:pPr lvl="1"/>
            <a:r>
              <a:rPr lang="en-US" sz="2000" dirty="0"/>
              <a:t>Supporting activities (guidance, </a:t>
            </a:r>
            <a:r>
              <a:rPr lang="en-US" sz="2000" b="1" dirty="0">
                <a:solidFill>
                  <a:srgbClr val="0070C0"/>
                </a:solidFill>
              </a:rPr>
              <a:t>promotion</a:t>
            </a:r>
            <a:r>
              <a:rPr lang="en-US" sz="2000" dirty="0"/>
              <a:t>, quality…)</a:t>
            </a:r>
          </a:p>
          <a:p>
            <a:r>
              <a:rPr lang="sl-SI" dirty="0" err="1" smtClean="0"/>
              <a:t>Financing</a:t>
            </a:r>
            <a:r>
              <a:rPr lang="sl-SI" dirty="0" smtClean="0"/>
              <a:t> </a:t>
            </a:r>
            <a:r>
              <a:rPr lang="sl-SI" dirty="0" err="1" smtClean="0"/>
              <a:t>until</a:t>
            </a:r>
            <a:r>
              <a:rPr lang="sl-SI" dirty="0" smtClean="0"/>
              <a:t> 2020: </a:t>
            </a:r>
            <a:r>
              <a:rPr lang="sl-SI" dirty="0" err="1" smtClean="0"/>
              <a:t>approx</a:t>
            </a:r>
            <a:r>
              <a:rPr lang="sl-SI" dirty="0" smtClean="0"/>
              <a:t> 400 mio EUR</a:t>
            </a:r>
            <a:r>
              <a:rPr lang="en-US" dirty="0" smtClean="0"/>
              <a:t> </a:t>
            </a:r>
            <a:endParaRPr lang="sl-SI" dirty="0" smtClean="0"/>
          </a:p>
          <a:p>
            <a:r>
              <a:rPr lang="en-US" dirty="0"/>
              <a:t>Annual AE </a:t>
            </a:r>
            <a:r>
              <a:rPr lang="en-US" dirty="0" err="1"/>
              <a:t>Programme</a:t>
            </a:r>
            <a:r>
              <a:rPr lang="en-US" dirty="0"/>
              <a:t> (goals, activities and funds)</a:t>
            </a:r>
            <a:endParaRPr lang="sl-SI" dirty="0"/>
          </a:p>
          <a:p>
            <a:r>
              <a:rPr lang="en-US" dirty="0" smtClean="0"/>
              <a:t>Lifelong </a:t>
            </a:r>
            <a:r>
              <a:rPr lang="en-US" dirty="0"/>
              <a:t>Learning Strategy (2007)</a:t>
            </a:r>
          </a:p>
          <a:p>
            <a:pPr marL="0" indent="0">
              <a:buNone/>
            </a:pPr>
            <a:endParaRPr lang="en-US" dirty="0" smtClean="0"/>
          </a:p>
          <a:p>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1981029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fontScale="92500" lnSpcReduction="10000"/>
          </a:bodyPr>
          <a:lstStyle/>
          <a:p>
            <a:pPr marL="0" indent="0">
              <a:buNone/>
            </a:pPr>
            <a:r>
              <a:rPr lang="sl-SI" sz="2800" b="1" dirty="0" err="1" smtClean="0">
                <a:solidFill>
                  <a:srgbClr val="0070C0"/>
                </a:solidFill>
              </a:rPr>
              <a:t>Slovenian</a:t>
            </a:r>
            <a:r>
              <a:rPr lang="sl-SI" sz="2800" b="1" dirty="0" smtClean="0">
                <a:solidFill>
                  <a:srgbClr val="0070C0"/>
                </a:solidFill>
              </a:rPr>
              <a:t> Institute </a:t>
            </a:r>
            <a:r>
              <a:rPr lang="sl-SI" sz="2800" b="1" dirty="0" err="1" smtClean="0">
                <a:solidFill>
                  <a:srgbClr val="0070C0"/>
                </a:solidFill>
              </a:rPr>
              <a:t>for</a:t>
            </a:r>
            <a:r>
              <a:rPr lang="sl-SI" sz="2800" b="1" dirty="0" smtClean="0">
                <a:solidFill>
                  <a:srgbClr val="0070C0"/>
                </a:solidFill>
              </a:rPr>
              <a:t> </a:t>
            </a:r>
            <a:r>
              <a:rPr lang="sl-SI" sz="2800" b="1" dirty="0" err="1" smtClean="0">
                <a:solidFill>
                  <a:srgbClr val="0070C0"/>
                </a:solidFill>
              </a:rPr>
              <a:t>Adult</a:t>
            </a:r>
            <a:r>
              <a:rPr lang="sl-SI" sz="2800" b="1" dirty="0" smtClean="0">
                <a:solidFill>
                  <a:srgbClr val="0070C0"/>
                </a:solidFill>
              </a:rPr>
              <a:t> </a:t>
            </a:r>
            <a:r>
              <a:rPr lang="sl-SI" sz="2800" b="1" dirty="0" err="1" smtClean="0">
                <a:solidFill>
                  <a:srgbClr val="0070C0"/>
                </a:solidFill>
              </a:rPr>
              <a:t>Education</a:t>
            </a:r>
            <a:r>
              <a:rPr lang="sl-SI" sz="2800" b="1" dirty="0" smtClean="0">
                <a:solidFill>
                  <a:srgbClr val="0070C0"/>
                </a:solidFill>
              </a:rPr>
              <a:t> (SIAE)</a:t>
            </a:r>
          </a:p>
          <a:p>
            <a:r>
              <a:rPr lang="sl-SI" dirty="0" err="1" smtClean="0"/>
              <a:t>Founded</a:t>
            </a:r>
            <a:r>
              <a:rPr lang="sl-SI" dirty="0" smtClean="0"/>
              <a:t> in 1992</a:t>
            </a:r>
          </a:p>
          <a:p>
            <a:r>
              <a:rPr lang="sl-SI" dirty="0" err="1" smtClean="0"/>
              <a:t>Umbrella</a:t>
            </a:r>
            <a:r>
              <a:rPr lang="sl-SI" dirty="0" smtClean="0"/>
              <a:t> institute </a:t>
            </a:r>
            <a:r>
              <a:rPr lang="sl-SI" dirty="0" err="1" smtClean="0"/>
              <a:t>for</a:t>
            </a:r>
            <a:r>
              <a:rPr lang="sl-SI" dirty="0" smtClean="0"/>
              <a:t> </a:t>
            </a:r>
            <a:r>
              <a:rPr lang="sl-SI" dirty="0" err="1" smtClean="0"/>
              <a:t>development</a:t>
            </a:r>
            <a:r>
              <a:rPr lang="sl-SI" dirty="0" smtClean="0"/>
              <a:t> </a:t>
            </a:r>
            <a:r>
              <a:rPr lang="sl-SI" dirty="0" err="1" smtClean="0"/>
              <a:t>of</a:t>
            </a:r>
            <a:r>
              <a:rPr lang="sl-SI" dirty="0" smtClean="0"/>
              <a:t> AE</a:t>
            </a:r>
          </a:p>
          <a:p>
            <a:r>
              <a:rPr lang="sl-SI" dirty="0" err="1" smtClean="0"/>
              <a:t>Financed</a:t>
            </a:r>
            <a:r>
              <a:rPr lang="sl-SI" dirty="0" smtClean="0"/>
              <a:t> </a:t>
            </a:r>
            <a:r>
              <a:rPr lang="sl-SI" dirty="0" err="1" smtClean="0"/>
              <a:t>by</a:t>
            </a:r>
            <a:r>
              <a:rPr lang="sl-SI" dirty="0" smtClean="0"/>
              <a:t> </a:t>
            </a:r>
          </a:p>
          <a:p>
            <a:pPr lvl="1"/>
            <a:r>
              <a:rPr lang="sl-SI" sz="2000" dirty="0" err="1" smtClean="0"/>
              <a:t>Ministry</a:t>
            </a:r>
            <a:r>
              <a:rPr lang="sl-SI" sz="2000" dirty="0" smtClean="0"/>
              <a:t> </a:t>
            </a:r>
            <a:r>
              <a:rPr lang="sl-SI" sz="2000" dirty="0" err="1" smtClean="0"/>
              <a:t>of</a:t>
            </a:r>
            <a:r>
              <a:rPr lang="sl-SI" sz="2000" dirty="0" smtClean="0"/>
              <a:t> </a:t>
            </a:r>
            <a:r>
              <a:rPr lang="sl-SI" sz="2000" dirty="0" err="1" smtClean="0"/>
              <a:t>education</a:t>
            </a:r>
            <a:r>
              <a:rPr lang="sl-SI" sz="2000" dirty="0" smtClean="0"/>
              <a:t>, </a:t>
            </a:r>
            <a:r>
              <a:rPr lang="sl-SI" sz="2000" dirty="0" err="1" smtClean="0"/>
              <a:t>science</a:t>
            </a:r>
            <a:r>
              <a:rPr lang="sl-SI" sz="2000" dirty="0" smtClean="0"/>
              <a:t> </a:t>
            </a:r>
            <a:r>
              <a:rPr lang="sl-SI" sz="2000" dirty="0" err="1" smtClean="0"/>
              <a:t>and</a:t>
            </a:r>
            <a:r>
              <a:rPr lang="sl-SI" sz="2000" dirty="0" smtClean="0"/>
              <a:t> </a:t>
            </a:r>
            <a:r>
              <a:rPr lang="sl-SI" sz="2000" dirty="0" err="1" smtClean="0"/>
              <a:t>sport</a:t>
            </a:r>
            <a:endParaRPr lang="sl-SI" sz="2000" dirty="0" smtClean="0"/>
          </a:p>
          <a:p>
            <a:pPr lvl="1"/>
            <a:r>
              <a:rPr lang="sl-SI" sz="2000" dirty="0" err="1"/>
              <a:t>M</a:t>
            </a:r>
            <a:r>
              <a:rPr lang="sl-SI" sz="2000" dirty="0" err="1" smtClean="0"/>
              <a:t>inistry</a:t>
            </a:r>
            <a:r>
              <a:rPr lang="sl-SI" sz="2000" dirty="0" smtClean="0"/>
              <a:t> </a:t>
            </a:r>
            <a:r>
              <a:rPr lang="sl-SI" sz="2000" dirty="0" err="1" smtClean="0"/>
              <a:t>of</a:t>
            </a:r>
            <a:r>
              <a:rPr lang="sl-SI" sz="2000" dirty="0" smtClean="0"/>
              <a:t> </a:t>
            </a:r>
            <a:r>
              <a:rPr lang="sl-SI" sz="2000" dirty="0" err="1" smtClean="0"/>
              <a:t>labour</a:t>
            </a:r>
            <a:r>
              <a:rPr lang="sl-SI" sz="2000" dirty="0" smtClean="0"/>
              <a:t>, </a:t>
            </a:r>
            <a:r>
              <a:rPr lang="sl-SI" sz="2000" dirty="0" err="1" smtClean="0"/>
              <a:t>family</a:t>
            </a:r>
            <a:r>
              <a:rPr lang="sl-SI" sz="2000" dirty="0" smtClean="0"/>
              <a:t> </a:t>
            </a:r>
            <a:r>
              <a:rPr lang="sl-SI" sz="2000" dirty="0" err="1" smtClean="0"/>
              <a:t>and</a:t>
            </a:r>
            <a:r>
              <a:rPr lang="sl-SI" sz="2000" dirty="0" smtClean="0"/>
              <a:t> social </a:t>
            </a:r>
            <a:r>
              <a:rPr lang="sl-SI" sz="2000" dirty="0" err="1" smtClean="0"/>
              <a:t>affairs</a:t>
            </a:r>
            <a:endParaRPr lang="sl-SI" sz="2000" dirty="0" smtClean="0"/>
          </a:p>
          <a:p>
            <a:pPr lvl="1"/>
            <a:r>
              <a:rPr lang="sl-SI" sz="2000" dirty="0" err="1" smtClean="0"/>
              <a:t>European</a:t>
            </a:r>
            <a:r>
              <a:rPr lang="sl-SI" sz="2000" dirty="0" smtClean="0"/>
              <a:t> </a:t>
            </a:r>
            <a:r>
              <a:rPr lang="sl-SI" sz="2000" dirty="0" err="1" smtClean="0"/>
              <a:t>Structural</a:t>
            </a:r>
            <a:r>
              <a:rPr lang="sl-SI" sz="2000" dirty="0" smtClean="0"/>
              <a:t> </a:t>
            </a:r>
            <a:r>
              <a:rPr lang="sl-SI" sz="2000" dirty="0" err="1" smtClean="0"/>
              <a:t>Funds</a:t>
            </a:r>
            <a:r>
              <a:rPr lang="sl-SI" sz="2000" dirty="0" smtClean="0"/>
              <a:t> </a:t>
            </a:r>
            <a:r>
              <a:rPr lang="sl-SI" sz="2000" dirty="0" err="1" smtClean="0"/>
              <a:t>and</a:t>
            </a:r>
            <a:r>
              <a:rPr lang="sl-SI" sz="2000" dirty="0" smtClean="0"/>
              <a:t> </a:t>
            </a:r>
            <a:r>
              <a:rPr lang="sl-SI" sz="2000" dirty="0" err="1" smtClean="0"/>
              <a:t>other</a:t>
            </a:r>
            <a:r>
              <a:rPr lang="sl-SI" sz="2000" dirty="0" smtClean="0"/>
              <a:t> EU </a:t>
            </a:r>
            <a:r>
              <a:rPr lang="sl-SI" sz="2000" dirty="0" err="1" smtClean="0"/>
              <a:t>funds</a:t>
            </a:r>
            <a:r>
              <a:rPr lang="sl-SI" sz="2000" dirty="0" smtClean="0"/>
              <a:t> </a:t>
            </a:r>
          </a:p>
          <a:p>
            <a:r>
              <a:rPr lang="sl-SI" dirty="0" err="1" smtClean="0"/>
              <a:t>Four</a:t>
            </a:r>
            <a:r>
              <a:rPr lang="sl-SI" dirty="0" smtClean="0"/>
              <a:t> </a:t>
            </a:r>
            <a:r>
              <a:rPr lang="sl-SI" dirty="0" err="1" smtClean="0"/>
              <a:t>clusters</a:t>
            </a:r>
            <a:r>
              <a:rPr lang="sl-SI" dirty="0" smtClean="0"/>
              <a:t>:</a:t>
            </a:r>
          </a:p>
          <a:p>
            <a:pPr lvl="1"/>
            <a:r>
              <a:rPr lang="sl-SI" sz="2000" dirty="0" err="1" smtClean="0"/>
              <a:t>Research</a:t>
            </a:r>
            <a:r>
              <a:rPr lang="sl-SI" sz="2000" dirty="0" smtClean="0"/>
              <a:t> </a:t>
            </a:r>
            <a:r>
              <a:rPr lang="sl-SI" sz="2000" dirty="0" err="1" smtClean="0"/>
              <a:t>and</a:t>
            </a:r>
            <a:r>
              <a:rPr lang="sl-SI" sz="2000" dirty="0" smtClean="0"/>
              <a:t> </a:t>
            </a:r>
            <a:r>
              <a:rPr lang="sl-SI" sz="2000" dirty="0" err="1" smtClean="0"/>
              <a:t>development</a:t>
            </a:r>
            <a:endParaRPr lang="sl-SI" sz="2000" dirty="0" smtClean="0"/>
          </a:p>
          <a:p>
            <a:pPr lvl="1"/>
            <a:r>
              <a:rPr lang="sl-SI" sz="2000" dirty="0" err="1" smtClean="0"/>
              <a:t>Guidance</a:t>
            </a:r>
            <a:r>
              <a:rPr lang="sl-SI" sz="2000" dirty="0" smtClean="0"/>
              <a:t> </a:t>
            </a:r>
            <a:r>
              <a:rPr lang="sl-SI" sz="2000" dirty="0" err="1" smtClean="0"/>
              <a:t>and</a:t>
            </a:r>
            <a:r>
              <a:rPr lang="sl-SI" sz="2000" dirty="0" smtClean="0"/>
              <a:t> </a:t>
            </a:r>
            <a:r>
              <a:rPr lang="sl-SI" sz="2000" dirty="0" err="1" smtClean="0"/>
              <a:t>validation</a:t>
            </a:r>
            <a:endParaRPr lang="sl-SI" sz="2000" dirty="0" smtClean="0"/>
          </a:p>
          <a:p>
            <a:pPr lvl="1"/>
            <a:r>
              <a:rPr lang="sl-SI" sz="2000" dirty="0" err="1" smtClean="0"/>
              <a:t>Quality</a:t>
            </a:r>
            <a:r>
              <a:rPr lang="sl-SI" sz="2000" dirty="0" smtClean="0"/>
              <a:t> </a:t>
            </a:r>
            <a:r>
              <a:rPr lang="sl-SI" sz="2000" dirty="0" err="1" smtClean="0"/>
              <a:t>and</a:t>
            </a:r>
            <a:r>
              <a:rPr lang="sl-SI" sz="2000" dirty="0" smtClean="0"/>
              <a:t> </a:t>
            </a:r>
            <a:r>
              <a:rPr lang="sl-SI" sz="2000" dirty="0" err="1" smtClean="0"/>
              <a:t>training</a:t>
            </a:r>
            <a:r>
              <a:rPr lang="sl-SI" sz="2000" dirty="0" smtClean="0"/>
              <a:t> </a:t>
            </a:r>
            <a:r>
              <a:rPr lang="sl-SI" sz="2000" dirty="0" err="1" smtClean="0"/>
              <a:t>of</a:t>
            </a:r>
            <a:r>
              <a:rPr lang="sl-SI" sz="2000" dirty="0" smtClean="0"/>
              <a:t> </a:t>
            </a:r>
            <a:r>
              <a:rPr lang="sl-SI" sz="2000" dirty="0" err="1" smtClean="0"/>
              <a:t>adult</a:t>
            </a:r>
            <a:r>
              <a:rPr lang="sl-SI" sz="2000" dirty="0" smtClean="0"/>
              <a:t> </a:t>
            </a:r>
            <a:r>
              <a:rPr lang="sl-SI" sz="2000" dirty="0" err="1" smtClean="0"/>
              <a:t>educators</a:t>
            </a:r>
            <a:endParaRPr lang="sl-SI" sz="2000" dirty="0" smtClean="0"/>
          </a:p>
          <a:p>
            <a:pPr lvl="1"/>
            <a:r>
              <a:rPr lang="sl-SI" sz="2000" b="1" dirty="0" err="1" smtClean="0">
                <a:solidFill>
                  <a:srgbClr val="0070C0"/>
                </a:solidFill>
              </a:rPr>
              <a:t>Promotion</a:t>
            </a:r>
            <a:r>
              <a:rPr lang="sl-SI" sz="2000" b="1" dirty="0" smtClean="0">
                <a:solidFill>
                  <a:srgbClr val="0070C0"/>
                </a:solidFill>
              </a:rPr>
              <a:t> </a:t>
            </a:r>
            <a:r>
              <a:rPr lang="sl-SI" sz="2000" b="1" dirty="0" err="1" smtClean="0">
                <a:solidFill>
                  <a:srgbClr val="0070C0"/>
                </a:solidFill>
              </a:rPr>
              <a:t>and</a:t>
            </a:r>
            <a:r>
              <a:rPr lang="sl-SI" sz="2000" b="1" dirty="0" smtClean="0">
                <a:solidFill>
                  <a:srgbClr val="0070C0"/>
                </a:solidFill>
              </a:rPr>
              <a:t> </a:t>
            </a:r>
            <a:r>
              <a:rPr lang="sl-SI" sz="2000" b="1" dirty="0" err="1" smtClean="0">
                <a:solidFill>
                  <a:srgbClr val="0070C0"/>
                </a:solidFill>
              </a:rPr>
              <a:t>information</a:t>
            </a:r>
            <a:endParaRPr lang="sl-SI" sz="2000" b="1" dirty="0" smtClean="0">
              <a:solidFill>
                <a:srgbClr val="0070C0"/>
              </a:solidFill>
            </a:endParaRPr>
          </a:p>
          <a:p>
            <a:r>
              <a:rPr lang="sl-SI" dirty="0" err="1" smtClean="0"/>
              <a:t>National</a:t>
            </a:r>
            <a:r>
              <a:rPr lang="sl-SI" dirty="0" smtClean="0"/>
              <a:t> </a:t>
            </a:r>
            <a:r>
              <a:rPr lang="sl-SI" dirty="0" err="1" smtClean="0"/>
              <a:t>coordinator</a:t>
            </a:r>
            <a:r>
              <a:rPr lang="sl-SI" dirty="0" smtClean="0"/>
              <a:t> </a:t>
            </a:r>
            <a:r>
              <a:rPr lang="sl-SI" dirty="0" err="1" smtClean="0"/>
              <a:t>of</a:t>
            </a:r>
            <a:r>
              <a:rPr lang="sl-SI" dirty="0" smtClean="0"/>
              <a:t> </a:t>
            </a:r>
            <a:r>
              <a:rPr lang="sl-SI" dirty="0" err="1" smtClean="0"/>
              <a:t>the</a:t>
            </a:r>
            <a:r>
              <a:rPr lang="sl-SI" dirty="0" smtClean="0"/>
              <a:t> </a:t>
            </a:r>
            <a:r>
              <a:rPr lang="sl-SI" dirty="0" err="1" smtClean="0"/>
              <a:t>implementation</a:t>
            </a:r>
            <a:r>
              <a:rPr lang="sl-SI" dirty="0" smtClean="0"/>
              <a:t> </a:t>
            </a:r>
            <a:r>
              <a:rPr lang="sl-SI" dirty="0" err="1" smtClean="0"/>
              <a:t>of</a:t>
            </a:r>
            <a:r>
              <a:rPr lang="sl-SI" dirty="0" smtClean="0"/>
              <a:t> EAAL</a:t>
            </a:r>
          </a:p>
          <a:p>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2191274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a:bodyPr>
          <a:lstStyle/>
          <a:p>
            <a:pPr marL="0" indent="0">
              <a:buNone/>
            </a:pPr>
            <a:r>
              <a:rPr lang="sl-SI" sz="2800" dirty="0" err="1" smtClean="0">
                <a:solidFill>
                  <a:srgbClr val="0070C0"/>
                </a:solidFill>
              </a:rPr>
              <a:t>Implementation</a:t>
            </a:r>
            <a:r>
              <a:rPr lang="sl-SI" sz="2800" dirty="0" smtClean="0">
                <a:solidFill>
                  <a:srgbClr val="0070C0"/>
                </a:solidFill>
              </a:rPr>
              <a:t> </a:t>
            </a:r>
            <a:r>
              <a:rPr lang="sl-SI" sz="2800" dirty="0" err="1" smtClean="0">
                <a:solidFill>
                  <a:srgbClr val="0070C0"/>
                </a:solidFill>
              </a:rPr>
              <a:t>of</a:t>
            </a:r>
            <a:r>
              <a:rPr lang="sl-SI" sz="2800" dirty="0" smtClean="0">
                <a:solidFill>
                  <a:srgbClr val="0070C0"/>
                </a:solidFill>
              </a:rPr>
              <a:t> EAAL – </a:t>
            </a:r>
            <a:r>
              <a:rPr lang="sl-SI" sz="2800" b="1" dirty="0" err="1" smtClean="0">
                <a:solidFill>
                  <a:srgbClr val="0070C0"/>
                </a:solidFill>
              </a:rPr>
              <a:t>aims</a:t>
            </a:r>
            <a:r>
              <a:rPr lang="sl-SI" sz="2800" b="1" dirty="0" smtClean="0">
                <a:solidFill>
                  <a:srgbClr val="0070C0"/>
                </a:solidFill>
              </a:rPr>
              <a:t>:</a:t>
            </a:r>
          </a:p>
          <a:p>
            <a:r>
              <a:rPr lang="sl-SI" dirty="0" smtClean="0"/>
              <a:t>P</a:t>
            </a:r>
            <a:r>
              <a:rPr lang="en-US" dirty="0" err="1" smtClean="0"/>
              <a:t>opularis</a:t>
            </a:r>
            <a:r>
              <a:rPr lang="sl-SI" dirty="0" err="1" smtClean="0"/>
              <a:t>ation</a:t>
            </a:r>
            <a:r>
              <a:rPr lang="en-US" dirty="0" smtClean="0"/>
              <a:t> </a:t>
            </a:r>
            <a:r>
              <a:rPr lang="en-US" dirty="0"/>
              <a:t>of </a:t>
            </a:r>
            <a:r>
              <a:rPr lang="en-US" dirty="0" smtClean="0"/>
              <a:t>EAAL's </a:t>
            </a:r>
            <a:r>
              <a:rPr lang="en-US" dirty="0"/>
              <a:t>key messages </a:t>
            </a:r>
            <a:endParaRPr lang="sl-SI" dirty="0" smtClean="0"/>
          </a:p>
          <a:p>
            <a:r>
              <a:rPr lang="sl-SI" dirty="0" smtClean="0"/>
              <a:t>A</a:t>
            </a:r>
            <a:r>
              <a:rPr lang="en-US" dirty="0" err="1" smtClean="0"/>
              <a:t>wareness</a:t>
            </a:r>
            <a:r>
              <a:rPr lang="en-US" dirty="0" smtClean="0"/>
              <a:t> raising</a:t>
            </a:r>
            <a:r>
              <a:rPr lang="sl-SI" dirty="0" smtClean="0"/>
              <a:t> on AE </a:t>
            </a:r>
            <a:r>
              <a:rPr lang="sl-SI" dirty="0" err="1" smtClean="0"/>
              <a:t>and</a:t>
            </a:r>
            <a:r>
              <a:rPr lang="sl-SI" dirty="0" smtClean="0"/>
              <a:t> LL</a:t>
            </a:r>
          </a:p>
          <a:p>
            <a:r>
              <a:rPr lang="sl-SI" dirty="0" err="1" smtClean="0"/>
              <a:t>Promoting</a:t>
            </a:r>
            <a:r>
              <a:rPr lang="sl-SI" dirty="0" smtClean="0"/>
              <a:t> </a:t>
            </a:r>
            <a:r>
              <a:rPr lang="sl-SI" dirty="0" err="1" smtClean="0"/>
              <a:t>and</a:t>
            </a:r>
            <a:r>
              <a:rPr lang="sl-SI" dirty="0"/>
              <a:t> </a:t>
            </a:r>
            <a:r>
              <a:rPr lang="sl-SI" dirty="0" err="1" smtClean="0"/>
              <a:t>upgrading</a:t>
            </a:r>
            <a:r>
              <a:rPr lang="sl-SI" dirty="0" smtClean="0"/>
              <a:t> </a:t>
            </a:r>
            <a:r>
              <a:rPr lang="sl-SI" dirty="0" err="1"/>
              <a:t>existing</a:t>
            </a:r>
            <a:r>
              <a:rPr lang="sl-SI" dirty="0"/>
              <a:t> </a:t>
            </a:r>
            <a:r>
              <a:rPr lang="sl-SI" dirty="0" err="1"/>
              <a:t>national</a:t>
            </a:r>
            <a:r>
              <a:rPr lang="sl-SI" dirty="0"/>
              <a:t> </a:t>
            </a:r>
            <a:r>
              <a:rPr lang="sl-SI" dirty="0" err="1" smtClean="0"/>
              <a:t>endeavours</a:t>
            </a:r>
            <a:r>
              <a:rPr lang="sl-SI" dirty="0" smtClean="0"/>
              <a:t> </a:t>
            </a:r>
            <a:endParaRPr lang="sl-SI" dirty="0"/>
          </a:p>
          <a:p>
            <a:r>
              <a:rPr lang="sl-SI" dirty="0" err="1" smtClean="0"/>
              <a:t>Activate</a:t>
            </a:r>
            <a:r>
              <a:rPr lang="sl-SI" dirty="0" smtClean="0"/>
              <a:t> </a:t>
            </a:r>
            <a:r>
              <a:rPr lang="sl-SI" dirty="0" err="1" smtClean="0"/>
              <a:t>coordinators</a:t>
            </a:r>
            <a:r>
              <a:rPr lang="sl-SI" dirty="0" smtClean="0"/>
              <a:t> </a:t>
            </a:r>
            <a:r>
              <a:rPr lang="sl-SI" dirty="0" err="1" smtClean="0"/>
              <a:t>and</a:t>
            </a:r>
            <a:r>
              <a:rPr lang="sl-SI" dirty="0" smtClean="0"/>
              <a:t> </a:t>
            </a:r>
            <a:r>
              <a:rPr lang="sl-SI" dirty="0" err="1" smtClean="0"/>
              <a:t>networks</a:t>
            </a:r>
            <a:r>
              <a:rPr lang="sl-SI" dirty="0" smtClean="0"/>
              <a:t> at </a:t>
            </a:r>
            <a:r>
              <a:rPr lang="sl-SI" dirty="0" err="1" smtClean="0"/>
              <a:t>local</a:t>
            </a:r>
            <a:r>
              <a:rPr lang="sl-SI" dirty="0" smtClean="0"/>
              <a:t> </a:t>
            </a:r>
            <a:r>
              <a:rPr lang="sl-SI" dirty="0" err="1" smtClean="0"/>
              <a:t>level</a:t>
            </a:r>
            <a:endParaRPr lang="sl-SI" dirty="0" smtClean="0"/>
          </a:p>
          <a:p>
            <a:r>
              <a:rPr lang="sl-SI" dirty="0" err="1"/>
              <a:t>Strengthen</a:t>
            </a:r>
            <a:r>
              <a:rPr lang="sl-SI" dirty="0"/>
              <a:t> </a:t>
            </a:r>
            <a:r>
              <a:rPr lang="sl-SI" dirty="0" err="1"/>
              <a:t>cooperation</a:t>
            </a:r>
            <a:r>
              <a:rPr lang="sl-SI" dirty="0"/>
              <a:t> </a:t>
            </a:r>
            <a:r>
              <a:rPr lang="sl-SI" dirty="0" err="1"/>
              <a:t>among</a:t>
            </a:r>
            <a:r>
              <a:rPr lang="sl-SI" dirty="0"/>
              <a:t> </a:t>
            </a:r>
            <a:r>
              <a:rPr lang="sl-SI" dirty="0" err="1"/>
              <a:t>stakeholders</a:t>
            </a:r>
            <a:endParaRPr lang="sl-SI" dirty="0"/>
          </a:p>
          <a:p>
            <a:r>
              <a:rPr lang="sl-SI" dirty="0" err="1" smtClean="0"/>
              <a:t>Present</a:t>
            </a:r>
            <a:r>
              <a:rPr lang="sl-SI" dirty="0" smtClean="0"/>
              <a:t> </a:t>
            </a:r>
            <a:r>
              <a:rPr lang="sl-SI" dirty="0" err="1" smtClean="0"/>
              <a:t>examples</a:t>
            </a:r>
            <a:r>
              <a:rPr lang="sl-SI" dirty="0" smtClean="0"/>
              <a:t> </a:t>
            </a:r>
            <a:r>
              <a:rPr lang="sl-SI" dirty="0" err="1"/>
              <a:t>of</a:t>
            </a:r>
            <a:r>
              <a:rPr lang="sl-SI" dirty="0"/>
              <a:t> </a:t>
            </a:r>
            <a:r>
              <a:rPr lang="sl-SI" dirty="0" err="1" smtClean="0"/>
              <a:t>good</a:t>
            </a:r>
            <a:r>
              <a:rPr lang="sl-SI" dirty="0" smtClean="0"/>
              <a:t> AE </a:t>
            </a:r>
            <a:r>
              <a:rPr lang="sl-SI" dirty="0" err="1" smtClean="0"/>
              <a:t>practice</a:t>
            </a:r>
            <a:endParaRPr lang="sl-SI" dirty="0"/>
          </a:p>
          <a:p>
            <a:r>
              <a:rPr lang="sl-SI" dirty="0" err="1" smtClean="0"/>
              <a:t>Attract</a:t>
            </a:r>
            <a:r>
              <a:rPr lang="sl-SI" dirty="0"/>
              <a:t> </a:t>
            </a:r>
            <a:r>
              <a:rPr lang="sl-SI" dirty="0" err="1"/>
              <a:t>the</a:t>
            </a:r>
            <a:r>
              <a:rPr lang="sl-SI" dirty="0"/>
              <a:t> </a:t>
            </a:r>
            <a:r>
              <a:rPr lang="sl-SI" dirty="0" err="1"/>
              <a:t>widest</a:t>
            </a:r>
            <a:r>
              <a:rPr lang="sl-SI" dirty="0"/>
              <a:t> </a:t>
            </a:r>
            <a:r>
              <a:rPr lang="sl-SI" dirty="0" err="1" smtClean="0"/>
              <a:t>public</a:t>
            </a:r>
            <a:r>
              <a:rPr lang="sl-SI" dirty="0" smtClean="0"/>
              <a:t>, </a:t>
            </a:r>
            <a:r>
              <a:rPr lang="sl-SI" dirty="0" err="1" smtClean="0"/>
              <a:t>especially</a:t>
            </a:r>
            <a:r>
              <a:rPr lang="sl-SI" dirty="0" smtClean="0"/>
              <a:t> </a:t>
            </a:r>
            <a:r>
              <a:rPr lang="sl-SI" dirty="0" err="1" smtClean="0"/>
              <a:t>the</a:t>
            </a:r>
            <a:r>
              <a:rPr lang="sl-SI" dirty="0" smtClean="0"/>
              <a:t> </a:t>
            </a:r>
            <a:r>
              <a:rPr lang="sl-SI" dirty="0" err="1" smtClean="0"/>
              <a:t>low</a:t>
            </a:r>
            <a:r>
              <a:rPr lang="sl-SI" dirty="0" smtClean="0"/>
              <a:t> </a:t>
            </a:r>
            <a:r>
              <a:rPr lang="sl-SI" dirty="0" err="1" smtClean="0"/>
              <a:t>skilled</a:t>
            </a:r>
            <a:endParaRPr lang="sl-SI" dirty="0" smtClean="0"/>
          </a:p>
          <a:p>
            <a:r>
              <a:rPr lang="sl-SI" dirty="0" err="1" smtClean="0"/>
              <a:t>Explore</a:t>
            </a:r>
            <a:r>
              <a:rPr lang="sl-SI" dirty="0" smtClean="0"/>
              <a:t> </a:t>
            </a:r>
            <a:r>
              <a:rPr lang="sl-SI" dirty="0" err="1" smtClean="0"/>
              <a:t>the</a:t>
            </a:r>
            <a:r>
              <a:rPr lang="sl-SI" dirty="0" smtClean="0"/>
              <a:t> </a:t>
            </a:r>
            <a:r>
              <a:rPr lang="sl-SI" dirty="0" err="1" smtClean="0"/>
              <a:t>concept</a:t>
            </a:r>
            <a:r>
              <a:rPr lang="sl-SI" dirty="0" smtClean="0"/>
              <a:t> </a:t>
            </a:r>
            <a:r>
              <a:rPr lang="sl-SI" dirty="0" err="1" smtClean="0"/>
              <a:t>of</a:t>
            </a:r>
            <a:r>
              <a:rPr lang="sl-SI" dirty="0" smtClean="0"/>
              <a:t> </a:t>
            </a:r>
            <a:r>
              <a:rPr lang="sl-SI" dirty="0" err="1" smtClean="0"/>
              <a:t>learning</a:t>
            </a:r>
            <a:r>
              <a:rPr lang="sl-SI" dirty="0" smtClean="0"/>
              <a:t> </a:t>
            </a:r>
            <a:r>
              <a:rPr lang="sl-SI" dirty="0" err="1" smtClean="0"/>
              <a:t>communities</a:t>
            </a:r>
            <a:endParaRPr lang="sl-SI" dirty="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4153287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lnSpcReduction="10000"/>
          </a:bodyPr>
          <a:lstStyle/>
          <a:p>
            <a:pPr marL="0" indent="0">
              <a:buNone/>
            </a:pPr>
            <a:r>
              <a:rPr lang="sl-SI" sz="2800" dirty="0" err="1">
                <a:solidFill>
                  <a:srgbClr val="0070C0"/>
                </a:solidFill>
              </a:rPr>
              <a:t>Implementation</a:t>
            </a:r>
            <a:r>
              <a:rPr lang="sl-SI" sz="2800" dirty="0">
                <a:solidFill>
                  <a:srgbClr val="0070C0"/>
                </a:solidFill>
              </a:rPr>
              <a:t> </a:t>
            </a:r>
            <a:r>
              <a:rPr lang="sl-SI" sz="2800" dirty="0" err="1">
                <a:solidFill>
                  <a:srgbClr val="0070C0"/>
                </a:solidFill>
              </a:rPr>
              <a:t>of</a:t>
            </a:r>
            <a:r>
              <a:rPr lang="sl-SI" sz="2800" dirty="0">
                <a:solidFill>
                  <a:srgbClr val="0070C0"/>
                </a:solidFill>
              </a:rPr>
              <a:t> EAAL </a:t>
            </a:r>
            <a:r>
              <a:rPr lang="sl-SI" sz="2800" dirty="0" smtClean="0">
                <a:solidFill>
                  <a:srgbClr val="0070C0"/>
                </a:solidFill>
              </a:rPr>
              <a:t>- </a:t>
            </a:r>
            <a:r>
              <a:rPr lang="sl-SI" sz="2800" b="1" dirty="0" err="1" smtClean="0">
                <a:solidFill>
                  <a:srgbClr val="0070C0"/>
                </a:solidFill>
              </a:rPr>
              <a:t>activities</a:t>
            </a:r>
            <a:endParaRPr lang="sl-SI" sz="2800" b="1" dirty="0" smtClean="0">
              <a:solidFill>
                <a:srgbClr val="0070C0"/>
              </a:solidFill>
            </a:endParaRPr>
          </a:p>
          <a:p>
            <a:r>
              <a:rPr lang="sl-SI" dirty="0" err="1" smtClean="0"/>
              <a:t>Learning</a:t>
            </a:r>
            <a:r>
              <a:rPr lang="sl-SI" dirty="0" smtClean="0"/>
              <a:t> Parade (LP) – </a:t>
            </a:r>
            <a:r>
              <a:rPr lang="sl-SI" dirty="0" err="1" smtClean="0"/>
              <a:t>festivals</a:t>
            </a:r>
            <a:r>
              <a:rPr lang="sl-SI" dirty="0" smtClean="0"/>
              <a:t> in </a:t>
            </a:r>
            <a:r>
              <a:rPr lang="sl-SI" dirty="0" err="1" smtClean="0"/>
              <a:t>seven</a:t>
            </a:r>
            <a:r>
              <a:rPr lang="sl-SI" dirty="0" smtClean="0"/>
              <a:t> </a:t>
            </a:r>
            <a:r>
              <a:rPr lang="sl-SI" dirty="0" err="1" smtClean="0"/>
              <a:t>public</a:t>
            </a:r>
            <a:r>
              <a:rPr lang="sl-SI" dirty="0" smtClean="0"/>
              <a:t> </a:t>
            </a:r>
            <a:r>
              <a:rPr lang="sl-SI" dirty="0" err="1" smtClean="0"/>
              <a:t>places</a:t>
            </a:r>
            <a:r>
              <a:rPr lang="sl-SI" dirty="0" smtClean="0"/>
              <a:t> </a:t>
            </a:r>
            <a:r>
              <a:rPr lang="sl-SI" dirty="0" err="1" smtClean="0"/>
              <a:t>per</a:t>
            </a:r>
            <a:r>
              <a:rPr lang="sl-SI" dirty="0" smtClean="0"/>
              <a:t> </a:t>
            </a:r>
            <a:r>
              <a:rPr lang="sl-SI" dirty="0" err="1" smtClean="0"/>
              <a:t>year</a:t>
            </a:r>
            <a:r>
              <a:rPr lang="sl-SI" dirty="0" smtClean="0"/>
              <a:t> </a:t>
            </a:r>
            <a:r>
              <a:rPr lang="sl-SI" dirty="0"/>
              <a:t>+ </a:t>
            </a:r>
            <a:r>
              <a:rPr lang="sl-SI" dirty="0" smtClean="0"/>
              <a:t>one </a:t>
            </a:r>
            <a:r>
              <a:rPr lang="sl-SI" dirty="0" err="1"/>
              <a:t>professional</a:t>
            </a:r>
            <a:r>
              <a:rPr lang="sl-SI" dirty="0"/>
              <a:t> </a:t>
            </a:r>
            <a:r>
              <a:rPr lang="sl-SI" dirty="0" err="1"/>
              <a:t>event</a:t>
            </a:r>
            <a:r>
              <a:rPr lang="sl-SI" dirty="0"/>
              <a:t> </a:t>
            </a:r>
            <a:r>
              <a:rPr lang="sl-SI" dirty="0" err="1"/>
              <a:t>per</a:t>
            </a:r>
            <a:r>
              <a:rPr lang="sl-SI" dirty="0"/>
              <a:t> LP</a:t>
            </a:r>
          </a:p>
          <a:p>
            <a:pPr lvl="1"/>
            <a:r>
              <a:rPr lang="sl-SI" sz="2000" dirty="0" err="1" smtClean="0"/>
              <a:t>Presentations</a:t>
            </a:r>
            <a:r>
              <a:rPr lang="sl-SI" sz="2000" dirty="0"/>
              <a:t> </a:t>
            </a:r>
            <a:r>
              <a:rPr lang="sl-SI" sz="2000" dirty="0" err="1"/>
              <a:t>of</a:t>
            </a:r>
            <a:r>
              <a:rPr lang="sl-SI" sz="2000" dirty="0"/>
              <a:t> LL </a:t>
            </a:r>
            <a:r>
              <a:rPr lang="sl-SI" sz="2000" dirty="0" err="1"/>
              <a:t>providers</a:t>
            </a:r>
            <a:r>
              <a:rPr lang="sl-SI" sz="2000" dirty="0"/>
              <a:t> </a:t>
            </a:r>
            <a:r>
              <a:rPr lang="en-US" sz="2000" dirty="0"/>
              <a:t>on </a:t>
            </a:r>
            <a:r>
              <a:rPr lang="en-US" sz="2000" dirty="0" smtClean="0"/>
              <a:t>stands</a:t>
            </a:r>
            <a:endParaRPr lang="sl-SI" sz="2000" dirty="0" smtClean="0"/>
          </a:p>
          <a:p>
            <a:pPr lvl="1"/>
            <a:r>
              <a:rPr lang="sl-SI" sz="2000" dirty="0" err="1" smtClean="0"/>
              <a:t>Appearances</a:t>
            </a:r>
            <a:r>
              <a:rPr lang="sl-SI" sz="2000" dirty="0" smtClean="0"/>
              <a:t> on </a:t>
            </a:r>
            <a:r>
              <a:rPr lang="sl-SI" sz="2000" dirty="0" err="1" smtClean="0"/>
              <a:t>stage</a:t>
            </a:r>
            <a:endParaRPr lang="sl-SI" sz="2000" dirty="0" smtClean="0"/>
          </a:p>
          <a:p>
            <a:pPr lvl="1"/>
            <a:r>
              <a:rPr lang="sl-SI" sz="2000" dirty="0" err="1" smtClean="0"/>
              <a:t>Workshops</a:t>
            </a:r>
            <a:endParaRPr lang="sl-SI" sz="2000" dirty="0" smtClean="0"/>
          </a:p>
          <a:p>
            <a:pPr lvl="1"/>
            <a:r>
              <a:rPr lang="sl-SI" sz="2000" dirty="0" smtClean="0"/>
              <a:t>Video-</a:t>
            </a:r>
            <a:r>
              <a:rPr lang="sl-SI" sz="2000" dirty="0" err="1" smtClean="0"/>
              <a:t>presentations</a:t>
            </a:r>
            <a:endParaRPr lang="sl-SI" sz="2000" dirty="0" smtClean="0"/>
          </a:p>
          <a:p>
            <a:r>
              <a:rPr lang="sl-SI" dirty="0" smtClean="0"/>
              <a:t>Video-</a:t>
            </a:r>
            <a:r>
              <a:rPr lang="sl-SI" dirty="0" err="1" smtClean="0"/>
              <a:t>publications</a:t>
            </a:r>
            <a:r>
              <a:rPr lang="sl-SI" dirty="0" smtClean="0"/>
              <a:t> on </a:t>
            </a:r>
            <a:r>
              <a:rPr lang="sl-SI" dirty="0" err="1" smtClean="0"/>
              <a:t>examples</a:t>
            </a:r>
            <a:r>
              <a:rPr lang="sl-SI" dirty="0" smtClean="0"/>
              <a:t> </a:t>
            </a:r>
            <a:r>
              <a:rPr lang="sl-SI" dirty="0" err="1" smtClean="0"/>
              <a:t>of</a:t>
            </a:r>
            <a:r>
              <a:rPr lang="sl-SI" dirty="0" smtClean="0"/>
              <a:t> AE </a:t>
            </a:r>
            <a:r>
              <a:rPr lang="sl-SI" dirty="0" err="1" smtClean="0"/>
              <a:t>practice</a:t>
            </a:r>
            <a:endParaRPr lang="sl-SI" dirty="0" smtClean="0"/>
          </a:p>
          <a:p>
            <a:r>
              <a:rPr lang="sl-SI" dirty="0" err="1" smtClean="0"/>
              <a:t>Definition</a:t>
            </a:r>
            <a:r>
              <a:rPr lang="sl-SI" dirty="0" smtClean="0"/>
              <a:t> </a:t>
            </a:r>
            <a:r>
              <a:rPr lang="sl-SI" dirty="0" err="1" smtClean="0"/>
              <a:t>of</a:t>
            </a:r>
            <a:r>
              <a:rPr lang="sl-SI" dirty="0" smtClean="0"/>
              <a:t> </a:t>
            </a:r>
            <a:r>
              <a:rPr lang="sl-SI" dirty="0" err="1" smtClean="0"/>
              <a:t>learning</a:t>
            </a:r>
            <a:r>
              <a:rPr lang="sl-SI" dirty="0" smtClean="0"/>
              <a:t> </a:t>
            </a:r>
            <a:r>
              <a:rPr lang="sl-SI" dirty="0" err="1" smtClean="0"/>
              <a:t>community</a:t>
            </a:r>
            <a:endParaRPr lang="sl-SI" dirty="0" smtClean="0"/>
          </a:p>
          <a:p>
            <a:r>
              <a:rPr lang="sl-SI" dirty="0" smtClean="0"/>
              <a:t>E-</a:t>
            </a:r>
            <a:r>
              <a:rPr lang="sl-SI" dirty="0" err="1" smtClean="0"/>
              <a:t>corner</a:t>
            </a:r>
            <a:endParaRPr lang="sl-SI" dirty="0" smtClean="0"/>
          </a:p>
          <a:p>
            <a:r>
              <a:rPr lang="sl-SI" dirty="0" err="1" smtClean="0"/>
              <a:t>Other</a:t>
            </a:r>
            <a:r>
              <a:rPr lang="sl-SI" dirty="0" smtClean="0"/>
              <a:t> </a:t>
            </a:r>
            <a:r>
              <a:rPr lang="sl-SI" dirty="0" err="1" smtClean="0"/>
              <a:t>awareness</a:t>
            </a:r>
            <a:r>
              <a:rPr lang="sl-SI" dirty="0" smtClean="0"/>
              <a:t> </a:t>
            </a:r>
            <a:r>
              <a:rPr lang="sl-SI" dirty="0" err="1" smtClean="0"/>
              <a:t>raising</a:t>
            </a:r>
            <a:r>
              <a:rPr lang="sl-SI" dirty="0" smtClean="0"/>
              <a:t> </a:t>
            </a:r>
          </a:p>
          <a:p>
            <a:endParaRPr lang="sl-SI" dirty="0" smtClean="0"/>
          </a:p>
        </p:txBody>
      </p:sp>
      <p:pic>
        <p:nvPicPr>
          <p:cNvPr id="1026" name="Slika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3572435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a:bodyPr>
          <a:lstStyle/>
          <a:p>
            <a:pPr marL="0" indent="0">
              <a:buNone/>
            </a:pPr>
            <a:r>
              <a:rPr lang="sl-SI" sz="2800" b="1" dirty="0" err="1" smtClean="0">
                <a:solidFill>
                  <a:srgbClr val="0070C0"/>
                </a:solidFill>
              </a:rPr>
              <a:t>Lifelong</a:t>
            </a:r>
            <a:r>
              <a:rPr lang="sl-SI" sz="2800" b="1" dirty="0" smtClean="0">
                <a:solidFill>
                  <a:srgbClr val="0070C0"/>
                </a:solidFill>
              </a:rPr>
              <a:t> </a:t>
            </a:r>
            <a:r>
              <a:rPr lang="sl-SI" sz="2800" b="1" dirty="0" err="1" smtClean="0">
                <a:solidFill>
                  <a:srgbClr val="0070C0"/>
                </a:solidFill>
              </a:rPr>
              <a:t>Learning</a:t>
            </a:r>
            <a:r>
              <a:rPr lang="sl-SI" sz="2800" b="1" dirty="0" smtClean="0">
                <a:solidFill>
                  <a:srgbClr val="0070C0"/>
                </a:solidFill>
              </a:rPr>
              <a:t> </a:t>
            </a:r>
            <a:r>
              <a:rPr lang="sl-SI" sz="2800" b="1" dirty="0" err="1" smtClean="0">
                <a:solidFill>
                  <a:srgbClr val="0070C0"/>
                </a:solidFill>
              </a:rPr>
              <a:t>Week</a:t>
            </a:r>
            <a:r>
              <a:rPr lang="sl-SI" sz="2800" b="1" dirty="0" smtClean="0">
                <a:solidFill>
                  <a:srgbClr val="0070C0"/>
                </a:solidFill>
              </a:rPr>
              <a:t> in </a:t>
            </a:r>
            <a:r>
              <a:rPr lang="sl-SI" sz="2800" b="1" dirty="0" err="1" smtClean="0">
                <a:solidFill>
                  <a:srgbClr val="0070C0"/>
                </a:solidFill>
              </a:rPr>
              <a:t>Slovenia</a:t>
            </a:r>
            <a:endParaRPr lang="sl-SI" sz="2800" b="1" dirty="0" smtClean="0">
              <a:solidFill>
                <a:srgbClr val="0070C0"/>
              </a:solidFill>
            </a:endParaRPr>
          </a:p>
          <a:p>
            <a:r>
              <a:rPr lang="sl-SI" dirty="0" smtClean="0"/>
              <a:t>19 </a:t>
            </a:r>
            <a:r>
              <a:rPr lang="sl-SI" dirty="0" err="1" smtClean="0"/>
              <a:t>years</a:t>
            </a:r>
            <a:r>
              <a:rPr lang="sl-SI" dirty="0" smtClean="0"/>
              <a:t> </a:t>
            </a:r>
            <a:r>
              <a:rPr lang="sl-SI" dirty="0" err="1" smtClean="0"/>
              <a:t>of</a:t>
            </a:r>
            <a:r>
              <a:rPr lang="sl-SI" dirty="0" smtClean="0"/>
              <a:t> </a:t>
            </a:r>
            <a:r>
              <a:rPr lang="sl-SI" dirty="0" err="1" smtClean="0"/>
              <a:t>implementation</a:t>
            </a:r>
            <a:r>
              <a:rPr lang="sl-SI" dirty="0"/>
              <a:t> </a:t>
            </a:r>
            <a:r>
              <a:rPr lang="sl-SI" sz="2000" dirty="0"/>
              <a:t>(</a:t>
            </a:r>
            <a:r>
              <a:rPr lang="sl-SI" sz="2000" dirty="0">
                <a:hlinkClick r:id="rId2"/>
              </a:rPr>
              <a:t>http://</a:t>
            </a:r>
            <a:r>
              <a:rPr lang="sl-SI" sz="2000" dirty="0" smtClean="0">
                <a:hlinkClick r:id="rId2"/>
              </a:rPr>
              <a:t>llw.acs.si</a:t>
            </a:r>
            <a:r>
              <a:rPr lang="sl-SI" sz="2000" dirty="0" smtClean="0"/>
              <a:t>)</a:t>
            </a:r>
          </a:p>
          <a:p>
            <a:r>
              <a:rPr lang="sl-SI" dirty="0" err="1" smtClean="0"/>
              <a:t>Country</a:t>
            </a:r>
            <a:r>
              <a:rPr lang="sl-SI" dirty="0" smtClean="0"/>
              <a:t>-</a:t>
            </a:r>
            <a:r>
              <a:rPr lang="sl-SI" dirty="0" err="1" smtClean="0"/>
              <a:t>wide</a:t>
            </a:r>
            <a:r>
              <a:rPr lang="sl-SI" dirty="0" smtClean="0"/>
              <a:t> </a:t>
            </a:r>
            <a:r>
              <a:rPr lang="sl-SI" dirty="0" err="1" smtClean="0"/>
              <a:t>abundance</a:t>
            </a:r>
            <a:r>
              <a:rPr lang="sl-SI" dirty="0" smtClean="0"/>
              <a:t> </a:t>
            </a:r>
            <a:r>
              <a:rPr lang="sl-SI" dirty="0" err="1" smtClean="0"/>
              <a:t>of</a:t>
            </a:r>
            <a:r>
              <a:rPr lang="sl-SI" dirty="0" smtClean="0"/>
              <a:t> </a:t>
            </a:r>
            <a:r>
              <a:rPr lang="sl-SI" dirty="0" err="1" smtClean="0"/>
              <a:t>events</a:t>
            </a:r>
            <a:r>
              <a:rPr lang="sl-SI" dirty="0" smtClean="0"/>
              <a:t>:</a:t>
            </a:r>
          </a:p>
          <a:p>
            <a:pPr lvl="1"/>
            <a:r>
              <a:rPr lang="sl-SI" sz="2000" dirty="0" smtClean="0"/>
              <a:t>In 1996: 70 </a:t>
            </a:r>
            <a:r>
              <a:rPr lang="sl-SI" sz="2000" dirty="0" err="1" smtClean="0"/>
              <a:t>providers</a:t>
            </a:r>
            <a:r>
              <a:rPr lang="sl-SI" sz="2000" dirty="0" smtClean="0"/>
              <a:t>, 500 </a:t>
            </a:r>
            <a:r>
              <a:rPr lang="sl-SI" sz="2000" dirty="0" err="1" smtClean="0"/>
              <a:t>events</a:t>
            </a:r>
            <a:endParaRPr lang="sl-SI" sz="2000" dirty="0" smtClean="0"/>
          </a:p>
          <a:p>
            <a:pPr lvl="1"/>
            <a:r>
              <a:rPr lang="sl-SI" sz="2000" dirty="0" smtClean="0"/>
              <a:t>In 2014: 1,500 </a:t>
            </a:r>
            <a:r>
              <a:rPr lang="sl-SI" sz="2000" dirty="0" err="1" smtClean="0"/>
              <a:t>providers</a:t>
            </a:r>
            <a:r>
              <a:rPr lang="sl-SI" sz="2000" dirty="0" smtClean="0"/>
              <a:t>, 11,800 </a:t>
            </a:r>
            <a:r>
              <a:rPr lang="sl-SI" sz="2000" dirty="0" err="1" smtClean="0"/>
              <a:t>events</a:t>
            </a:r>
            <a:endParaRPr lang="sl-SI" sz="2000" dirty="0" smtClean="0"/>
          </a:p>
          <a:p>
            <a:r>
              <a:rPr lang="en-US" dirty="0"/>
              <a:t>Awards for the promotion of learning: </a:t>
            </a:r>
            <a:r>
              <a:rPr lang="en-US" sz="2000" dirty="0">
                <a:hlinkClick r:id="rId3"/>
              </a:rPr>
              <a:t>http://</a:t>
            </a:r>
            <a:r>
              <a:rPr lang="en-US" sz="2000" dirty="0" smtClean="0">
                <a:hlinkClick r:id="rId3"/>
              </a:rPr>
              <a:t>llw.acs.si/awards/winners</a:t>
            </a:r>
            <a:endParaRPr lang="sl-SI" sz="2000" dirty="0" smtClean="0"/>
          </a:p>
          <a:p>
            <a:r>
              <a:rPr lang="en-US" dirty="0" smtClean="0"/>
              <a:t>National </a:t>
            </a:r>
            <a:r>
              <a:rPr lang="en-US" dirty="0"/>
              <a:t>LLW opening</a:t>
            </a:r>
            <a:r>
              <a:rPr lang="en-US" dirty="0" smtClean="0"/>
              <a:t>:</a:t>
            </a:r>
            <a:r>
              <a:rPr lang="sl-SI" dirty="0"/>
              <a:t> </a:t>
            </a:r>
            <a:r>
              <a:rPr lang="sl-SI" sz="2000" dirty="0">
                <a:hlinkClick r:id="rId4"/>
              </a:rPr>
              <a:t>http://</a:t>
            </a:r>
            <a:r>
              <a:rPr lang="sl-SI" sz="2000" dirty="0" smtClean="0">
                <a:hlinkClick r:id="rId4"/>
              </a:rPr>
              <a:t>llw.acs.si/opening</a:t>
            </a:r>
            <a:r>
              <a:rPr lang="sl-SI" sz="2000" dirty="0" smtClean="0"/>
              <a:t> </a:t>
            </a:r>
            <a:endParaRPr lang="en-US" sz="2000" dirty="0"/>
          </a:p>
          <a:p>
            <a:r>
              <a:rPr lang="en-US" dirty="0"/>
              <a:t>Adult Education Colloquium: </a:t>
            </a:r>
            <a:r>
              <a:rPr lang="en-US" sz="2000" dirty="0">
                <a:hlinkClick r:id="rId5"/>
              </a:rPr>
              <a:t>http://</a:t>
            </a:r>
            <a:r>
              <a:rPr lang="en-US" sz="2000" dirty="0" smtClean="0">
                <a:hlinkClick r:id="rId5"/>
              </a:rPr>
              <a:t>llw.acs.si/ac</a:t>
            </a:r>
            <a:endParaRPr lang="sl-SI" sz="2000" dirty="0" smtClean="0"/>
          </a:p>
          <a:p>
            <a:r>
              <a:rPr lang="sl-SI" dirty="0" smtClean="0"/>
              <a:t>Role </a:t>
            </a:r>
            <a:r>
              <a:rPr lang="sl-SI" dirty="0" err="1" smtClean="0"/>
              <a:t>models</a:t>
            </a:r>
            <a:r>
              <a:rPr lang="sl-SI" dirty="0" smtClean="0"/>
              <a:t> </a:t>
            </a:r>
            <a:r>
              <a:rPr lang="sl-SI" dirty="0" err="1" smtClean="0"/>
              <a:t>attract</a:t>
            </a:r>
            <a:r>
              <a:rPr lang="sl-SI" dirty="0" smtClean="0"/>
              <a:t> </a:t>
            </a:r>
            <a:r>
              <a:rPr lang="sl-SI" dirty="0" err="1" smtClean="0"/>
              <a:t>campaign</a:t>
            </a:r>
            <a:r>
              <a:rPr lang="sl-SI" dirty="0"/>
              <a:t>: </a:t>
            </a:r>
            <a:r>
              <a:rPr lang="sl-SI" sz="2000" dirty="0">
                <a:hlinkClick r:id="rId6"/>
              </a:rPr>
              <a:t>http://</a:t>
            </a:r>
            <a:r>
              <a:rPr lang="sl-SI" sz="2000" dirty="0" smtClean="0">
                <a:hlinkClick r:id="rId6"/>
              </a:rPr>
              <a:t>llw.acs.si/learners</a:t>
            </a:r>
            <a:endParaRPr lang="sl-SI" dirty="0" smtClean="0"/>
          </a:p>
          <a:p>
            <a:endParaRPr lang="sl-SI" dirty="0" smtClean="0"/>
          </a:p>
          <a:p>
            <a:endParaRPr lang="sl-SI" dirty="0"/>
          </a:p>
        </p:txBody>
      </p:sp>
      <p:pic>
        <p:nvPicPr>
          <p:cNvPr id="1026" name="Slika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3699719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1196752"/>
            <a:ext cx="8229600" cy="4525963"/>
          </a:xfrm>
        </p:spPr>
        <p:txBody>
          <a:bodyPr>
            <a:normAutofit/>
          </a:bodyPr>
          <a:lstStyle/>
          <a:p>
            <a:pPr marL="0" indent="0">
              <a:buNone/>
            </a:pPr>
            <a:r>
              <a:rPr lang="sl-SI" sz="2800" b="1" dirty="0" err="1" smtClean="0">
                <a:solidFill>
                  <a:srgbClr val="0070C0"/>
                </a:solidFill>
              </a:rPr>
              <a:t>Learning</a:t>
            </a:r>
            <a:r>
              <a:rPr lang="sl-SI" sz="2800" b="1" dirty="0" smtClean="0">
                <a:solidFill>
                  <a:srgbClr val="0070C0"/>
                </a:solidFill>
              </a:rPr>
              <a:t> Parade </a:t>
            </a:r>
            <a:r>
              <a:rPr lang="en-US" sz="2800" b="1" dirty="0">
                <a:solidFill>
                  <a:srgbClr val="0070C0"/>
                </a:solidFill>
              </a:rPr>
              <a:t>(LP) </a:t>
            </a:r>
            <a:r>
              <a:rPr lang="sl-SI" sz="2800" b="1" dirty="0" smtClean="0">
                <a:solidFill>
                  <a:srgbClr val="0070C0"/>
                </a:solidFill>
              </a:rPr>
              <a:t>2013 </a:t>
            </a:r>
            <a:r>
              <a:rPr lang="sl-SI" sz="2800" b="1" dirty="0" err="1" smtClean="0">
                <a:solidFill>
                  <a:srgbClr val="0070C0"/>
                </a:solidFill>
              </a:rPr>
              <a:t>and</a:t>
            </a:r>
            <a:r>
              <a:rPr lang="sl-SI" sz="2800" b="1" dirty="0" smtClean="0">
                <a:solidFill>
                  <a:srgbClr val="0070C0"/>
                </a:solidFill>
              </a:rPr>
              <a:t> 2014</a:t>
            </a:r>
          </a:p>
          <a:p>
            <a:r>
              <a:rPr lang="sl-SI" dirty="0" err="1"/>
              <a:t>Website</a:t>
            </a:r>
            <a:r>
              <a:rPr lang="sl-SI" dirty="0"/>
              <a:t>: </a:t>
            </a:r>
            <a:r>
              <a:rPr lang="sl-SI" dirty="0">
                <a:hlinkClick r:id="rId2"/>
              </a:rPr>
              <a:t>http://llw.acs.si/learningparade</a:t>
            </a:r>
            <a:r>
              <a:rPr lang="sl-SI" dirty="0"/>
              <a:t> </a:t>
            </a:r>
          </a:p>
          <a:p>
            <a:r>
              <a:rPr lang="sl-SI" dirty="0" err="1" smtClean="0"/>
              <a:t>Condensed</a:t>
            </a:r>
            <a:r>
              <a:rPr lang="sl-SI" dirty="0" smtClean="0"/>
              <a:t> </a:t>
            </a:r>
            <a:r>
              <a:rPr lang="sl-SI" dirty="0" err="1" smtClean="0"/>
              <a:t>celebrations</a:t>
            </a:r>
            <a:r>
              <a:rPr lang="sl-SI" dirty="0" smtClean="0"/>
              <a:t> </a:t>
            </a:r>
            <a:r>
              <a:rPr lang="sl-SI" dirty="0" err="1" smtClean="0"/>
              <a:t>of</a:t>
            </a:r>
            <a:r>
              <a:rPr lang="sl-SI" dirty="0" smtClean="0"/>
              <a:t> LL </a:t>
            </a:r>
            <a:r>
              <a:rPr lang="en-US" dirty="0" smtClean="0"/>
              <a:t>in public </a:t>
            </a:r>
            <a:r>
              <a:rPr lang="en-US" dirty="0"/>
              <a:t>places </a:t>
            </a:r>
            <a:endParaRPr lang="sl-SI" dirty="0" smtClean="0"/>
          </a:p>
          <a:p>
            <a:r>
              <a:rPr lang="sl-SI" dirty="0" err="1" smtClean="0"/>
              <a:t>Joint</a:t>
            </a:r>
            <a:r>
              <a:rPr lang="sl-SI" dirty="0" smtClean="0"/>
              <a:t> </a:t>
            </a:r>
            <a:r>
              <a:rPr lang="sl-SI" dirty="0" err="1" smtClean="0"/>
              <a:t>endeavour</a:t>
            </a:r>
            <a:r>
              <a:rPr lang="sl-SI" dirty="0" smtClean="0"/>
              <a:t> </a:t>
            </a:r>
            <a:r>
              <a:rPr lang="sl-SI" dirty="0" err="1" smtClean="0"/>
              <a:t>of</a:t>
            </a:r>
            <a:r>
              <a:rPr lang="sl-SI" dirty="0" smtClean="0"/>
              <a:t> LP </a:t>
            </a:r>
            <a:r>
              <a:rPr lang="sl-SI" dirty="0" err="1" smtClean="0"/>
              <a:t>coordinator</a:t>
            </a:r>
            <a:r>
              <a:rPr lang="sl-SI" dirty="0" smtClean="0"/>
              <a:t> </a:t>
            </a:r>
            <a:r>
              <a:rPr lang="sl-SI" dirty="0" err="1" smtClean="0"/>
              <a:t>and</a:t>
            </a:r>
            <a:r>
              <a:rPr lang="sl-SI" dirty="0" smtClean="0"/>
              <a:t> </a:t>
            </a:r>
            <a:r>
              <a:rPr lang="sl-SI" dirty="0" err="1" smtClean="0"/>
              <a:t>network</a:t>
            </a:r>
            <a:r>
              <a:rPr lang="sl-SI" dirty="0" smtClean="0"/>
              <a:t> </a:t>
            </a:r>
            <a:r>
              <a:rPr lang="sl-SI" dirty="0" err="1" smtClean="0"/>
              <a:t>of</a:t>
            </a:r>
            <a:r>
              <a:rPr lang="sl-SI" dirty="0" smtClean="0"/>
              <a:t> </a:t>
            </a:r>
            <a:r>
              <a:rPr lang="sl-SI" dirty="0" err="1" smtClean="0"/>
              <a:t>partners</a:t>
            </a:r>
            <a:endParaRPr lang="sl-SI" dirty="0" smtClean="0"/>
          </a:p>
          <a:p>
            <a:r>
              <a:rPr lang="sl-SI" dirty="0" err="1" smtClean="0"/>
              <a:t>Contents</a:t>
            </a:r>
            <a:r>
              <a:rPr lang="sl-SI" dirty="0" smtClean="0"/>
              <a:t> </a:t>
            </a:r>
            <a:r>
              <a:rPr lang="sl-SI" dirty="0" err="1" smtClean="0"/>
              <a:t>related</a:t>
            </a:r>
            <a:r>
              <a:rPr lang="sl-SI" dirty="0" smtClean="0"/>
              <a:t> to </a:t>
            </a:r>
            <a:r>
              <a:rPr lang="sl-SI" dirty="0" err="1" smtClean="0"/>
              <a:t>local</a:t>
            </a:r>
            <a:r>
              <a:rPr lang="sl-SI" dirty="0" smtClean="0"/>
              <a:t> </a:t>
            </a:r>
            <a:r>
              <a:rPr lang="sl-SI" dirty="0" err="1" smtClean="0"/>
              <a:t>circumstances</a:t>
            </a:r>
            <a:endParaRPr lang="sl-SI" dirty="0" smtClean="0"/>
          </a:p>
          <a:p>
            <a:r>
              <a:rPr lang="sl-SI" dirty="0" err="1"/>
              <a:t>All</a:t>
            </a:r>
            <a:r>
              <a:rPr lang="sl-SI" dirty="0"/>
              <a:t> </a:t>
            </a:r>
            <a:r>
              <a:rPr lang="sl-SI" dirty="0" err="1"/>
              <a:t>generations</a:t>
            </a:r>
            <a:r>
              <a:rPr lang="sl-SI" dirty="0"/>
              <a:t>, </a:t>
            </a:r>
            <a:r>
              <a:rPr lang="sl-SI" dirty="0" err="1"/>
              <a:t>all</a:t>
            </a:r>
            <a:r>
              <a:rPr lang="sl-SI" dirty="0"/>
              <a:t> </a:t>
            </a:r>
            <a:r>
              <a:rPr lang="sl-SI" dirty="0" err="1"/>
              <a:t>walks</a:t>
            </a:r>
            <a:r>
              <a:rPr lang="sl-SI" dirty="0"/>
              <a:t> </a:t>
            </a:r>
            <a:r>
              <a:rPr lang="sl-SI" dirty="0" err="1"/>
              <a:t>of</a:t>
            </a:r>
            <a:r>
              <a:rPr lang="sl-SI" dirty="0"/>
              <a:t> </a:t>
            </a:r>
            <a:r>
              <a:rPr lang="sl-SI" dirty="0" err="1"/>
              <a:t>life</a:t>
            </a:r>
            <a:endParaRPr lang="sl-SI" dirty="0"/>
          </a:p>
          <a:p>
            <a:r>
              <a:rPr lang="sl-SI" dirty="0" err="1" smtClean="0"/>
              <a:t>Strong</a:t>
            </a:r>
            <a:r>
              <a:rPr lang="sl-SI" dirty="0" smtClean="0"/>
              <a:t> </a:t>
            </a:r>
            <a:r>
              <a:rPr lang="sl-SI" dirty="0" err="1" smtClean="0"/>
              <a:t>support</a:t>
            </a:r>
            <a:r>
              <a:rPr lang="sl-SI" dirty="0" smtClean="0"/>
              <a:t> </a:t>
            </a:r>
            <a:r>
              <a:rPr lang="sl-SI" dirty="0" err="1" smtClean="0"/>
              <a:t>by</a:t>
            </a:r>
            <a:r>
              <a:rPr lang="sl-SI" dirty="0" smtClean="0"/>
              <a:t> </a:t>
            </a:r>
            <a:r>
              <a:rPr lang="sl-SI" dirty="0" err="1" smtClean="0"/>
              <a:t>local</a:t>
            </a:r>
            <a:r>
              <a:rPr lang="sl-SI" dirty="0" smtClean="0"/>
              <a:t> </a:t>
            </a:r>
            <a:r>
              <a:rPr lang="sl-SI" dirty="0" err="1" smtClean="0"/>
              <a:t>municipalities</a:t>
            </a:r>
            <a:r>
              <a:rPr lang="sl-SI" dirty="0" smtClean="0"/>
              <a:t> as </a:t>
            </a:r>
            <a:r>
              <a:rPr lang="sl-SI" dirty="0" err="1" smtClean="0"/>
              <a:t>well</a:t>
            </a:r>
            <a:r>
              <a:rPr lang="sl-SI" dirty="0" smtClean="0"/>
              <a:t> as </a:t>
            </a:r>
            <a:r>
              <a:rPr lang="sl-SI" dirty="0" err="1" smtClean="0"/>
              <a:t>national</a:t>
            </a:r>
            <a:r>
              <a:rPr lang="sl-SI" dirty="0" smtClean="0"/>
              <a:t> </a:t>
            </a:r>
            <a:r>
              <a:rPr lang="sl-SI" dirty="0" err="1" smtClean="0"/>
              <a:t>policy</a:t>
            </a:r>
            <a:r>
              <a:rPr lang="sl-SI" dirty="0" smtClean="0"/>
              <a:t>-</a:t>
            </a:r>
            <a:r>
              <a:rPr lang="sl-SI" dirty="0" err="1" smtClean="0"/>
              <a:t>makers</a:t>
            </a:r>
            <a:endParaRPr lang="sl-SI" dirty="0" smtClean="0"/>
          </a:p>
          <a:p>
            <a:r>
              <a:rPr lang="sl-SI" dirty="0" err="1" smtClean="0"/>
              <a:t>Learners</a:t>
            </a:r>
            <a:r>
              <a:rPr lang="sl-SI" dirty="0" smtClean="0"/>
              <a:t>‘ </a:t>
            </a:r>
            <a:r>
              <a:rPr lang="sl-SI" dirty="0" err="1" smtClean="0"/>
              <a:t>engagement</a:t>
            </a:r>
            <a:endParaRPr lang="sl-SI" dirty="0" smtClean="0"/>
          </a:p>
          <a:p>
            <a:endParaRPr lang="sl-SI" dirty="0" smtClean="0"/>
          </a:p>
          <a:p>
            <a:endParaRPr lang="en-US" dirty="0"/>
          </a:p>
          <a:p>
            <a:endParaRPr lang="sl-SI" dirty="0"/>
          </a:p>
        </p:txBody>
      </p:sp>
      <p:pic>
        <p:nvPicPr>
          <p:cNvPr id="1026" name="Slika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4"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spTree>
    <p:extLst>
      <p:ext uri="{BB962C8B-B14F-4D97-AF65-F5344CB8AC3E}">
        <p14:creationId xmlns:p14="http://schemas.microsoft.com/office/powerpoint/2010/main" val="3557402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57200" y="1052736"/>
            <a:ext cx="8229600" cy="475456"/>
          </a:xfrm>
        </p:spPr>
        <p:txBody>
          <a:bodyPr/>
          <a:lstStyle/>
          <a:p>
            <a:r>
              <a:rPr lang="sl-SI" sz="2000" b="1" dirty="0">
                <a:latin typeface="+mj-lt"/>
              </a:rPr>
              <a:t>Video on </a:t>
            </a:r>
            <a:r>
              <a:rPr lang="sl-SI" sz="2000" b="1" dirty="0" err="1">
                <a:latin typeface="+mj-lt"/>
              </a:rPr>
              <a:t>educational</a:t>
            </a:r>
            <a:r>
              <a:rPr lang="sl-SI" sz="2000" b="1" dirty="0">
                <a:latin typeface="+mj-lt"/>
              </a:rPr>
              <a:t> </a:t>
            </a:r>
            <a:r>
              <a:rPr lang="sl-SI" sz="2000" b="1" dirty="0" err="1" smtClean="0">
                <a:latin typeface="+mj-lt"/>
              </a:rPr>
              <a:t>programmes</a:t>
            </a:r>
            <a:r>
              <a:rPr lang="sl-SI" sz="2000" b="1" dirty="0" smtClean="0">
                <a:latin typeface="+mj-lt"/>
              </a:rPr>
              <a:t> </a:t>
            </a:r>
            <a:r>
              <a:rPr lang="sl-SI" sz="2000" b="1" dirty="0" err="1">
                <a:latin typeface="+mj-lt"/>
              </a:rPr>
              <a:t>for</a:t>
            </a:r>
            <a:r>
              <a:rPr lang="sl-SI" sz="2000" b="1" dirty="0">
                <a:latin typeface="+mj-lt"/>
              </a:rPr>
              <a:t> </a:t>
            </a:r>
            <a:r>
              <a:rPr lang="sl-SI" sz="2000" b="1" dirty="0" err="1">
                <a:latin typeface="+mj-lt"/>
              </a:rPr>
              <a:t>the</a:t>
            </a:r>
            <a:r>
              <a:rPr lang="sl-SI" sz="2000" b="1" dirty="0">
                <a:latin typeface="+mj-lt"/>
              </a:rPr>
              <a:t> </a:t>
            </a:r>
            <a:r>
              <a:rPr lang="sl-SI" sz="2000" b="1" dirty="0" err="1">
                <a:latin typeface="+mj-lt"/>
              </a:rPr>
              <a:t>unemployed</a:t>
            </a:r>
            <a:endParaRPr lang="sl-SI" sz="2000" b="1" dirty="0">
              <a:latin typeface="+mj-lt"/>
            </a:endParaRPr>
          </a:p>
        </p:txBody>
      </p:sp>
      <p:sp>
        <p:nvSpPr>
          <p:cNvPr id="3" name="Ograda vsebine 2"/>
          <p:cNvSpPr>
            <a:spLocks noGrp="1"/>
          </p:cNvSpPr>
          <p:nvPr>
            <p:ph sz="half" idx="2"/>
          </p:nvPr>
        </p:nvSpPr>
        <p:spPr>
          <a:xfrm>
            <a:off x="467544" y="3861048"/>
            <a:ext cx="8219256" cy="2265115"/>
          </a:xfrm>
        </p:spPr>
        <p:txBody>
          <a:bodyPr>
            <a:normAutofit fontScale="77500" lnSpcReduction="20000"/>
          </a:bodyPr>
          <a:lstStyle/>
          <a:p>
            <a:pPr marL="0" indent="0">
              <a:buNone/>
            </a:pPr>
            <a:r>
              <a:rPr lang="sl-SI" b="1" dirty="0" err="1" smtClean="0"/>
              <a:t>There</a:t>
            </a:r>
            <a:r>
              <a:rPr lang="sl-SI" b="1" dirty="0" smtClean="0"/>
              <a:t> are </a:t>
            </a:r>
            <a:r>
              <a:rPr lang="sl-SI" b="1" dirty="0" err="1" smtClean="0"/>
              <a:t>opportunities</a:t>
            </a:r>
            <a:r>
              <a:rPr lang="sl-SI" b="1" dirty="0" smtClean="0"/>
              <a:t>! </a:t>
            </a:r>
            <a:r>
              <a:rPr lang="en-US" b="1" dirty="0"/>
              <a:t>Training </a:t>
            </a:r>
            <a:r>
              <a:rPr lang="en-US" b="1" dirty="0" err="1"/>
              <a:t>programmes</a:t>
            </a:r>
            <a:r>
              <a:rPr lang="en-US" b="1" dirty="0"/>
              <a:t> for the unemployed </a:t>
            </a:r>
            <a:endParaRPr lang="sl-SI" b="1" dirty="0" smtClean="0"/>
          </a:p>
          <a:p>
            <a:pPr marL="0" indent="0">
              <a:buNone/>
            </a:pPr>
            <a:r>
              <a:rPr lang="sl-SI" sz="2000" dirty="0" smtClean="0">
                <a:hlinkClick r:id="rId2"/>
              </a:rPr>
              <a:t>http</a:t>
            </a:r>
            <a:r>
              <a:rPr lang="sl-SI" sz="2000" dirty="0">
                <a:hlinkClick r:id="rId2"/>
              </a:rPr>
              <a:t>://</a:t>
            </a:r>
            <a:r>
              <a:rPr lang="sl-SI" sz="2000" dirty="0" smtClean="0">
                <a:hlinkClick r:id="rId2"/>
              </a:rPr>
              <a:t>llw.acs.si/learningparade/video1</a:t>
            </a:r>
            <a:r>
              <a:rPr lang="sl-SI" sz="2000" dirty="0" smtClean="0"/>
              <a:t> </a:t>
            </a:r>
          </a:p>
          <a:p>
            <a:pPr marL="0" indent="0">
              <a:buNone/>
            </a:pPr>
            <a:endParaRPr lang="sl-SI" sz="2000" dirty="0" smtClean="0"/>
          </a:p>
          <a:p>
            <a:pPr marL="0" indent="0">
              <a:buNone/>
            </a:pPr>
            <a:r>
              <a:rPr lang="sl-SI" sz="2000" dirty="0" smtClean="0"/>
              <a:t>Video </a:t>
            </a:r>
            <a:r>
              <a:rPr lang="en-US" sz="2000" dirty="0" smtClean="0"/>
              <a:t>on </a:t>
            </a:r>
            <a:r>
              <a:rPr lang="en-US" sz="2000" dirty="0"/>
              <a:t>assuring high-quality services by education providers as well as other mechanisms which enable participants, in this case the unemployed, to develop new skills and competences, necessary for adaptation to the ever-changing environment. Examples of cooperation and partnerships among several </a:t>
            </a:r>
            <a:r>
              <a:rPr lang="en-US" sz="2000" dirty="0" smtClean="0"/>
              <a:t>stakeholders </a:t>
            </a:r>
            <a:r>
              <a:rPr lang="en-US" sz="2000" dirty="0"/>
              <a:t>at the local level are shown and the transferability of the basic educational </a:t>
            </a:r>
            <a:r>
              <a:rPr lang="en-US" sz="2000" dirty="0" err="1"/>
              <a:t>programme</a:t>
            </a:r>
            <a:r>
              <a:rPr lang="en-US" sz="2000" dirty="0"/>
              <a:t> to other topical and geographical areas is set out. </a:t>
            </a:r>
          </a:p>
          <a:p>
            <a:pPr marL="0" indent="0">
              <a:buNone/>
            </a:pPr>
            <a:endParaRPr lang="sl-SI" sz="2000" dirty="0"/>
          </a:p>
        </p:txBody>
      </p:sp>
      <p:pic>
        <p:nvPicPr>
          <p:cNvPr id="8" name="Ograda vsebine 7"/>
          <p:cNvPicPr>
            <a:picLocks noGrp="1" noChangeAspect="1"/>
          </p:cNvPicPr>
          <p:nvPr>
            <p:ph sz="quarter" idx="13"/>
          </p:nvPr>
        </p:nvPicPr>
        <p:blipFill>
          <a:blip r:embed="rId3" cstate="print">
            <a:extLst>
              <a:ext uri="{28A0092B-C50C-407E-A947-70E740481C1C}">
                <a14:useLocalDpi xmlns:a14="http://schemas.microsoft.com/office/drawing/2010/main" val="0"/>
              </a:ext>
            </a:extLst>
          </a:blip>
          <a:stretch>
            <a:fillRect/>
          </a:stretch>
        </p:blipFill>
        <p:spPr>
          <a:xfrm>
            <a:off x="548808" y="1556792"/>
            <a:ext cx="4041775" cy="2273498"/>
          </a:xfrm>
        </p:spPr>
      </p:pic>
      <p:pic>
        <p:nvPicPr>
          <p:cNvPr id="6" name="Slika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46440" y="195561"/>
            <a:ext cx="4025830" cy="751697"/>
          </a:xfrm>
          <a:prstGeom prst="rect">
            <a:avLst/>
          </a:prstGeom>
          <a:noFill/>
          <a:extLst>
            <a:ext uri="{909E8E84-426E-40DD-AFC4-6F175D3DCCD1}">
              <a14:hiddenFill xmlns:a14="http://schemas.microsoft.com/office/drawing/2010/main">
                <a:solidFill>
                  <a:srgbClr val="FFFFFF"/>
                </a:solidFill>
              </a14:hiddenFill>
            </a:ext>
          </a:extLst>
        </p:spPr>
      </p:pic>
      <p:sp>
        <p:nvSpPr>
          <p:cNvPr id="7" name="Ograda noge 3"/>
          <p:cNvSpPr>
            <a:spLocks noGrp="1"/>
          </p:cNvSpPr>
          <p:nvPr>
            <p:ph type="ftr" sz="quarter" idx="11"/>
          </p:nvPr>
        </p:nvSpPr>
        <p:spPr>
          <a:xfrm>
            <a:off x="659165" y="6356350"/>
            <a:ext cx="7873275" cy="365125"/>
          </a:xfrm>
        </p:spPr>
        <p:txBody>
          <a:bodyPr/>
          <a:lstStyle/>
          <a:p>
            <a:r>
              <a:rPr lang="en-US" dirty="0" smtClean="0"/>
              <a:t>Conference </a:t>
            </a:r>
            <a:r>
              <a:rPr lang="en-US" i="1" dirty="0"/>
              <a:t>Key to bringing adults back to educational system lies in cooperation</a:t>
            </a:r>
            <a:r>
              <a:rPr lang="en-US" dirty="0"/>
              <a:t>, Tallinn, 26 June </a:t>
            </a:r>
            <a:r>
              <a:rPr lang="en-US" dirty="0" smtClean="0"/>
              <a:t>2014</a:t>
            </a:r>
          </a:p>
        </p:txBody>
      </p:sp>
      <p:pic>
        <p:nvPicPr>
          <p:cNvPr id="10" name="Slika 9"/>
          <p:cNvPicPr/>
          <p:nvPr/>
        </p:nvPicPr>
        <p:blipFill>
          <a:blip r:embed="rId5">
            <a:extLst>
              <a:ext uri="{28A0092B-C50C-407E-A947-70E740481C1C}">
                <a14:useLocalDpi xmlns:a14="http://schemas.microsoft.com/office/drawing/2010/main" val="0"/>
              </a:ext>
            </a:extLst>
          </a:blip>
          <a:srcRect/>
          <a:stretch>
            <a:fillRect/>
          </a:stretch>
        </p:blipFill>
        <p:spPr bwMode="auto">
          <a:xfrm>
            <a:off x="4838608" y="1621776"/>
            <a:ext cx="1605600" cy="1591200"/>
          </a:xfrm>
          <a:prstGeom prst="rect">
            <a:avLst/>
          </a:prstGeom>
          <a:noFill/>
          <a:ln>
            <a:noFill/>
          </a:ln>
        </p:spPr>
      </p:pic>
    </p:spTree>
    <p:extLst>
      <p:ext uri="{BB962C8B-B14F-4D97-AF65-F5344CB8AC3E}">
        <p14:creationId xmlns:p14="http://schemas.microsoft.com/office/powerpoint/2010/main" val="838778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odstveno">
  <a:themeElements>
    <a:clrScheme name="Vodstven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Vodstven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odstven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211</TotalTime>
  <Words>1260</Words>
  <Application>Microsoft Office PowerPoint</Application>
  <PresentationFormat>On-screen Show (4:3)</PresentationFormat>
  <Paragraphs>137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Vodstveno</vt:lpstr>
      <vt:lpstr>Implementation of EAAL in Slovenia – fresh impetus to awareness raising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Video on educational programmes for the unemployed</vt:lpstr>
      <vt:lpstr>Video on literacy programmes in the rural area</vt:lpstr>
      <vt:lpstr>Video on guidance and validation of prior learning</vt:lpstr>
      <vt:lpstr>Video on learning communities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of EAAL in Slovenia – fresh impetus to awareness raising</dc:title>
  <dc:creator>Zvonka Pangerc Pahernik</dc:creator>
  <cp:lastModifiedBy>kristel</cp:lastModifiedBy>
  <cp:revision>25</cp:revision>
  <dcterms:created xsi:type="dcterms:W3CDTF">2014-06-16T16:35:57Z</dcterms:created>
  <dcterms:modified xsi:type="dcterms:W3CDTF">2014-06-25T11:08:11Z</dcterms:modified>
</cp:coreProperties>
</file>