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71" r:id="rId4"/>
    <p:sldId id="272" r:id="rId5"/>
    <p:sldId id="273" r:id="rId6"/>
    <p:sldId id="274" r:id="rId7"/>
    <p:sldId id="275" r:id="rId8"/>
    <p:sldId id="276" r:id="rId9"/>
    <p:sldId id="268" r:id="rId10"/>
    <p:sldId id="264" r:id="rId11"/>
    <p:sldId id="262" r:id="rId12"/>
    <p:sldId id="265" r:id="rId13"/>
    <p:sldId id="269" r:id="rId14"/>
    <p:sldId id="263" r:id="rId15"/>
    <p:sldId id="267" r:id="rId16"/>
    <p:sldId id="270" r:id="rId17"/>
  </p:sldIdLst>
  <p:sldSz cx="10080625" cy="756126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344"/>
    <a:srgbClr val="13913D"/>
    <a:srgbClr val="004494"/>
    <a:srgbClr val="12A34F"/>
    <a:srgbClr val="0F7130"/>
    <a:srgbClr val="126E12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53" autoAdjust="0"/>
    <p:restoredTop sz="94242" autoAdjust="0"/>
  </p:normalViewPr>
  <p:slideViewPr>
    <p:cSldViewPr>
      <p:cViewPr>
        <p:scale>
          <a:sx n="66" d="100"/>
          <a:sy n="66" d="100"/>
        </p:scale>
        <p:origin x="-1068" y="0"/>
      </p:cViewPr>
      <p:guideLst>
        <p:guide orient="horz" pos="238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3936A8E-20B8-4A88-BD37-60245AE55D3A}" type="datetimeFigureOut">
              <a:rPr lang="en-US"/>
              <a:pPr>
                <a:defRPr/>
              </a:pPr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3F9D7DC-1525-484A-ACB6-12CE7320B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909B3EB6-F074-45E8-9D87-4222B848FA64}" type="datetimeFigureOut">
              <a:rPr lang="et-EE"/>
              <a:pPr>
                <a:defRPr/>
              </a:pPr>
              <a:t>26.06.2014</a:t>
            </a:fld>
            <a:endParaRPr lang="et-E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0" hangingPunct="0">
              <a:defRPr sz="13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0E6CCB8-2CFA-47E9-80CF-6762D55D4CC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t-E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93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4663"/>
            <a:ext cx="70564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68C6-7504-43AE-BAD1-48D3592C7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DA56-3029-49CE-9065-02D5451CA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1979613"/>
            <a:ext cx="2266950" cy="477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979613"/>
            <a:ext cx="6653213" cy="477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7A0F0-B29D-47D9-88B3-4841B0FAE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801F-CAB7-4C0E-BD84-B0FC2273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63735-3C0C-427B-AF95-700CDDDF4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3276600"/>
            <a:ext cx="4459288" cy="3478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3276600"/>
            <a:ext cx="4460875" cy="3478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7ADBA-D398-479D-B82D-9E0BC7F5B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5759-239C-4F67-B382-073C9F92E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6E31-1409-4EE0-8DA8-598AB57BC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8A55-3663-4EFF-956D-6E21C4AF5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1A849-1E69-48DC-9D0F-A89CA402B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039C-3ACC-4F62-B5C6-B596AC174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1979613"/>
            <a:ext cx="90725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3276600"/>
            <a:ext cx="90725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8"/>
            <a:ext cx="235108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l">
              <a:defRPr sz="15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03" tIns="50402" rIns="100803" bIns="50402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F4310F-2A41-4992-96AE-7291CDA80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rgbClr val="12A34F"/>
          </a:solidFill>
          <a:latin typeface="Bahamas" pitchFamily="34" charset="0"/>
        </a:defRPr>
      </a:lvl9pPr>
    </p:titleStyle>
    <p:bodyStyle>
      <a:lvl1pPr marL="493713" indent="-493713" algn="l" defTabSz="1008063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500">
          <a:solidFill>
            <a:srgbClr val="004494"/>
          </a:solidFill>
          <a:latin typeface="+mn-lt"/>
          <a:ea typeface="+mn-ea"/>
          <a:cs typeface="+mn-cs"/>
        </a:defRPr>
      </a:lvl1pPr>
      <a:lvl2pPr marL="1092200" indent="-401638" algn="l" defTabSz="1008063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100">
          <a:solidFill>
            <a:srgbClr val="004494"/>
          </a:solidFill>
          <a:latin typeface="+mn-lt"/>
        </a:defRPr>
      </a:lvl2pPr>
      <a:lvl3pPr marL="1585913" indent="-296863" algn="l" defTabSz="1008063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>
          <a:solidFill>
            <a:srgbClr val="004494"/>
          </a:solidFill>
          <a:latin typeface="+mn-lt"/>
        </a:defRPr>
      </a:lvl3pPr>
      <a:lvl4pPr marL="2173288" indent="-295275" algn="l" defTabSz="1008063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004494"/>
          </a:solidFill>
          <a:latin typeface="+mn-lt"/>
        </a:defRPr>
      </a:lvl4pPr>
      <a:lvl5pPr marL="2667000" indent="-295275" algn="l" defTabSz="1008063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004494"/>
          </a:solidFill>
          <a:latin typeface="+mn-lt"/>
        </a:defRPr>
      </a:lvl5pPr>
      <a:lvl6pPr marL="3124200" indent="-295275" algn="l" defTabSz="1008063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004494"/>
          </a:solidFill>
          <a:latin typeface="+mn-lt"/>
        </a:defRPr>
      </a:lvl6pPr>
      <a:lvl7pPr marL="3581400" indent="-295275" algn="l" defTabSz="1008063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004494"/>
          </a:solidFill>
          <a:latin typeface="+mn-lt"/>
        </a:defRPr>
      </a:lvl7pPr>
      <a:lvl8pPr marL="4038600" indent="-295275" algn="l" defTabSz="1008063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004494"/>
          </a:solidFill>
          <a:latin typeface="+mn-lt"/>
        </a:defRPr>
      </a:lvl8pPr>
      <a:lvl9pPr marL="4495800" indent="-295275" algn="l" defTabSz="1008063" rtl="0" fontAlgn="base">
        <a:spcBef>
          <a:spcPct val="20000"/>
        </a:spcBef>
        <a:spcAft>
          <a:spcPct val="0"/>
        </a:spcAft>
        <a:buBlip>
          <a:blip r:embed="rId14"/>
        </a:buBlip>
        <a:defRPr sz="2200">
          <a:solidFill>
            <a:srgbClr val="00449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0" y="3636615"/>
            <a:ext cx="10080625" cy="2880320"/>
          </a:xfrm>
        </p:spPr>
        <p:txBody>
          <a:bodyPr/>
          <a:lstStyle/>
          <a:p>
            <a:pPr algn="ctr" eaLnBrk="1" hangingPunct="1"/>
            <a:r>
              <a:rPr lang="et-EE" sz="4400" b="1" dirty="0" smtClean="0">
                <a:solidFill>
                  <a:srgbClr val="004494"/>
                </a:solidFill>
                <a:latin typeface="Arial" charset="0"/>
              </a:rPr>
              <a:t>Kuidas jõuda nendeni, kes vajavad teavitust, innustust ja toetust? </a:t>
            </a:r>
            <a:br>
              <a:rPr lang="et-EE" sz="4400" b="1" dirty="0" smtClean="0">
                <a:solidFill>
                  <a:srgbClr val="004494"/>
                </a:solidFill>
                <a:latin typeface="Arial" charset="0"/>
              </a:rPr>
            </a:br>
            <a:r>
              <a:rPr lang="et-EE" sz="4400" b="1" dirty="0" smtClean="0">
                <a:solidFill>
                  <a:srgbClr val="004494"/>
                </a:solidFill>
                <a:latin typeface="Arial" charset="0"/>
              </a:rPr>
              <a:t/>
            </a:r>
            <a:br>
              <a:rPr lang="et-EE" sz="4400" b="1" dirty="0" smtClean="0">
                <a:solidFill>
                  <a:srgbClr val="004494"/>
                </a:solidFill>
                <a:latin typeface="Arial" charset="0"/>
              </a:rPr>
            </a:br>
            <a:r>
              <a:rPr lang="et-EE" sz="3200" b="1" dirty="0" smtClean="0">
                <a:solidFill>
                  <a:srgbClr val="004494"/>
                </a:solidFill>
                <a:latin typeface="Arial" charset="0"/>
              </a:rPr>
              <a:t>Tallinnas, 26.06.2014</a:t>
            </a:r>
            <a:br>
              <a:rPr lang="et-EE" sz="3200" b="1" dirty="0" smtClean="0">
                <a:solidFill>
                  <a:srgbClr val="004494"/>
                </a:solidFill>
                <a:latin typeface="Arial" charset="0"/>
              </a:rPr>
            </a:br>
            <a:endParaRPr lang="en-US" sz="3200" b="1" dirty="0" smtClean="0">
              <a:solidFill>
                <a:srgbClr val="004494"/>
              </a:solidFill>
            </a:endParaRPr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6762750"/>
            <a:ext cx="28543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3641725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t-EE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127875" y="7021513"/>
          <a:ext cx="2735263" cy="366712"/>
        </p:xfrm>
        <a:graphic>
          <a:graphicData uri="http://schemas.openxmlformats.org/presentationml/2006/ole">
            <p:oleObj spid="_x0000_s1026" r:id="rId6" imgW="8238095" imgH="11336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smtClean="0"/>
              <a:t>Sihtgrupid</a:t>
            </a:r>
          </a:p>
        </p:txBody>
      </p:sp>
      <p:sp>
        <p:nvSpPr>
          <p:cNvPr id="409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smtClean="0"/>
              <a:t>Pikaajaline töötus (ei ole enam Töötukassas arvel)</a:t>
            </a:r>
          </a:p>
          <a:p>
            <a:r>
              <a:rPr lang="et-EE" sz="2400" smtClean="0"/>
              <a:t>Noored emad (18-30)</a:t>
            </a:r>
          </a:p>
          <a:p>
            <a:r>
              <a:rPr lang="et-EE" sz="2400" smtClean="0"/>
              <a:t>Perekondlik taust, hariduse mitteväärtustamine</a:t>
            </a:r>
          </a:p>
          <a:p>
            <a:r>
              <a:rPr lang="et-EE" sz="2400" smtClean="0"/>
              <a:t>Keskealised inimesed 50+ (töötavad)</a:t>
            </a:r>
          </a:p>
          <a:p>
            <a:r>
              <a:rPr lang="et-EE" sz="2400" smtClean="0"/>
              <a:t>Erivajadustega inimesed</a:t>
            </a:r>
          </a:p>
          <a:p>
            <a:r>
              <a:rPr lang="et-EE" sz="2400" smtClean="0"/>
              <a:t>Sõltuvusprobleemidega inimesed</a:t>
            </a:r>
          </a:p>
          <a:p>
            <a:r>
              <a:rPr lang="et-EE" sz="2400" smtClean="0"/>
              <a:t>Muukeelsed (eesti keelt mittekõnelevad) inimesed</a:t>
            </a:r>
          </a:p>
          <a:p>
            <a:r>
              <a:rPr lang="et-EE" sz="2400" smtClean="0"/>
              <a:t>Väljaspool Eestit töötanud  (tagasipöördunud, pettunud)</a:t>
            </a:r>
          </a:p>
          <a:p>
            <a:endParaRPr lang="et-EE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3276600"/>
            <a:ext cx="9575800" cy="3478213"/>
          </a:xfrm>
        </p:spPr>
        <p:txBody>
          <a:bodyPr/>
          <a:lstStyle/>
          <a:p>
            <a:r>
              <a:rPr lang="et-EE" sz="2400" smtClean="0"/>
              <a:t>Teavitamine ja info levitamine õppimisvõimaluste kohta – edulood</a:t>
            </a:r>
          </a:p>
          <a:p>
            <a:pPr>
              <a:buFontTx/>
              <a:buNone/>
            </a:pPr>
            <a:r>
              <a:rPr lang="et-EE" sz="2400" smtClean="0"/>
              <a:t>      kohalik leht, raadio, TV, sotsiaalmeedia (sihtgruppidele erinevad lähenemised)</a:t>
            </a:r>
          </a:p>
          <a:p>
            <a:r>
              <a:rPr lang="et-EE" sz="2400" smtClean="0"/>
              <a:t>Nõustamisteenuse pakkumine (tasuta personaalne nõustamine)</a:t>
            </a:r>
          </a:p>
          <a:p>
            <a:r>
              <a:rPr lang="et-EE" sz="2400" smtClean="0"/>
              <a:t>Kaasavate tegevuste kaudu õppimise juurde toomine (kogukonna eestvedamine ja surve)</a:t>
            </a:r>
          </a:p>
          <a:p>
            <a:r>
              <a:rPr lang="et-EE" sz="2400" smtClean="0"/>
              <a:t>Sihtgrupi võtmeisikute (liidrid, ninamehed) kaudu</a:t>
            </a:r>
          </a:p>
          <a:p>
            <a:r>
              <a:rPr lang="et-EE" sz="2400" smtClean="0"/>
              <a:t>Individuaalne lähenemine. Räägi inimesega!</a:t>
            </a:r>
          </a:p>
          <a:p>
            <a:endParaRPr lang="et-EE" sz="2400" smtClean="0"/>
          </a:p>
        </p:txBody>
      </p:sp>
      <p:sp>
        <p:nvSpPr>
          <p:cNvPr id="6147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smtClean="0"/>
              <a:t>Millega sihtgruppe motiveerida? Kuidas nendeni jõuda?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smtClean="0"/>
              <a:t>Põhilised probleemid</a:t>
            </a:r>
          </a:p>
        </p:txBody>
      </p:sp>
      <p:sp>
        <p:nvSpPr>
          <p:cNvPr id="7171" name="Sisu kohatäide 2"/>
          <p:cNvSpPr>
            <a:spLocks noGrp="1"/>
          </p:cNvSpPr>
          <p:nvPr>
            <p:ph idx="1"/>
          </p:nvPr>
        </p:nvSpPr>
        <p:spPr>
          <a:xfrm>
            <a:off x="504825" y="3132558"/>
            <a:ext cx="9072563" cy="3622255"/>
          </a:xfrm>
        </p:spPr>
        <p:txBody>
          <a:bodyPr/>
          <a:lstStyle/>
          <a:p>
            <a:r>
              <a:rPr lang="et-EE" sz="2400" dirty="0" smtClean="0"/>
              <a:t>Puudub konkreetne info sihtgruppide kohta (arv, probleemid).</a:t>
            </a:r>
          </a:p>
          <a:p>
            <a:r>
              <a:rPr lang="et-EE" sz="2400" dirty="0" smtClean="0"/>
              <a:t>Kuidas info kätte saada? Kellele edastada? Kes korraldab?</a:t>
            </a:r>
          </a:p>
          <a:p>
            <a:r>
              <a:rPr lang="et-EE" sz="2400" dirty="0" smtClean="0"/>
              <a:t>Kellest koosneb võrgustik, kes peaks probleemiga tegelema?</a:t>
            </a:r>
          </a:p>
          <a:p>
            <a:r>
              <a:rPr lang="et-EE" sz="2400" dirty="0" smtClean="0"/>
              <a:t>Kuidas toetada nende inimeste tegevust, kelle kaudu jõuame sihtgrupini? </a:t>
            </a:r>
          </a:p>
          <a:p>
            <a:r>
              <a:rPr lang="et-EE" sz="2400" dirty="0" smtClean="0"/>
              <a:t>Tööandja saaks/peaks aitama, kuid kas puudub huvi, või ei oska, ei ole probleemist informeeritud.</a:t>
            </a:r>
          </a:p>
          <a:p>
            <a:r>
              <a:rPr lang="et-EE" sz="2400" dirty="0" smtClean="0"/>
              <a:t>Puudub regulatsioon inimese haridustee jälgimiseks.</a:t>
            </a:r>
          </a:p>
          <a:p>
            <a:r>
              <a:rPr lang="et-EE" sz="2400" dirty="0" smtClean="0"/>
              <a:t>Puudub toetussüsteem.</a:t>
            </a:r>
          </a:p>
          <a:p>
            <a:endParaRPr lang="et-EE" sz="2400" dirty="0" smtClean="0"/>
          </a:p>
          <a:p>
            <a:endParaRPr lang="et-EE" sz="2400" dirty="0" smtClean="0"/>
          </a:p>
          <a:p>
            <a:endParaRPr lang="et-EE" sz="2400" dirty="0" smtClean="0"/>
          </a:p>
          <a:p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288463" y="1979613"/>
            <a:ext cx="288925" cy="288925"/>
          </a:xfrm>
        </p:spPr>
        <p:txBody>
          <a:bodyPr/>
          <a:lstStyle/>
          <a:p>
            <a:endParaRPr lang="et-EE" smtClean="0"/>
          </a:p>
        </p:txBody>
      </p:sp>
      <p:pic>
        <p:nvPicPr>
          <p:cNvPr id="11267" name="Picture 2" descr="C:\Users\Karl\Desktop\Mati Kaust\Agenda 2013\20131113_122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68425" y="1493838"/>
            <a:ext cx="7559675" cy="5670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smtClean="0">
                <a:latin typeface="Arial" charset="0"/>
              </a:rPr>
              <a:t>Ettepanekud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3276600"/>
            <a:ext cx="9359900" cy="3478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t-EE" sz="2400" smtClean="0"/>
              <a:t>Kaardistada sihtgrupid KOVi tasandil</a:t>
            </a:r>
          </a:p>
          <a:p>
            <a:pPr>
              <a:lnSpc>
                <a:spcPct val="90000"/>
              </a:lnSpc>
            </a:pPr>
            <a:r>
              <a:rPr lang="et-EE" sz="2400" smtClean="0"/>
              <a:t>Koordinaator maakonnas, kes kogub andmeid ja koordineerib koostööd koolitusasutustega, tööandjatega, kogukonnaga  jt</a:t>
            </a:r>
          </a:p>
          <a:p>
            <a:pPr>
              <a:lnSpc>
                <a:spcPct val="90000"/>
              </a:lnSpc>
            </a:pPr>
            <a:r>
              <a:rPr lang="et-EE" sz="2400" smtClean="0"/>
              <a:t>Sihtgruppi kuuluvate inimeste nõustamine</a:t>
            </a:r>
          </a:p>
          <a:p>
            <a:pPr>
              <a:lnSpc>
                <a:spcPct val="90000"/>
              </a:lnSpc>
            </a:pPr>
            <a:r>
              <a:rPr lang="et-EE" sz="2400" smtClean="0"/>
              <a:t>Kaasata KOVd koos allasutustega, maavalitsus, koolitusasutused, Töötukassa, tööandjad, MTÜd, seltsid jt</a:t>
            </a:r>
          </a:p>
          <a:p>
            <a:pPr>
              <a:lnSpc>
                <a:spcPct val="90000"/>
              </a:lnSpc>
            </a:pPr>
            <a:r>
              <a:rPr lang="et-EE" sz="2400" smtClean="0"/>
              <a:t>Edendada võrgustikke, toetada eestvedajaid ja koordineerijaid</a:t>
            </a:r>
          </a:p>
          <a:p>
            <a:pPr>
              <a:lnSpc>
                <a:spcPct val="90000"/>
              </a:lnSpc>
            </a:pPr>
            <a:r>
              <a:rPr lang="et-EE" sz="2400" smtClean="0"/>
              <a:t>Täiskasvanuhariduse erinevate osapooltevaheline koordineeritud koostöö piirkonnas aitaks probleemi lahendada Vajalik ressurss</a:t>
            </a:r>
          </a:p>
          <a:p>
            <a:pPr>
              <a:lnSpc>
                <a:spcPct val="90000"/>
              </a:lnSpc>
              <a:buFontTx/>
              <a:buNone/>
            </a:pPr>
            <a:endParaRPr lang="et-EE" sz="2400" smtClean="0"/>
          </a:p>
          <a:p>
            <a:pPr>
              <a:lnSpc>
                <a:spcPct val="90000"/>
              </a:lnSpc>
            </a:pPr>
            <a:endParaRPr lang="et-E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001125" y="1476375"/>
            <a:ext cx="576263" cy="71438"/>
          </a:xfrm>
        </p:spPr>
        <p:txBody>
          <a:bodyPr/>
          <a:lstStyle/>
          <a:p>
            <a:endParaRPr lang="et-EE" smtClean="0"/>
          </a:p>
        </p:txBody>
      </p:sp>
      <p:pic>
        <p:nvPicPr>
          <p:cNvPr id="12291" name="Content Placeholder 3" descr="20131120_115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9363" y="1476375"/>
            <a:ext cx="5184775" cy="585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916535"/>
            <a:ext cx="9072563" cy="1728192"/>
          </a:xfrm>
        </p:spPr>
        <p:txBody>
          <a:bodyPr/>
          <a:lstStyle/>
          <a:p>
            <a:r>
              <a:rPr lang="et-EE" dirty="0" smtClean="0"/>
              <a:t>      Tänud tähelepanu eest!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3132559"/>
            <a:ext cx="9143999" cy="4176291"/>
          </a:xfrm>
        </p:spPr>
        <p:txBody>
          <a:bodyPr/>
          <a:lstStyle/>
          <a:p>
            <a:pPr marL="666750" indent="-666750">
              <a:lnSpc>
                <a:spcPct val="90000"/>
              </a:lnSpc>
            </a:pPr>
            <a:r>
              <a:rPr lang="et-EE" sz="2400" dirty="0" smtClean="0"/>
              <a:t>Sihtrühm ja eesmärk- madala haridustasemega (ilma keskhariduseta) ja ilma erialase hariduseta ning eesti keelt mittekõnelevate täiskasvanute haridussüsteemi tagasipöördumine</a:t>
            </a:r>
          </a:p>
          <a:p>
            <a:pPr marL="666750" indent="-666750">
              <a:lnSpc>
                <a:spcPct val="90000"/>
              </a:lnSpc>
            </a:pPr>
            <a:r>
              <a:rPr lang="et-EE" sz="2400" dirty="0" smtClean="0"/>
              <a:t>Peamine küsimus- kes nad on, kus nad asuvad ning kuidas nendeni jõuda?</a:t>
            </a:r>
          </a:p>
          <a:p>
            <a:pPr marL="666750" indent="-666750">
              <a:lnSpc>
                <a:spcPct val="90000"/>
              </a:lnSpc>
            </a:pPr>
            <a:r>
              <a:rPr lang="et-EE" sz="2400" dirty="0" smtClean="0"/>
              <a:t>Kuidas nendega kontakteeruda ja kes seda teeb?</a:t>
            </a:r>
          </a:p>
          <a:p>
            <a:pPr marL="666750" indent="-666750">
              <a:lnSpc>
                <a:spcPct val="90000"/>
              </a:lnSpc>
            </a:pPr>
            <a:r>
              <a:rPr lang="et-EE" sz="2400" dirty="0" smtClean="0"/>
              <a:t>Kui üksi pole võimalik, siis kellega koos?</a:t>
            </a:r>
          </a:p>
          <a:p>
            <a:pPr marL="666750" indent="-666750">
              <a:lnSpc>
                <a:spcPct val="90000"/>
              </a:lnSpc>
            </a:pPr>
            <a:r>
              <a:rPr lang="et-EE" sz="2400" dirty="0" smtClean="0"/>
              <a:t>Millega sihtgruppe motiveerida?</a:t>
            </a:r>
          </a:p>
        </p:txBody>
      </p:sp>
      <p:sp>
        <p:nvSpPr>
          <p:cNvPr id="3075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sz="3600" dirty="0" smtClean="0"/>
              <a:t>Maakondlikud seminarid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6386" name="Picture 2" descr="C:\Users\Karl\Desktop\20131120_100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880" y="1260351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7410" name="Picture 2" descr="C:\Users\Karl\Desktop\20131120_11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56" y="1160593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8434" name="Picture 2" descr="C:\Users\Karl\Desktop\20131120_100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48" y="1188343"/>
            <a:ext cx="8135888" cy="610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9458" name="Picture 2" descr="C:\Users\Karl\Desktop\20131203_1228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840" y="1188343"/>
            <a:ext cx="8063880" cy="6047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482" name="Picture 2" descr="C:\Users\Karl\Desktop\20131203_1228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858" y="1188343"/>
            <a:ext cx="7896877" cy="592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1506" name="Picture 2" descr="C:\Users\Karl\Desktop\20131203_122905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48" y="1188343"/>
            <a:ext cx="8063880" cy="6047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288463" y="2052638"/>
            <a:ext cx="288925" cy="71437"/>
          </a:xfrm>
        </p:spPr>
        <p:txBody>
          <a:bodyPr/>
          <a:lstStyle/>
          <a:p>
            <a:endParaRPr lang="et-EE" smtClean="0"/>
          </a:p>
        </p:txBody>
      </p:sp>
      <p:pic>
        <p:nvPicPr>
          <p:cNvPr id="10243" name="Picture 2" descr="C:\Users\Karl\Desktop\Mati Kaust\Agenda 2013\20131113_093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189038"/>
            <a:ext cx="8142288" cy="6105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hama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6116</TotalTime>
  <Words>312</Words>
  <Application>Microsoft Office PowerPoint</Application>
  <PresentationFormat>Custom</PresentationFormat>
  <Paragraphs>41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Bahamas</vt:lpstr>
      <vt:lpstr>Default Design</vt:lpstr>
      <vt:lpstr>Kuidas jõuda nendeni, kes vajavad teavitust, innustust ja toetust?   Tallinnas, 26.06.2014 </vt:lpstr>
      <vt:lpstr>Maakondlikud seminarid</vt:lpstr>
      <vt:lpstr>Slide 3</vt:lpstr>
      <vt:lpstr>Slide 4</vt:lpstr>
      <vt:lpstr>Slide 5</vt:lpstr>
      <vt:lpstr>Slide 6</vt:lpstr>
      <vt:lpstr>Slide 7</vt:lpstr>
      <vt:lpstr>Slide 8</vt:lpstr>
      <vt:lpstr>Slide 9</vt:lpstr>
      <vt:lpstr>Sihtgrupid</vt:lpstr>
      <vt:lpstr>Millega sihtgruppe motiveerida? Kuidas nendeni jõuda?</vt:lpstr>
      <vt:lpstr>Põhilised probleemid</vt:lpstr>
      <vt:lpstr>Slide 13</vt:lpstr>
      <vt:lpstr>Ettepanekud</vt:lpstr>
      <vt:lpstr>Slide 15</vt:lpstr>
      <vt:lpstr>      Tänud tähelepanu eest!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mihkel</dc:creator>
  <cp:lastModifiedBy>Karl</cp:lastModifiedBy>
  <cp:revision>230</cp:revision>
  <dcterms:created xsi:type="dcterms:W3CDTF">2009-04-23T21:00:04Z</dcterms:created>
  <dcterms:modified xsi:type="dcterms:W3CDTF">2014-06-26T06:26:40Z</dcterms:modified>
</cp:coreProperties>
</file>