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5" r:id="rId3"/>
    <p:sldId id="257" r:id="rId4"/>
    <p:sldId id="258" r:id="rId5"/>
    <p:sldId id="307" r:id="rId6"/>
    <p:sldId id="308" r:id="rId7"/>
    <p:sldId id="306" r:id="rId8"/>
    <p:sldId id="294" r:id="rId9"/>
    <p:sldId id="272" r:id="rId10"/>
    <p:sldId id="287" r:id="rId11"/>
    <p:sldId id="262" r:id="rId12"/>
    <p:sldId id="303" r:id="rId13"/>
    <p:sldId id="264" r:id="rId14"/>
    <p:sldId id="296" r:id="rId15"/>
    <p:sldId id="271" r:id="rId16"/>
  </p:sldIdLst>
  <p:sldSz cx="9906000" cy="6858000" type="A4"/>
  <p:notesSz cx="6735763" cy="98663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rin.raadom" initials="" lastIdx="7" clrIdx="0"/>
  <p:cmAuthor id="1" name="Kadri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0" autoAdjust="0"/>
    <p:restoredTop sz="82796" autoAdjust="0"/>
  </p:normalViewPr>
  <p:slideViewPr>
    <p:cSldViewPr>
      <p:cViewPr>
        <p:scale>
          <a:sx n="69" d="100"/>
          <a:sy n="69" d="100"/>
        </p:scale>
        <p:origin x="-2538" y="-606"/>
      </p:cViewPr>
      <p:guideLst>
        <p:guide orient="horz" pos="2160"/>
        <p:guide pos="3120"/>
      </p:guideLst>
    </p:cSldViewPr>
  </p:slideViewPr>
  <p:outlineViewPr>
    <p:cViewPr varScale="1">
      <p:scale>
        <a:sx n="170" d="200"/>
        <a:sy n="170" d="200"/>
      </p:scale>
      <p:origin x="132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2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1014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4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7D417B5-6147-4333-BA7C-EB7C07794AC9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73970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1" y="1"/>
            <a:ext cx="6735763" cy="98663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t-EE">
              <a:latin typeface="Arial" pitchFamily="34" charset="0"/>
            </a:endParaRP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" y="2"/>
            <a:ext cx="2919413" cy="493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t-EE">
              <a:latin typeface="Arial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14764" y="1"/>
            <a:ext cx="2917825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720" tIns="45360" rIns="90720" bIns="4536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4915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696913" y="739775"/>
            <a:ext cx="5341937" cy="36988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73100" y="4686301"/>
            <a:ext cx="5387975" cy="4437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720" tIns="45360" rIns="90720" bIns="45360" numCol="1" anchor="t" anchorCtr="0" compatLnSpc="1">
            <a:prstTxWarp prst="textNoShape">
              <a:avLst/>
            </a:prstTxWarp>
          </a:bodyPr>
          <a:lstStyle/>
          <a:p>
            <a:pPr lvl="0"/>
            <a:endParaRPr lang="et-EE" noProof="0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" y="9369427"/>
            <a:ext cx="2919413" cy="493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t-EE">
              <a:latin typeface="Arial" pitchFamily="34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14764" y="9369426"/>
            <a:ext cx="2917825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720" tIns="45360" rIns="90720" bIns="4536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2DC1C71-50D3-4531-A0FB-B2D55EE720B5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11185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BA3AEF9-9823-438B-9013-667A8D2198FB}" type="slidenum">
              <a:rPr lang="et-EE" smtClean="0">
                <a:latin typeface="Arial" charset="0"/>
              </a:rPr>
              <a:pPr/>
              <a:t>1</a:t>
            </a:fld>
            <a:endParaRPr lang="et-EE" smtClean="0">
              <a:latin typeface="Arial" charset="0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901701" y="739776"/>
            <a:ext cx="4932363" cy="37004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t-EE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body"/>
          </p:nvPr>
        </p:nvSpPr>
        <p:spPr>
          <a:xfrm>
            <a:off x="673100" y="4686301"/>
            <a:ext cx="5389563" cy="4438649"/>
          </a:xfrm>
          <a:noFill/>
          <a:ln/>
        </p:spPr>
        <p:txBody>
          <a:bodyPr wrap="none" anchor="ctr"/>
          <a:lstStyle/>
          <a:p>
            <a:endParaRPr lang="et-EE" dirty="0" smtClean="0"/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3814763" y="9369427"/>
            <a:ext cx="2919412" cy="493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720" tIns="45360" rIns="90720" bIns="4536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61C42F0-9986-4C0C-BF8D-A7774DD47237}" type="slidenum">
              <a:rPr lang="et-EE" sz="1200">
                <a:solidFill>
                  <a:srgbClr val="000000"/>
                </a:solidFill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t-EE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47A2371-E8DF-49C1-B03C-53D81A0ADC2E}" type="slidenum">
              <a:rPr lang="et-EE" smtClean="0">
                <a:latin typeface="Arial" charset="0"/>
              </a:rPr>
              <a:pPr/>
              <a:t>10</a:t>
            </a:fld>
            <a:endParaRPr lang="et-EE" smtClean="0">
              <a:latin typeface="Arial" charset="0"/>
            </a:endParaRPr>
          </a:p>
        </p:txBody>
      </p:sp>
      <p:sp>
        <p:nvSpPr>
          <p:cNvPr id="312323" name="Text Box 1"/>
          <p:cNvSpPr txBox="1">
            <a:spLocks noChangeArrowheads="1"/>
          </p:cNvSpPr>
          <p:nvPr/>
        </p:nvSpPr>
        <p:spPr bwMode="auto">
          <a:xfrm>
            <a:off x="901701" y="739776"/>
            <a:ext cx="4932363" cy="37004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t-EE"/>
          </a:p>
        </p:txBody>
      </p:sp>
      <p:sp>
        <p:nvSpPr>
          <p:cNvPr id="312324" name="Text Box 2"/>
          <p:cNvSpPr>
            <a:spLocks noGrp="1" noChangeArrowheads="1"/>
          </p:cNvSpPr>
          <p:nvPr>
            <p:ph type="body"/>
          </p:nvPr>
        </p:nvSpPr>
        <p:spPr>
          <a:xfrm>
            <a:off x="673100" y="4686301"/>
            <a:ext cx="5389563" cy="4438649"/>
          </a:xfrm>
          <a:noFill/>
          <a:ln/>
        </p:spPr>
        <p:txBody>
          <a:bodyPr/>
          <a:lstStyle/>
          <a:p>
            <a:pPr marL="228600" marR="0" indent="-228600" algn="l" defTabSz="449263" rtl="0" eaLnBrk="0" fontAlgn="base" latinLnBrk="0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i-FI" sz="1200" kern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Infopunktides võiksid töötada Töötukassa töötajad, TÜ Narva Kolledži sotsiaaleriala üliõpilased jt.  Infopunkt võiks minimaalselt töötada üks päev kuus.</a:t>
            </a:r>
            <a:r>
              <a:rPr lang="et-EE" sz="1200" kern="1200" baseline="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fi-FI" sz="1200" kern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Samuti võiks olla üleskutse ”Võta sõber kaasa!” ning sellele üleskutsele reageerinuid tuleks premeerida.</a:t>
            </a:r>
            <a:endParaRPr lang="ru-RU" sz="1200" kern="1200" dirty="0" smtClean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marL="228600" marR="0" indent="-228600" algn="l" defTabSz="449263" rtl="0" eaLnBrk="0" fontAlgn="base" latinLnBrk="0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ru-RU" sz="1200" kern="1200" dirty="0" smtClean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marL="228600" indent="-228600">
              <a:lnSpc>
                <a:spcPct val="80000"/>
              </a:lnSpc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t-EE" sz="1400" dirty="0" smtClean="0"/>
          </a:p>
        </p:txBody>
      </p:sp>
      <p:sp>
        <p:nvSpPr>
          <p:cNvPr id="312325" name="Text Box 3"/>
          <p:cNvSpPr txBox="1">
            <a:spLocks noChangeArrowheads="1"/>
          </p:cNvSpPr>
          <p:nvPr/>
        </p:nvSpPr>
        <p:spPr bwMode="auto">
          <a:xfrm>
            <a:off x="3814763" y="9369427"/>
            <a:ext cx="2919412" cy="493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720" tIns="45360" rIns="90720" bIns="4536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A3AE58F-2295-477C-B4FD-D6F77939EB87}" type="slidenum">
              <a:rPr lang="et-EE" sz="1200">
                <a:solidFill>
                  <a:srgbClr val="000000"/>
                </a:solidFill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t-EE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587F6D2-EDFE-4595-8FFB-A53A7FF55D88}" type="slidenum">
              <a:rPr lang="et-EE" smtClean="0">
                <a:latin typeface="Arial" charset="0"/>
              </a:rPr>
              <a:pPr/>
              <a:t>11</a:t>
            </a:fld>
            <a:endParaRPr lang="et-EE" smtClean="0">
              <a:latin typeface="Arial" charset="0"/>
            </a:endParaRPr>
          </a:p>
        </p:txBody>
      </p:sp>
      <p:sp>
        <p:nvSpPr>
          <p:cNvPr id="276483" name="Text Box 1"/>
          <p:cNvSpPr txBox="1">
            <a:spLocks noChangeArrowheads="1"/>
          </p:cNvSpPr>
          <p:nvPr/>
        </p:nvSpPr>
        <p:spPr bwMode="auto">
          <a:xfrm>
            <a:off x="901701" y="739776"/>
            <a:ext cx="4932363" cy="37004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t-EE"/>
          </a:p>
        </p:txBody>
      </p:sp>
      <p:sp>
        <p:nvSpPr>
          <p:cNvPr id="276484" name="Text Box 2"/>
          <p:cNvSpPr>
            <a:spLocks noGrp="1" noChangeArrowheads="1"/>
          </p:cNvSpPr>
          <p:nvPr>
            <p:ph type="body"/>
          </p:nvPr>
        </p:nvSpPr>
        <p:spPr>
          <a:xfrm>
            <a:off x="673100" y="4686301"/>
            <a:ext cx="5389563" cy="4438649"/>
          </a:xfrm>
          <a:noFill/>
          <a:ln/>
        </p:spPr>
        <p:txBody>
          <a:bodyPr/>
          <a:lstStyle/>
          <a:p>
            <a:r>
              <a:rPr lang="fi-FI" sz="1200" kern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Narvas on kaks suurt sihtrühma – noored ja 50+. Seega oleks esmane ülesanne töötada välja lähenemisstarteegia neile sihtrühmadele. Kohaliku meedia kasutamine õppimise propageerimiseks, eelkõige edulugude kajastamiseks. Linnaleht  Gorod on tasuta ja kättesaadav kõigile inimestele. Narva häälekandjad vene keeles: Põhjararannik, Gorod, Severnoje Poberezje, Raadio 4. </a:t>
            </a:r>
            <a:endParaRPr lang="ru-RU" sz="1200" kern="1200" dirty="0" smtClean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r>
              <a:rPr lang="fi-FI" sz="1200" kern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ru-RU" sz="1200" kern="1200" dirty="0" smtClean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t-EE" dirty="0" smtClean="0">
              <a:latin typeface="Calibri" pitchFamily="34" charset="0"/>
            </a:endParaRPr>
          </a:p>
        </p:txBody>
      </p:sp>
      <p:sp>
        <p:nvSpPr>
          <p:cNvPr id="276485" name="Text Box 3"/>
          <p:cNvSpPr txBox="1">
            <a:spLocks noChangeArrowheads="1"/>
          </p:cNvSpPr>
          <p:nvPr/>
        </p:nvSpPr>
        <p:spPr bwMode="auto">
          <a:xfrm>
            <a:off x="3814763" y="9369427"/>
            <a:ext cx="2919412" cy="493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720" tIns="45360" rIns="90720" bIns="4536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6D077D3-4E41-4A0E-B44D-5B6DE13585D0}" type="slidenum">
              <a:rPr lang="et-EE" sz="1200">
                <a:solidFill>
                  <a:srgbClr val="000000"/>
                </a:solidFill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t-EE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590607D-E54A-42F9-9D33-8D86250E9326}" type="slidenum">
              <a:rPr lang="et-EE" smtClean="0">
                <a:latin typeface="Arial" charset="0"/>
              </a:rPr>
              <a:pPr/>
              <a:t>12</a:t>
            </a:fld>
            <a:endParaRPr lang="et-EE" smtClean="0">
              <a:latin typeface="Arial" charset="0"/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901701" y="739776"/>
            <a:ext cx="4932363" cy="37004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t-EE"/>
          </a:p>
        </p:txBody>
      </p:sp>
      <p:sp>
        <p:nvSpPr>
          <p:cNvPr id="56324" name="Text Box 2"/>
          <p:cNvSpPr>
            <a:spLocks noGrp="1" noChangeArrowheads="1"/>
          </p:cNvSpPr>
          <p:nvPr>
            <p:ph type="body"/>
          </p:nvPr>
        </p:nvSpPr>
        <p:spPr>
          <a:xfrm>
            <a:off x="673100" y="4686301"/>
            <a:ext cx="5389563" cy="4438649"/>
          </a:xfrm>
          <a:noFill/>
          <a:ln/>
        </p:spPr>
        <p:txBody>
          <a:bodyPr wrap="none" anchor="ctr"/>
          <a:lstStyle/>
          <a:p>
            <a:r>
              <a:rPr lang="fi-FI" sz="1200" kern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Inimese eest ei tohi kõike ära teha, seega vähem nn poputamist. </a:t>
            </a:r>
            <a:endParaRPr lang="ru-RU" sz="1200" kern="1200" dirty="0" smtClean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r>
              <a:rPr lang="fi-FI" sz="1200" kern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endParaRPr lang="et-EE" dirty="0" smtClean="0"/>
          </a:p>
        </p:txBody>
      </p:sp>
      <p:sp>
        <p:nvSpPr>
          <p:cNvPr id="56325" name="Text Box 3"/>
          <p:cNvSpPr txBox="1">
            <a:spLocks noChangeArrowheads="1"/>
          </p:cNvSpPr>
          <p:nvPr/>
        </p:nvSpPr>
        <p:spPr bwMode="auto">
          <a:xfrm>
            <a:off x="3814763" y="9369427"/>
            <a:ext cx="2919412" cy="493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720" tIns="45360" rIns="90720" bIns="4536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78874DC-310C-4BE7-A7CD-FBCA34EC5517}" type="slidenum">
              <a:rPr lang="et-EE" sz="1200">
                <a:solidFill>
                  <a:srgbClr val="000000"/>
                </a:solidFill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t-EE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733DCA9-D772-4108-8359-BEF5ED1A0F5C}" type="slidenum">
              <a:rPr lang="et-EE" smtClean="0">
                <a:latin typeface="Arial" charset="0"/>
              </a:rPr>
              <a:pPr/>
              <a:t>13</a:t>
            </a:fld>
            <a:endParaRPr lang="et-EE" smtClean="0">
              <a:latin typeface="Arial" charset="0"/>
            </a:endParaRPr>
          </a:p>
        </p:txBody>
      </p:sp>
      <p:sp>
        <p:nvSpPr>
          <p:cNvPr id="282627" name="Text Box 1"/>
          <p:cNvSpPr txBox="1">
            <a:spLocks noChangeArrowheads="1"/>
          </p:cNvSpPr>
          <p:nvPr/>
        </p:nvSpPr>
        <p:spPr bwMode="auto">
          <a:xfrm>
            <a:off x="901701" y="739776"/>
            <a:ext cx="4932363" cy="37004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t-EE"/>
          </a:p>
        </p:txBody>
      </p:sp>
      <p:sp>
        <p:nvSpPr>
          <p:cNvPr id="282628" name="Text Box 2"/>
          <p:cNvSpPr>
            <a:spLocks noGrp="1" noChangeArrowheads="1"/>
          </p:cNvSpPr>
          <p:nvPr>
            <p:ph type="body"/>
          </p:nvPr>
        </p:nvSpPr>
        <p:spPr>
          <a:xfrm>
            <a:off x="673100" y="4686301"/>
            <a:ext cx="5389563" cy="4438649"/>
          </a:xfrm>
          <a:noFill/>
          <a:ln/>
        </p:spPr>
        <p:txBody>
          <a:bodyPr wrap="none" anchor="ctr"/>
          <a:lstStyle/>
          <a:p>
            <a:endParaRPr lang="et-EE" dirty="0" smtClean="0"/>
          </a:p>
        </p:txBody>
      </p:sp>
      <p:sp>
        <p:nvSpPr>
          <p:cNvPr id="282629" name="Text Box 3"/>
          <p:cNvSpPr txBox="1">
            <a:spLocks noChangeArrowheads="1"/>
          </p:cNvSpPr>
          <p:nvPr/>
        </p:nvSpPr>
        <p:spPr bwMode="auto">
          <a:xfrm>
            <a:off x="3814763" y="9369427"/>
            <a:ext cx="2919412" cy="493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720" tIns="45360" rIns="90720" bIns="4536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0B3D985-C2AE-4EE7-9C26-CCFA7A29F964}" type="slidenum">
              <a:rPr lang="et-EE" sz="1200">
                <a:solidFill>
                  <a:srgbClr val="000000"/>
                </a:solidFill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t-EE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13C8F26-803D-43F6-8001-1267DB5D556B}" type="slidenum">
              <a:rPr lang="et-EE" smtClean="0">
                <a:latin typeface="Arial" charset="0"/>
              </a:rPr>
              <a:pPr/>
              <a:t>14</a:t>
            </a:fld>
            <a:endParaRPr lang="et-EE" smtClean="0">
              <a:latin typeface="Arial" charset="0"/>
            </a:endParaRPr>
          </a:p>
        </p:txBody>
      </p:sp>
      <p:sp>
        <p:nvSpPr>
          <p:cNvPr id="285699" name="Text Box 1"/>
          <p:cNvSpPr txBox="1">
            <a:spLocks noChangeArrowheads="1"/>
          </p:cNvSpPr>
          <p:nvPr/>
        </p:nvSpPr>
        <p:spPr bwMode="auto">
          <a:xfrm>
            <a:off x="901701" y="739776"/>
            <a:ext cx="4932363" cy="37004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t-EE"/>
          </a:p>
        </p:txBody>
      </p:sp>
      <p:sp>
        <p:nvSpPr>
          <p:cNvPr id="285700" name="Text Box 2"/>
          <p:cNvSpPr>
            <a:spLocks noGrp="1" noChangeArrowheads="1"/>
          </p:cNvSpPr>
          <p:nvPr>
            <p:ph type="body"/>
          </p:nvPr>
        </p:nvSpPr>
        <p:spPr>
          <a:xfrm>
            <a:off x="673100" y="4686301"/>
            <a:ext cx="5389563" cy="4438649"/>
          </a:xfrm>
          <a:noFill/>
          <a:ln/>
        </p:spPr>
        <p:txBody>
          <a:bodyPr wrap="none" anchor="ctr"/>
          <a:lstStyle/>
          <a:p>
            <a:endParaRPr lang="et-EE" dirty="0" smtClean="0"/>
          </a:p>
        </p:txBody>
      </p:sp>
      <p:sp>
        <p:nvSpPr>
          <p:cNvPr id="285701" name="Text Box 3"/>
          <p:cNvSpPr txBox="1">
            <a:spLocks noChangeArrowheads="1"/>
          </p:cNvSpPr>
          <p:nvPr/>
        </p:nvSpPr>
        <p:spPr bwMode="auto">
          <a:xfrm>
            <a:off x="3814763" y="9369427"/>
            <a:ext cx="2919412" cy="493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720" tIns="45360" rIns="90720" bIns="4536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466F635-8274-4F2D-963F-EE16FF9A64B8}" type="slidenum">
              <a:rPr lang="et-EE" sz="1200">
                <a:solidFill>
                  <a:srgbClr val="000000"/>
                </a:solidFill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et-EE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625F1AB-AD73-476D-9D14-6EDF8F380005}" type="slidenum">
              <a:rPr lang="et-EE" smtClean="0">
                <a:latin typeface="Arial" charset="0"/>
              </a:rPr>
              <a:pPr/>
              <a:t>15</a:t>
            </a:fld>
            <a:endParaRPr lang="et-EE" smtClean="0">
              <a:latin typeface="Arial" charset="0"/>
            </a:endParaRPr>
          </a:p>
        </p:txBody>
      </p:sp>
      <p:sp>
        <p:nvSpPr>
          <p:cNvPr id="334851" name="Text Box 1"/>
          <p:cNvSpPr txBox="1">
            <a:spLocks noChangeArrowheads="1"/>
          </p:cNvSpPr>
          <p:nvPr/>
        </p:nvSpPr>
        <p:spPr bwMode="auto">
          <a:xfrm>
            <a:off x="901701" y="739776"/>
            <a:ext cx="4932363" cy="37004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t-EE"/>
          </a:p>
        </p:txBody>
      </p:sp>
      <p:sp>
        <p:nvSpPr>
          <p:cNvPr id="334852" name="Rectangle 2"/>
          <p:cNvSpPr>
            <a:spLocks noGrp="1" noChangeArrowheads="1"/>
          </p:cNvSpPr>
          <p:nvPr>
            <p:ph type="body"/>
          </p:nvPr>
        </p:nvSpPr>
        <p:spPr>
          <a:xfrm>
            <a:off x="673100" y="4686301"/>
            <a:ext cx="5389563" cy="4438649"/>
          </a:xfrm>
          <a:noFill/>
          <a:ln/>
        </p:spPr>
        <p:txBody>
          <a:bodyPr wrap="none" anchor="ctr"/>
          <a:lstStyle/>
          <a:p>
            <a:endParaRPr lang="et-EE" smtClean="0"/>
          </a:p>
        </p:txBody>
      </p:sp>
      <p:sp>
        <p:nvSpPr>
          <p:cNvPr id="334853" name="Text Box 3"/>
          <p:cNvSpPr txBox="1">
            <a:spLocks noChangeArrowheads="1"/>
          </p:cNvSpPr>
          <p:nvPr/>
        </p:nvSpPr>
        <p:spPr bwMode="auto">
          <a:xfrm>
            <a:off x="3814763" y="9369427"/>
            <a:ext cx="2919412" cy="493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720" tIns="45360" rIns="90720" bIns="4536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5EAB4E3-9EE6-4FC7-A3DA-DA5909FF5FBF}" type="slidenum">
              <a:rPr lang="et-EE" sz="1200">
                <a:solidFill>
                  <a:srgbClr val="000000"/>
                </a:solidFill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et-EE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7"/>
          <p:cNvSpPr txBox="1">
            <a:spLocks noGrp="1" noChangeArrowheads="1"/>
          </p:cNvSpPr>
          <p:nvPr/>
        </p:nvSpPr>
        <p:spPr bwMode="auto">
          <a:xfrm>
            <a:off x="3814764" y="9369426"/>
            <a:ext cx="2917825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720" tIns="45360" rIns="90720" bIns="4536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7574F2F-53D4-42F6-9F94-DD96DBA42499}" type="slidenum">
              <a:rPr lang="et-EE" sz="1200">
                <a:solidFill>
                  <a:srgbClr val="000000"/>
                </a:solidFill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t-EE" sz="1200">
              <a:solidFill>
                <a:srgbClr val="000000"/>
              </a:solidFill>
            </a:endParaRPr>
          </a:p>
        </p:txBody>
      </p:sp>
      <p:sp>
        <p:nvSpPr>
          <p:cNvPr id="269315" name="Text Box 1"/>
          <p:cNvSpPr txBox="1">
            <a:spLocks noChangeArrowheads="1"/>
          </p:cNvSpPr>
          <p:nvPr/>
        </p:nvSpPr>
        <p:spPr bwMode="auto">
          <a:xfrm>
            <a:off x="901701" y="739776"/>
            <a:ext cx="4932363" cy="37004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t-EE"/>
          </a:p>
        </p:txBody>
      </p:sp>
      <p:sp>
        <p:nvSpPr>
          <p:cNvPr id="269316" name="Text Box 2"/>
          <p:cNvSpPr>
            <a:spLocks noGrp="1" noChangeArrowheads="1"/>
          </p:cNvSpPr>
          <p:nvPr>
            <p:ph type="body"/>
          </p:nvPr>
        </p:nvSpPr>
        <p:spPr>
          <a:xfrm>
            <a:off x="673100" y="4686301"/>
            <a:ext cx="5389563" cy="4438649"/>
          </a:xfrm>
          <a:noFill/>
          <a:ln/>
        </p:spPr>
        <p:txBody>
          <a:bodyPr/>
          <a:lstStyle/>
          <a:p>
            <a:pPr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t-EE" dirty="0" smtClean="0"/>
              <a:t>Projekti eesmärgid ja Eesti Töötukassa tegevus</a:t>
            </a:r>
            <a:r>
              <a:rPr lang="et-EE" baseline="0" dirty="0" smtClean="0"/>
              <a:t> on seotud. </a:t>
            </a:r>
            <a:endParaRPr lang="et-EE" dirty="0" smtClean="0"/>
          </a:p>
        </p:txBody>
      </p:sp>
      <p:sp>
        <p:nvSpPr>
          <p:cNvPr id="269317" name="Text Box 3"/>
          <p:cNvSpPr txBox="1">
            <a:spLocks noChangeArrowheads="1"/>
          </p:cNvSpPr>
          <p:nvPr/>
        </p:nvSpPr>
        <p:spPr bwMode="auto">
          <a:xfrm>
            <a:off x="3814763" y="9369427"/>
            <a:ext cx="2919412" cy="493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720" tIns="45360" rIns="90720" bIns="4536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A9CA091-19F9-4759-9F08-F87AE3F98E79}" type="slidenum">
              <a:rPr lang="et-EE" sz="1200">
                <a:solidFill>
                  <a:srgbClr val="000000"/>
                </a:solidFill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t-EE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590607D-E54A-42F9-9D33-8D86250E9326}" type="slidenum">
              <a:rPr lang="et-EE" smtClean="0">
                <a:latin typeface="Arial" charset="0"/>
              </a:rPr>
              <a:pPr/>
              <a:t>3</a:t>
            </a:fld>
            <a:endParaRPr lang="et-EE" smtClean="0">
              <a:latin typeface="Arial" charset="0"/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901701" y="739776"/>
            <a:ext cx="4932363" cy="37004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t-EE"/>
          </a:p>
        </p:txBody>
      </p:sp>
      <p:sp>
        <p:nvSpPr>
          <p:cNvPr id="56324" name="Text Box 2"/>
          <p:cNvSpPr>
            <a:spLocks noGrp="1" noChangeArrowheads="1"/>
          </p:cNvSpPr>
          <p:nvPr>
            <p:ph type="body"/>
          </p:nvPr>
        </p:nvSpPr>
        <p:spPr>
          <a:xfrm>
            <a:off x="673100" y="4686301"/>
            <a:ext cx="5389563" cy="4438649"/>
          </a:xfrm>
          <a:noFill/>
          <a:ln/>
        </p:spPr>
        <p:txBody>
          <a:bodyPr wrap="none" anchor="ctr"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t-EE" dirty="0" smtClean="0"/>
              <a:t> Enne kui rääkida teemast, vaatame üle kes on meie kliendid.  Eesti Töötukassa statistika andmed mai kuu 2014:</a:t>
            </a:r>
            <a:r>
              <a:rPr lang="et-EE" baseline="0" dirty="0" smtClean="0"/>
              <a:t> registreeritud töötud  ametiala järgi.  Kui  meie analüüsime statistika andmeid, siis võib järeldada, et kõige suurem protsendid  klientide hulgast on need, kelle  eelmine eriala ei ole seotud kliendi teenidamisega (tekstiiltööstus-45 %, elektroonika-39 %, energiatootmine -39 %,  metalltööstus -35 %). Eesti keele oskus ei olnud nii tähtis tööelus. Selle pärast eesti keelt mittekõnelevad kliendid on tegelikult põhiosa meie klientide hulgas.  Teema </a:t>
            </a:r>
            <a:r>
              <a:rPr lang="fi-FI" b="1" dirty="0" smtClean="0">
                <a:solidFill>
                  <a:schemeClr val="tx2">
                    <a:lumMod val="75000"/>
                  </a:schemeClr>
                </a:solidFill>
              </a:rPr>
              <a:t>Eesti keelt mittek</a:t>
            </a:r>
            <a:r>
              <a:rPr lang="et-EE" b="1" dirty="0" smtClean="0">
                <a:solidFill>
                  <a:schemeClr val="tx2">
                    <a:lumMod val="75000"/>
                  </a:schemeClr>
                </a:solidFill>
              </a:rPr>
              <a:t>õ</a:t>
            </a:r>
            <a:r>
              <a:rPr lang="fi-FI" b="1" dirty="0" smtClean="0">
                <a:solidFill>
                  <a:schemeClr val="tx2">
                    <a:lumMod val="75000"/>
                  </a:schemeClr>
                </a:solidFill>
              </a:rPr>
              <a:t>neleva elanikkonna k</a:t>
            </a:r>
            <a:r>
              <a:rPr lang="et-EE" b="1" dirty="0" smtClean="0">
                <a:solidFill>
                  <a:schemeClr val="tx2">
                    <a:lumMod val="75000"/>
                  </a:schemeClr>
                </a:solidFill>
              </a:rPr>
              <a:t>õ</a:t>
            </a:r>
            <a:r>
              <a:rPr lang="fi-FI" b="1" dirty="0" smtClean="0">
                <a:solidFill>
                  <a:schemeClr val="tx2">
                    <a:lumMod val="75000"/>
                  </a:schemeClr>
                </a:solidFill>
              </a:rPr>
              <a:t>netamine</a:t>
            </a:r>
            <a:r>
              <a:rPr lang="et-EE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t-EE" b="0" dirty="0" smtClean="0">
                <a:solidFill>
                  <a:schemeClr val="tx2">
                    <a:lumMod val="75000"/>
                  </a:schemeClr>
                </a:solidFill>
              </a:rPr>
              <a:t>on</a:t>
            </a:r>
            <a:r>
              <a:rPr lang="et-EE" b="0" baseline="0" dirty="0" smtClean="0">
                <a:solidFill>
                  <a:schemeClr val="tx2">
                    <a:lumMod val="75000"/>
                  </a:schemeClr>
                </a:solidFill>
              </a:rPr>
              <a:t> väga aktuaalne Eesti Töötukassa jaoks. </a:t>
            </a:r>
            <a:endParaRPr lang="ru-RU" dirty="0" smtClean="0"/>
          </a:p>
          <a:p>
            <a:endParaRPr lang="et-EE" dirty="0" smtClean="0"/>
          </a:p>
        </p:txBody>
      </p:sp>
      <p:sp>
        <p:nvSpPr>
          <p:cNvPr id="56325" name="Text Box 3"/>
          <p:cNvSpPr txBox="1">
            <a:spLocks noChangeArrowheads="1"/>
          </p:cNvSpPr>
          <p:nvPr/>
        </p:nvSpPr>
        <p:spPr bwMode="auto">
          <a:xfrm>
            <a:off x="3814763" y="9369427"/>
            <a:ext cx="2919412" cy="493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720" tIns="45360" rIns="90720" bIns="4536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78874DC-310C-4BE7-A7CD-FBCA34EC5517}" type="slidenum">
              <a:rPr lang="et-EE" sz="1200">
                <a:solidFill>
                  <a:srgbClr val="000000"/>
                </a:solidFill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t-EE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8BE6D29-4B9F-419B-B387-49D685D8D22C}" type="slidenum">
              <a:rPr lang="et-EE" smtClean="0">
                <a:latin typeface="Arial" charset="0"/>
              </a:rPr>
              <a:pPr/>
              <a:t>4</a:t>
            </a:fld>
            <a:endParaRPr lang="et-EE" smtClean="0">
              <a:latin typeface="Arial" charset="0"/>
            </a:endParaRPr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901701" y="739776"/>
            <a:ext cx="4932363" cy="37004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t-EE"/>
          </a:p>
        </p:txBody>
      </p:sp>
      <p:sp>
        <p:nvSpPr>
          <p:cNvPr id="59396" name="Text Box 2"/>
          <p:cNvSpPr>
            <a:spLocks noGrp="1" noChangeArrowheads="1"/>
          </p:cNvSpPr>
          <p:nvPr>
            <p:ph type="body"/>
          </p:nvPr>
        </p:nvSpPr>
        <p:spPr>
          <a:xfrm>
            <a:off x="673100" y="4686301"/>
            <a:ext cx="5389563" cy="4438649"/>
          </a:xfrm>
          <a:noFill/>
          <a:ln/>
        </p:spPr>
        <p:txBody>
          <a:bodyPr wrap="none" anchor="ctr"/>
          <a:lstStyle/>
          <a:p>
            <a:endParaRPr lang="et-EE" dirty="0" smtClean="0"/>
          </a:p>
        </p:txBody>
      </p:sp>
      <p:sp>
        <p:nvSpPr>
          <p:cNvPr id="59397" name="Text Box 3"/>
          <p:cNvSpPr txBox="1">
            <a:spLocks noChangeArrowheads="1"/>
          </p:cNvSpPr>
          <p:nvPr/>
        </p:nvSpPr>
        <p:spPr bwMode="auto">
          <a:xfrm>
            <a:off x="3814763" y="9369427"/>
            <a:ext cx="2919412" cy="493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720" tIns="45360" rIns="90720" bIns="4536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9670C08-5B17-4607-B6A1-D7107826C5AA}" type="slidenum">
              <a:rPr lang="et-EE" sz="1200">
                <a:solidFill>
                  <a:srgbClr val="000000"/>
                </a:solidFill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t-EE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7"/>
          <p:cNvSpPr txBox="1">
            <a:spLocks noGrp="1" noChangeArrowheads="1"/>
          </p:cNvSpPr>
          <p:nvPr/>
        </p:nvSpPr>
        <p:spPr bwMode="auto">
          <a:xfrm>
            <a:off x="3814764" y="9369426"/>
            <a:ext cx="2917825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720" tIns="45360" rIns="90720" bIns="4536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7574F2F-53D4-42F6-9F94-DD96DBA42499}" type="slidenum">
              <a:rPr lang="et-EE" sz="1200">
                <a:solidFill>
                  <a:srgbClr val="000000"/>
                </a:solidFill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t-EE" sz="1200">
              <a:solidFill>
                <a:srgbClr val="000000"/>
              </a:solidFill>
            </a:endParaRPr>
          </a:p>
        </p:txBody>
      </p:sp>
      <p:sp>
        <p:nvSpPr>
          <p:cNvPr id="269315" name="Text Box 1"/>
          <p:cNvSpPr txBox="1">
            <a:spLocks noChangeArrowheads="1"/>
          </p:cNvSpPr>
          <p:nvPr/>
        </p:nvSpPr>
        <p:spPr bwMode="auto">
          <a:xfrm>
            <a:off x="901701" y="739776"/>
            <a:ext cx="4932363" cy="37004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t-EE"/>
          </a:p>
        </p:txBody>
      </p:sp>
      <p:sp>
        <p:nvSpPr>
          <p:cNvPr id="269316" name="Text Box 2"/>
          <p:cNvSpPr>
            <a:spLocks noGrp="1" noChangeArrowheads="1"/>
          </p:cNvSpPr>
          <p:nvPr>
            <p:ph type="body"/>
          </p:nvPr>
        </p:nvSpPr>
        <p:spPr>
          <a:xfrm>
            <a:off x="673100" y="4686301"/>
            <a:ext cx="5389563" cy="4438649"/>
          </a:xfrm>
          <a:noFill/>
          <a:ln/>
        </p:spPr>
        <p:txBody>
          <a:bodyPr/>
          <a:lstStyle/>
          <a:p>
            <a:pPr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t-EE" baseline="0" dirty="0" smtClean="0"/>
              <a:t>Siin on keelekursuse hinnad Ida-Virumaal  firma „Dialoog“ andmetel  ja see on keskmised keele kursuste hinnad. </a:t>
            </a:r>
            <a:r>
              <a:rPr lang="et-EE" dirty="0" smtClean="0"/>
              <a:t>Suur</a:t>
            </a:r>
            <a:r>
              <a:rPr lang="et-EE" baseline="0" dirty="0" smtClean="0"/>
              <a:t> osa Ida-Virumaa elanikud töötavad miinimumpalga eest. Tunni töötasu alammäär on 2,13 €.  Keele kursuse tunnimaksumus on keskmiselt 3 korda rohkem. </a:t>
            </a:r>
            <a:r>
              <a:rPr lang="fi-FI" sz="1200" dirty="0" smtClean="0"/>
              <a:t>2832</a:t>
            </a:r>
            <a:r>
              <a:rPr lang="et-EE" baseline="0" dirty="0" smtClean="0"/>
              <a:t>  meie klienti ei oska eesti keelt. Eesti Töötukassa võib toetada eesti keele koolitust ühekordselt ja maksimaalselt 2500 €, mis ei saa lähendada keele oskuse probleeme. Arusaadav, et eesti keele  omandamine ilma toetuseta praktiliselt on võimatu. </a:t>
            </a:r>
            <a:endParaRPr lang="et-EE" dirty="0" smtClean="0"/>
          </a:p>
        </p:txBody>
      </p:sp>
      <p:sp>
        <p:nvSpPr>
          <p:cNvPr id="269317" name="Text Box 3"/>
          <p:cNvSpPr txBox="1">
            <a:spLocks noChangeArrowheads="1"/>
          </p:cNvSpPr>
          <p:nvPr/>
        </p:nvSpPr>
        <p:spPr bwMode="auto">
          <a:xfrm>
            <a:off x="3814763" y="9369427"/>
            <a:ext cx="2919412" cy="493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720" tIns="45360" rIns="90720" bIns="4536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A9CA091-19F9-4759-9F08-F87AE3F98E79}" type="slidenum">
              <a:rPr lang="et-EE" sz="1200">
                <a:solidFill>
                  <a:srgbClr val="000000"/>
                </a:solidFill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t-EE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13C8F26-803D-43F6-8001-1267DB5D556B}" type="slidenum">
              <a:rPr lang="et-EE" smtClean="0">
                <a:latin typeface="Arial" charset="0"/>
              </a:rPr>
              <a:pPr/>
              <a:t>6</a:t>
            </a:fld>
            <a:endParaRPr lang="et-EE" smtClean="0">
              <a:latin typeface="Arial" charset="0"/>
            </a:endParaRPr>
          </a:p>
        </p:txBody>
      </p:sp>
      <p:sp>
        <p:nvSpPr>
          <p:cNvPr id="285699" name="Text Box 1"/>
          <p:cNvSpPr txBox="1">
            <a:spLocks noChangeArrowheads="1"/>
          </p:cNvSpPr>
          <p:nvPr/>
        </p:nvSpPr>
        <p:spPr bwMode="auto">
          <a:xfrm>
            <a:off x="901701" y="739776"/>
            <a:ext cx="4932363" cy="37004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t-EE"/>
          </a:p>
        </p:txBody>
      </p:sp>
      <p:sp>
        <p:nvSpPr>
          <p:cNvPr id="285700" name="Text Box 2"/>
          <p:cNvSpPr>
            <a:spLocks noGrp="1" noChangeArrowheads="1"/>
          </p:cNvSpPr>
          <p:nvPr>
            <p:ph type="body"/>
          </p:nvPr>
        </p:nvSpPr>
        <p:spPr>
          <a:xfrm>
            <a:off x="673100" y="4686301"/>
            <a:ext cx="5389563" cy="4438649"/>
          </a:xfrm>
          <a:noFill/>
          <a:ln/>
        </p:spPr>
        <p:txBody>
          <a:bodyPr wrap="none" anchor="ctr"/>
          <a:lstStyle/>
          <a:p>
            <a:r>
              <a:rPr lang="fi-FI" sz="1200" kern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fi-FI" sz="1200" kern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TÜ Narva Kolledžil on lastehoiu kogemus projekti raames, mis toimis väga hästi. </a:t>
            </a:r>
            <a:endParaRPr lang="ru-RU" sz="1200" kern="1200" dirty="0" smtClean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endParaRPr lang="et-EE" dirty="0" smtClean="0"/>
          </a:p>
        </p:txBody>
      </p:sp>
      <p:sp>
        <p:nvSpPr>
          <p:cNvPr id="285701" name="Text Box 3"/>
          <p:cNvSpPr txBox="1">
            <a:spLocks noChangeArrowheads="1"/>
          </p:cNvSpPr>
          <p:nvPr/>
        </p:nvSpPr>
        <p:spPr bwMode="auto">
          <a:xfrm>
            <a:off x="3814763" y="9369427"/>
            <a:ext cx="2919412" cy="493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720" tIns="45360" rIns="90720" bIns="4536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466F635-8274-4F2D-963F-EE16FF9A64B8}" type="slidenum">
              <a:rPr lang="et-EE" sz="1200">
                <a:solidFill>
                  <a:srgbClr val="000000"/>
                </a:solidFill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t-EE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590607D-E54A-42F9-9D33-8D86250E9326}" type="slidenum">
              <a:rPr lang="et-EE" smtClean="0">
                <a:latin typeface="Arial" charset="0"/>
              </a:rPr>
              <a:pPr/>
              <a:t>7</a:t>
            </a:fld>
            <a:endParaRPr lang="et-EE" smtClean="0">
              <a:latin typeface="Arial" charset="0"/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901701" y="739776"/>
            <a:ext cx="4932363" cy="37004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t-EE"/>
          </a:p>
        </p:txBody>
      </p:sp>
      <p:sp>
        <p:nvSpPr>
          <p:cNvPr id="56324" name="Text Box 2"/>
          <p:cNvSpPr>
            <a:spLocks noGrp="1" noChangeArrowheads="1"/>
          </p:cNvSpPr>
          <p:nvPr>
            <p:ph type="body"/>
          </p:nvPr>
        </p:nvSpPr>
        <p:spPr>
          <a:xfrm>
            <a:off x="673100" y="4686301"/>
            <a:ext cx="5389563" cy="4438649"/>
          </a:xfrm>
          <a:noFill/>
          <a:ln/>
        </p:spPr>
        <p:txBody>
          <a:bodyPr wrap="none" anchor="ctr"/>
          <a:lstStyle/>
          <a:p>
            <a:endParaRPr lang="et-EE" dirty="0" smtClean="0"/>
          </a:p>
        </p:txBody>
      </p:sp>
      <p:sp>
        <p:nvSpPr>
          <p:cNvPr id="56325" name="Text Box 3"/>
          <p:cNvSpPr txBox="1">
            <a:spLocks noChangeArrowheads="1"/>
          </p:cNvSpPr>
          <p:nvPr/>
        </p:nvSpPr>
        <p:spPr bwMode="auto">
          <a:xfrm>
            <a:off x="3814763" y="9369427"/>
            <a:ext cx="2919412" cy="493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720" tIns="45360" rIns="90720" bIns="4536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78874DC-310C-4BE7-A7CD-FBCA34EC5517}" type="slidenum">
              <a:rPr lang="et-EE" sz="1200">
                <a:solidFill>
                  <a:srgbClr val="000000"/>
                </a:solidFill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et-EE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7"/>
          <p:cNvSpPr txBox="1">
            <a:spLocks noGrp="1" noChangeArrowheads="1"/>
          </p:cNvSpPr>
          <p:nvPr/>
        </p:nvSpPr>
        <p:spPr bwMode="auto">
          <a:xfrm>
            <a:off x="3814764" y="9369426"/>
            <a:ext cx="2917825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720" tIns="45360" rIns="90720" bIns="4536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7574F2F-53D4-42F6-9F94-DD96DBA42499}" type="slidenum">
              <a:rPr lang="et-EE" sz="1200">
                <a:solidFill>
                  <a:srgbClr val="000000"/>
                </a:solidFill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t-EE" sz="1200">
              <a:solidFill>
                <a:srgbClr val="000000"/>
              </a:solidFill>
            </a:endParaRPr>
          </a:p>
        </p:txBody>
      </p:sp>
      <p:sp>
        <p:nvSpPr>
          <p:cNvPr id="269315" name="Text Box 1"/>
          <p:cNvSpPr txBox="1">
            <a:spLocks noChangeArrowheads="1"/>
          </p:cNvSpPr>
          <p:nvPr/>
        </p:nvSpPr>
        <p:spPr bwMode="auto">
          <a:xfrm>
            <a:off x="901701" y="739776"/>
            <a:ext cx="4932363" cy="37004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t-EE"/>
          </a:p>
        </p:txBody>
      </p:sp>
      <p:sp>
        <p:nvSpPr>
          <p:cNvPr id="269316" name="Text Box 2"/>
          <p:cNvSpPr>
            <a:spLocks noGrp="1" noChangeArrowheads="1"/>
          </p:cNvSpPr>
          <p:nvPr>
            <p:ph type="body"/>
          </p:nvPr>
        </p:nvSpPr>
        <p:spPr>
          <a:xfrm>
            <a:off x="673100" y="4686301"/>
            <a:ext cx="5389563" cy="4438649"/>
          </a:xfrm>
          <a:noFill/>
          <a:ln/>
        </p:spPr>
        <p:txBody>
          <a:bodyPr/>
          <a:lstStyle/>
          <a:p>
            <a:pPr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t-EE" dirty="0" smtClean="0"/>
              <a:t>Selle projekti raames toimus seminar, kus</a:t>
            </a:r>
            <a:r>
              <a:rPr lang="et-EE" baseline="0" dirty="0" smtClean="0"/>
              <a:t> oli </a:t>
            </a:r>
            <a:r>
              <a:rPr lang="et-EE" b="0" baseline="0" dirty="0" smtClean="0"/>
              <a:t>arutatud </a:t>
            </a:r>
            <a:r>
              <a:rPr lang="et-EE" b="0" baseline="0" dirty="0" smtClean="0">
                <a:solidFill>
                  <a:schemeClr val="tx2">
                    <a:lumMod val="75000"/>
                  </a:schemeClr>
                </a:solidFill>
              </a:rPr>
              <a:t>e</a:t>
            </a:r>
            <a:r>
              <a:rPr lang="fi-FI" b="0" dirty="0" smtClean="0">
                <a:solidFill>
                  <a:schemeClr val="tx2">
                    <a:lumMod val="75000"/>
                  </a:schemeClr>
                </a:solidFill>
              </a:rPr>
              <a:t>esti keelt mittek</a:t>
            </a:r>
            <a:r>
              <a:rPr lang="et-EE" b="0" dirty="0" smtClean="0">
                <a:solidFill>
                  <a:schemeClr val="tx2">
                    <a:lumMod val="75000"/>
                  </a:schemeClr>
                </a:solidFill>
              </a:rPr>
              <a:t>õ</a:t>
            </a:r>
            <a:r>
              <a:rPr lang="fi-FI" b="0" dirty="0" smtClean="0">
                <a:solidFill>
                  <a:schemeClr val="tx2">
                    <a:lumMod val="75000"/>
                  </a:schemeClr>
                </a:solidFill>
              </a:rPr>
              <a:t>neleva</a:t>
            </a:r>
            <a:r>
              <a:rPr lang="et-EE" b="0" dirty="0" smtClean="0">
                <a:solidFill>
                  <a:schemeClr val="tx2">
                    <a:lumMod val="75000"/>
                  </a:schemeClr>
                </a:solidFill>
              </a:rPr>
              <a:t>te</a:t>
            </a:r>
            <a:r>
              <a:rPr lang="et-EE" b="0" baseline="0" dirty="0" smtClean="0"/>
              <a:t> </a:t>
            </a:r>
            <a:r>
              <a:rPr lang="fi-FI" sz="1200" kern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inimeste haridussüsteemi tagasitoomise </a:t>
            </a:r>
            <a:r>
              <a:rPr lang="et-EE" baseline="0" dirty="0" smtClean="0"/>
              <a:t>probleemid ja oli välja töödetud konkreetsed ettepanekud. </a:t>
            </a:r>
            <a:endParaRPr lang="et-EE" dirty="0" smtClean="0"/>
          </a:p>
        </p:txBody>
      </p:sp>
      <p:sp>
        <p:nvSpPr>
          <p:cNvPr id="269317" name="Text Box 3"/>
          <p:cNvSpPr txBox="1">
            <a:spLocks noChangeArrowheads="1"/>
          </p:cNvSpPr>
          <p:nvPr/>
        </p:nvSpPr>
        <p:spPr bwMode="auto">
          <a:xfrm>
            <a:off x="3814763" y="9369427"/>
            <a:ext cx="2919412" cy="493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720" tIns="45360" rIns="90720" bIns="4536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A9CA091-19F9-4759-9F08-F87AE3F98E79}" type="slidenum">
              <a:rPr lang="et-EE" sz="1200">
                <a:solidFill>
                  <a:srgbClr val="000000"/>
                </a:solidFill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t-EE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34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fi-FI" sz="1200" kern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Peavad olema kohad, nn infopunktid, kuhu inimene julgeb tulla ja on valmis rääkima oma probleemidest</a:t>
            </a:r>
            <a:r>
              <a:rPr lang="et-EE" sz="1200" kern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. </a:t>
            </a:r>
            <a:r>
              <a:rPr lang="fi-FI" sz="1200" kern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Nendes kohtades peab olema koolitusinfo kättesaadav ja seda peab jagama professioonaalne ja usaldusväärne isik. Samuti peab olema arvuti kasutamise võimalus. Eesmärk on: räägi inimesega! Personaalne kontakt on inimeste teavitamisel väga tähtis.</a:t>
            </a:r>
            <a:endParaRPr lang="ru-RU" sz="1200" kern="1200" dirty="0" smtClean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endParaRPr lang="et-EE" dirty="0" smtClean="0"/>
          </a:p>
        </p:txBody>
      </p:sp>
      <p:sp>
        <p:nvSpPr>
          <p:cNvPr id="273411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6A2C030-CC49-4D40-8D29-2D7F8F074C2A}" type="slidenum">
              <a:rPr lang="et-EE" smtClean="0">
                <a:latin typeface="Arial" charset="0"/>
              </a:rPr>
              <a:pPr/>
              <a:t>9</a:t>
            </a:fld>
            <a:endParaRPr lang="et-EE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742950" y="2130431"/>
            <a:ext cx="8420100" cy="1470025"/>
          </a:xfrm>
        </p:spPr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t-EE" smtClean="0"/>
              <a:t>Klõpsake juhtslaidi alamtiitli laadi redigeerimiseks</a:t>
            </a:r>
            <a:endParaRPr lang="et-E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90466-0ADC-4CC7-805E-9EFC4FBE2923}" type="datetime1">
              <a:rPr lang="et-EE"/>
              <a:pPr>
                <a:defRPr/>
              </a:pPr>
              <a:t>25.06.2014</a:t>
            </a:fld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/>
              <a:t>Eesti Töötukassa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D8160-6B3C-4D1F-9B98-7C821B3A3D16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664C1-9EB7-40A7-ADA9-97B1EB245A3A}" type="datetime1">
              <a:rPr lang="et-EE"/>
              <a:pPr>
                <a:defRPr/>
              </a:pPr>
              <a:t>25.06.2014</a:t>
            </a:fld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/>
              <a:t>Eesti Töötukassa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B1715-261B-40E5-B469-60E98F04E314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7181854" y="128594"/>
            <a:ext cx="2227263" cy="5995987"/>
          </a:xfrm>
        </p:spPr>
        <p:txBody>
          <a:bodyPr vert="eaVert"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95303" y="128594"/>
            <a:ext cx="6534150" cy="5995987"/>
          </a:xfrm>
        </p:spPr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88DB2-4E5B-4AC0-A338-8F4975266A36}" type="datetime1">
              <a:rPr lang="et-EE"/>
              <a:pPr>
                <a:defRPr/>
              </a:pPr>
              <a:t>25.06.2014</a:t>
            </a:fld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/>
              <a:t>Eesti Töötukassa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CC299-846A-42C6-BE61-08EB414DF065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0865E-6792-432D-8B87-EB30CF850012}" type="datetime1">
              <a:rPr lang="et-EE"/>
              <a:pPr>
                <a:defRPr/>
              </a:pPr>
              <a:t>25.06.2014</a:t>
            </a:fld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/>
              <a:t>Eesti Töötukassa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E7BAF-9C2B-401B-B51E-49A736D167CB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82638" y="4406906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36AC1-0F2D-408E-9D42-BC0F13432183}" type="datetime1">
              <a:rPr lang="et-EE"/>
              <a:pPr>
                <a:defRPr/>
              </a:pPr>
              <a:t>25.06.2014</a:t>
            </a:fld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/>
              <a:t>Eesti Töötukassa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71954-B373-4D0B-85EB-6FF6FF107740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95303" y="1600203"/>
            <a:ext cx="43799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027612" y="1600203"/>
            <a:ext cx="4381501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B61AE-1A30-4537-94F4-BCCEBF412F7F}" type="datetime1">
              <a:rPr lang="et-EE"/>
              <a:pPr>
                <a:defRPr/>
              </a:pPr>
              <a:t>25.06.2014</a:t>
            </a:fld>
            <a:endParaRPr lang="et-E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/>
              <a:t>Eesti Töötukassa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1013A-06A3-4BA9-933E-4505D1038222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5032379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5032379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4A48E-4E51-4ACE-A500-D4899D614FAB}" type="datetime1">
              <a:rPr lang="et-EE"/>
              <a:pPr>
                <a:defRPr/>
              </a:pPr>
              <a:t>25.06.2014</a:t>
            </a:fld>
            <a:endParaRPr lang="et-EE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/>
              <a:t>Eesti Töötukassa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2BE8E-30FB-46DF-8B4C-91E8617806BD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FC92C-0F96-4D9E-9990-132A310E5DAC}" type="datetime1">
              <a:rPr lang="et-EE"/>
              <a:pPr>
                <a:defRPr/>
              </a:pPr>
              <a:t>25.06.2014</a:t>
            </a:fld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/>
              <a:t>Eesti Töötukassa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4973A-8D99-4CA6-B2A0-AF235BA9E0D6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A2579-2011-4C92-983D-269D1F8D8F56}" type="datetime1">
              <a:rPr lang="et-EE"/>
              <a:pPr>
                <a:defRPr/>
              </a:pPr>
              <a:t>25.06.2014</a:t>
            </a:fld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/>
              <a:t>Eesti Töötukassa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906E7-858B-4C1E-A070-805E82F15C3F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873499" y="273056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95303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F4DB6-3A1F-4443-8B20-12F32E357C38}" type="datetime1">
              <a:rPr lang="et-EE"/>
              <a:pPr>
                <a:defRPr/>
              </a:pPr>
              <a:t>25.06.2014</a:t>
            </a:fld>
            <a:endParaRPr lang="et-E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/>
              <a:t>Eesti Töötukassa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0A993-9F22-4493-94E0-2BFA0444AEB8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22DE5-FB9B-4334-9D03-C32CBA959B66}" type="datetime1">
              <a:rPr lang="et-EE"/>
              <a:pPr>
                <a:defRPr/>
              </a:pPr>
              <a:t>25.06.2014</a:t>
            </a:fld>
            <a:endParaRPr lang="et-E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/>
              <a:t>Eesti Töötukassa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30CD9-61C1-4246-85A4-68AFE475662D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128588"/>
            <a:ext cx="89138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Klõpsa tiitli tekstivormingu redigeerimiseks</a:t>
            </a: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38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Klõpsa liigenduse tekstivormingu redigeerimiseks</a:t>
            </a:r>
          </a:p>
          <a:p>
            <a:pPr lvl="1"/>
            <a:r>
              <a:rPr lang="en-GB" smtClean="0"/>
              <a:t>Teine liigendustase</a:t>
            </a:r>
          </a:p>
          <a:p>
            <a:pPr lvl="2"/>
            <a:r>
              <a:rPr lang="en-GB" smtClean="0"/>
              <a:t>Kolmas liigendustase</a:t>
            </a:r>
          </a:p>
          <a:p>
            <a:pPr lvl="3"/>
            <a:r>
              <a:rPr lang="en-GB" smtClean="0"/>
              <a:t>Neljas liigendustase</a:t>
            </a:r>
          </a:p>
          <a:p>
            <a:pPr lvl="4"/>
            <a:r>
              <a:rPr lang="en-GB" smtClean="0"/>
              <a:t>Viies liigendustase</a:t>
            </a:r>
          </a:p>
          <a:p>
            <a:pPr lvl="4"/>
            <a:r>
              <a:rPr lang="en-GB" smtClean="0"/>
              <a:t>Kuues liigendustase</a:t>
            </a:r>
          </a:p>
          <a:p>
            <a:pPr lvl="4"/>
            <a:r>
              <a:rPr lang="en-GB" smtClean="0"/>
              <a:t>Seitsmes liigendustase</a:t>
            </a:r>
          </a:p>
          <a:p>
            <a:pPr lvl="4"/>
            <a:r>
              <a:rPr lang="en-GB" smtClean="0"/>
              <a:t>Kaheksas liigendustase</a:t>
            </a:r>
          </a:p>
          <a:p>
            <a:pPr lvl="4"/>
            <a:r>
              <a:rPr lang="en-GB" smtClean="0"/>
              <a:t>Üheksas liigendustase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95300" y="6356350"/>
            <a:ext cx="23098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B7F5466D-24F6-42E1-AD46-A449981E8275}" type="datetime1">
              <a:rPr lang="et-EE"/>
              <a:pPr>
                <a:defRPr/>
              </a:pPr>
              <a:t>25.06.2014</a:t>
            </a:fld>
            <a:endParaRPr lang="et-E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384550" y="6356350"/>
            <a:ext cx="31353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t-EE"/>
              <a:t>Eesti Töötukassa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099300" y="6356350"/>
            <a:ext cx="23098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10EC045C-D2F1-4D1B-97CB-4A0C09551E8B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59" r:id="rId2"/>
    <p:sldLayoutId id="2147483758" r:id="rId3"/>
    <p:sldLayoutId id="2147483757" r:id="rId4"/>
    <p:sldLayoutId id="2147483756" r:id="rId5"/>
    <p:sldLayoutId id="2147483755" r:id="rId6"/>
    <p:sldLayoutId id="2147483754" r:id="rId7"/>
    <p:sldLayoutId id="2147483753" r:id="rId8"/>
    <p:sldLayoutId id="2147483752" r:id="rId9"/>
    <p:sldLayoutId id="2147483751" r:id="rId10"/>
    <p:sldLayoutId id="2147483750" r:id="rId11"/>
  </p:sldLayoutIdLst>
  <p:hf sldNum="0"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.emf"/><Relationship Id="rId2" Type="http://schemas.openxmlformats.org/officeDocument/2006/relationships/vmlDrawing" Target="../drawings/vmlDrawing10.vml"/><Relationship Id="rId1" Type="http://schemas.openxmlformats.org/officeDocument/2006/relationships/themeOverride" Target="../theme/themeOverride1.x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2.jpeg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.emf"/><Relationship Id="rId2" Type="http://schemas.openxmlformats.org/officeDocument/2006/relationships/vmlDrawing" Target="../drawings/vmlDrawing13.vml"/><Relationship Id="rId1" Type="http://schemas.openxmlformats.org/officeDocument/2006/relationships/themeOverride" Target="../theme/themeOverride2.x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2.jpeg"/><Relationship Id="rId4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1"/>
          <p:cNvSpPr txBox="1">
            <a:spLocks noChangeArrowheads="1"/>
          </p:cNvSpPr>
          <p:nvPr/>
        </p:nvSpPr>
        <p:spPr bwMode="auto">
          <a:xfrm>
            <a:off x="155575" y="1643063"/>
            <a:ext cx="9363075" cy="300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t-EE" sz="4400" b="1" dirty="0">
              <a:solidFill>
                <a:srgbClr val="FFC000"/>
              </a:solidFill>
              <a:latin typeface="Franklin Gothic Book"/>
            </a:endParaRPr>
          </a:p>
        </p:txBody>
      </p:sp>
      <p:sp>
        <p:nvSpPr>
          <p:cNvPr id="1028" name="Text Box 2"/>
          <p:cNvSpPr txBox="1">
            <a:spLocks noChangeArrowheads="1"/>
          </p:cNvSpPr>
          <p:nvPr/>
        </p:nvSpPr>
        <p:spPr bwMode="auto">
          <a:xfrm>
            <a:off x="1881188" y="4071938"/>
            <a:ext cx="6000750" cy="2214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ts val="67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t-EE" sz="2700" dirty="0">
                <a:solidFill>
                  <a:srgbClr val="898989"/>
                </a:solidFill>
                <a:latin typeface="Times New Roman" pitchFamily="18" charset="0"/>
              </a:rPr>
              <a:t>                                                            </a:t>
            </a:r>
          </a:p>
          <a:p>
            <a:pPr algn="ctr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t-EE" sz="2000" dirty="0">
              <a:solidFill>
                <a:srgbClr val="000000"/>
              </a:solidFill>
              <a:latin typeface="Franklin Gothic Book"/>
            </a:endParaRPr>
          </a:p>
          <a:p>
            <a:pPr algn="ctr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t-EE" sz="2000" dirty="0">
              <a:solidFill>
                <a:srgbClr val="000000"/>
              </a:solidFill>
              <a:latin typeface="Franklin Gothic Book"/>
            </a:endParaRPr>
          </a:p>
          <a:p>
            <a:pPr algn="ctr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t-EE" sz="2000" dirty="0">
              <a:solidFill>
                <a:srgbClr val="000000"/>
              </a:solidFill>
              <a:latin typeface="Franklin Gothic Book"/>
            </a:endParaRPr>
          </a:p>
          <a:p>
            <a:pPr algn="r">
              <a:lnSpc>
                <a:spcPct val="80000"/>
              </a:lnSpc>
              <a:spcBef>
                <a:spcPts val="67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t-EE" sz="2700" dirty="0">
              <a:solidFill>
                <a:srgbClr val="898989"/>
              </a:solidFill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ts val="67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t-EE" sz="2700" dirty="0">
                <a:solidFill>
                  <a:srgbClr val="898989"/>
                </a:solidFill>
                <a:latin typeface="Calibri" pitchFamily="34" charset="0"/>
              </a:rPr>
              <a:t>                                                                               </a:t>
            </a:r>
          </a:p>
          <a:p>
            <a:pPr algn="ctr">
              <a:lnSpc>
                <a:spcPct val="80000"/>
              </a:lnSpc>
              <a:spcBef>
                <a:spcPts val="67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t-EE" sz="2700" dirty="0">
              <a:solidFill>
                <a:srgbClr val="898989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  <a:spcBef>
                <a:spcPts val="67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t-EE" sz="2700" dirty="0">
                <a:solidFill>
                  <a:srgbClr val="898989"/>
                </a:solidFill>
                <a:latin typeface="Calibri" pitchFamily="34" charset="0"/>
              </a:rPr>
              <a:t>                                      </a:t>
            </a:r>
          </a:p>
          <a:p>
            <a:pPr algn="ctr">
              <a:lnSpc>
                <a:spcPct val="80000"/>
              </a:lnSpc>
              <a:spcBef>
                <a:spcPts val="67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t-EE" sz="2700" dirty="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102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906000" cy="13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44475" y="142875"/>
          <a:ext cx="21431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2" r:id="rId5" imgW="6872400" imgH="1553040" progId="">
                  <p:embed/>
                </p:oleObj>
              </mc:Choice>
              <mc:Fallback>
                <p:oleObj r:id="rId5" imgW="6872400" imgH="1553040" progId="">
                  <p:embed/>
                  <p:pic>
                    <p:nvPicPr>
                      <p:cNvPr id="0" name="Picture 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" y="142875"/>
                        <a:ext cx="2143125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Title 7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fi-FI" b="1" dirty="0" smtClean="0">
                <a:solidFill>
                  <a:schemeClr val="tx2">
                    <a:lumMod val="75000"/>
                  </a:schemeClr>
                </a:solidFill>
              </a:rPr>
              <a:t>Eesti keelt mittek</a:t>
            </a:r>
            <a:r>
              <a:rPr lang="et-EE" b="1" dirty="0" smtClean="0">
                <a:solidFill>
                  <a:schemeClr val="tx2">
                    <a:lumMod val="75000"/>
                  </a:schemeClr>
                </a:solidFill>
              </a:rPr>
              <a:t>õ</a:t>
            </a:r>
            <a:r>
              <a:rPr lang="fi-FI" b="1" dirty="0" smtClean="0">
                <a:solidFill>
                  <a:schemeClr val="tx2">
                    <a:lumMod val="75000"/>
                  </a:schemeClr>
                </a:solidFill>
              </a:rPr>
              <a:t>neleva elanikkonna k</a:t>
            </a:r>
            <a:r>
              <a:rPr lang="et-EE" b="1" dirty="0" smtClean="0">
                <a:solidFill>
                  <a:schemeClr val="tx2">
                    <a:lumMod val="75000"/>
                  </a:schemeClr>
                </a:solidFill>
              </a:rPr>
              <a:t>õ</a:t>
            </a:r>
            <a:r>
              <a:rPr lang="fi-FI" b="1" dirty="0" smtClean="0">
                <a:solidFill>
                  <a:schemeClr val="tx2">
                    <a:lumMod val="75000"/>
                  </a:schemeClr>
                </a:solidFill>
              </a:rPr>
              <a:t>netamine</a:t>
            </a:r>
            <a:endParaRPr lang="et-EE" dirty="0" smtClean="0">
              <a:latin typeface="Franklin Gothic Book"/>
            </a:endParaRPr>
          </a:p>
        </p:txBody>
      </p:sp>
      <p:sp>
        <p:nvSpPr>
          <p:cNvPr id="1031" name="Subtitle 8"/>
          <p:cNvSpPr>
            <a:spLocks noGrp="1"/>
          </p:cNvSpPr>
          <p:nvPr>
            <p:ph type="subTitle" idx="1"/>
          </p:nvPr>
        </p:nvSpPr>
        <p:spPr>
          <a:xfrm>
            <a:off x="1423988" y="4365625"/>
            <a:ext cx="6934200" cy="1752600"/>
          </a:xfrm>
        </p:spPr>
        <p:txBody>
          <a:bodyPr/>
          <a:lstStyle/>
          <a:p>
            <a:r>
              <a:rPr lang="fi-FI" sz="2400" i="1" dirty="0" smtClean="0">
                <a:solidFill>
                  <a:schemeClr val="accent2">
                    <a:lumMod val="50000"/>
                  </a:schemeClr>
                </a:solidFill>
              </a:rPr>
              <a:t>Liilia Lopatko </a:t>
            </a:r>
            <a:endParaRPr lang="et-EE" sz="2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i-FI" sz="2400" i="1" dirty="0" smtClean="0">
                <a:solidFill>
                  <a:schemeClr val="accent2">
                    <a:lumMod val="50000"/>
                  </a:schemeClr>
                </a:solidFill>
              </a:rPr>
              <a:t>Eesti T</a:t>
            </a:r>
            <a:r>
              <a:rPr lang="et-EE" sz="2400" i="1" dirty="0" smtClean="0">
                <a:solidFill>
                  <a:schemeClr val="accent2">
                    <a:lumMod val="50000"/>
                  </a:schemeClr>
                </a:solidFill>
              </a:rPr>
              <a:t>öö</a:t>
            </a:r>
            <a:r>
              <a:rPr lang="fi-FI" sz="2400" i="1" dirty="0" smtClean="0">
                <a:solidFill>
                  <a:schemeClr val="accent2">
                    <a:lumMod val="50000"/>
                  </a:schemeClr>
                </a:solidFill>
              </a:rPr>
              <a:t>tukassa Ida-Virumaa osakonna Narva b</a:t>
            </a:r>
            <a:r>
              <a:rPr lang="et-EE" sz="2400" i="1" dirty="0" smtClean="0">
                <a:solidFill>
                  <a:schemeClr val="accent2">
                    <a:lumMod val="50000"/>
                  </a:schemeClr>
                </a:solidFill>
              </a:rPr>
              <a:t>ü</a:t>
            </a:r>
            <a:r>
              <a:rPr lang="fi-FI" sz="2400" i="1" dirty="0" smtClean="0">
                <a:solidFill>
                  <a:schemeClr val="accent2">
                    <a:lumMod val="50000"/>
                  </a:schemeClr>
                </a:solidFill>
              </a:rPr>
              <a:t>roo karj</a:t>
            </a:r>
            <a:r>
              <a:rPr lang="et-EE" sz="2400" i="1" dirty="0" smtClean="0">
                <a:solidFill>
                  <a:schemeClr val="accent2">
                    <a:lumMod val="50000"/>
                  </a:schemeClr>
                </a:solidFill>
              </a:rPr>
              <a:t>ää</a:t>
            </a:r>
            <a:r>
              <a:rPr lang="fi-FI" sz="2400" i="1" dirty="0" smtClean="0">
                <a:solidFill>
                  <a:schemeClr val="accent2">
                    <a:lumMod val="50000"/>
                  </a:schemeClr>
                </a:solidFill>
              </a:rPr>
              <a:t>rin</a:t>
            </a:r>
            <a:r>
              <a:rPr lang="et-EE" sz="2400" i="1" dirty="0" smtClean="0">
                <a:solidFill>
                  <a:schemeClr val="accent2">
                    <a:lumMod val="50000"/>
                  </a:schemeClr>
                </a:solidFill>
              </a:rPr>
              <a:t>õ</a:t>
            </a:r>
            <a:r>
              <a:rPr lang="fi-FI" sz="2400" i="1" dirty="0" smtClean="0">
                <a:solidFill>
                  <a:schemeClr val="accent2">
                    <a:lumMod val="50000"/>
                  </a:schemeClr>
                </a:solidFill>
              </a:rPr>
              <a:t>ustaja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t-EE" sz="2400" dirty="0" smtClean="0">
              <a:latin typeface="Arial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5D0B223-F171-4A25-82F0-6AD28689AA49}" type="datetime1">
              <a:rPr lang="et-EE"/>
              <a:pPr>
                <a:defRPr/>
              </a:pPr>
              <a:t>25.06.2014</a:t>
            </a:fld>
            <a:endParaRPr lang="et-E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smtClean="0"/>
              <a:t>Eesti Töötukassa</a:t>
            </a:r>
            <a:endParaRPr lang="et-E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Rectangle 1"/>
          <p:cNvSpPr>
            <a:spLocks noGrp="1" noChangeArrowheads="1"/>
          </p:cNvSpPr>
          <p:nvPr>
            <p:ph type="title"/>
          </p:nvPr>
        </p:nvSpPr>
        <p:spPr>
          <a:xfrm>
            <a:off x="488950" y="1414463"/>
            <a:ext cx="8915400" cy="863600"/>
          </a:xfrm>
        </p:spPr>
        <p:txBody>
          <a:bodyPr lIns="0" tIns="0" rIns="0" bIns="0"/>
          <a:lstStyle/>
          <a:p>
            <a:pPr>
              <a:lnSpc>
                <a:spcPct val="80000"/>
              </a:lnSpc>
            </a:pPr>
            <a:r>
              <a:rPr lang="et-EE" sz="3200" b="1" dirty="0" smtClean="0">
                <a:solidFill>
                  <a:srgbClr val="FF9900"/>
                </a:solidFill>
                <a:latin typeface="Franklin Gothic Book"/>
                <a:cs typeface="Tahoma" pitchFamily="34" charset="0"/>
              </a:rPr>
              <a:t>Infopunktide kohad</a:t>
            </a:r>
          </a:p>
        </p:txBody>
      </p:sp>
      <p:sp>
        <p:nvSpPr>
          <p:cNvPr id="138245" name="Rectangle 2"/>
          <p:cNvSpPr>
            <a:spLocks noGrp="1" noChangeArrowheads="1"/>
          </p:cNvSpPr>
          <p:nvPr>
            <p:ph idx="1"/>
          </p:nvPr>
        </p:nvSpPr>
        <p:spPr>
          <a:xfrm>
            <a:off x="417513" y="2422525"/>
            <a:ext cx="8916987" cy="4105275"/>
          </a:xfrm>
        </p:spPr>
        <p:txBody>
          <a:bodyPr lIns="91440" tIns="45720" rIns="91440" bIns="45720"/>
          <a:lstStyle/>
          <a:p>
            <a:r>
              <a:rPr lang="fi-FI" sz="2400" dirty="0" smtClean="0"/>
              <a:t>Töötukassa karjääriinfo tuba</a:t>
            </a:r>
            <a:endParaRPr lang="et-EE" sz="2400" dirty="0" smtClean="0"/>
          </a:p>
          <a:p>
            <a:r>
              <a:rPr lang="fi-FI" sz="2400" dirty="0" smtClean="0"/>
              <a:t>Raamatukogu</a:t>
            </a:r>
            <a:endParaRPr lang="et-EE" sz="2400" dirty="0" smtClean="0"/>
          </a:p>
          <a:p>
            <a:r>
              <a:rPr lang="fi-FI" sz="2400" dirty="0" smtClean="0"/>
              <a:t>Koolituskeskus</a:t>
            </a:r>
            <a:endParaRPr lang="et-EE" sz="2400" dirty="0" smtClean="0"/>
          </a:p>
          <a:p>
            <a:r>
              <a:rPr lang="fi-FI" sz="2400" dirty="0" smtClean="0"/>
              <a:t> </a:t>
            </a:r>
            <a:r>
              <a:rPr lang="et-EE" sz="2400" dirty="0" smtClean="0"/>
              <a:t>O</a:t>
            </a:r>
            <a:r>
              <a:rPr lang="fi-FI" sz="2400" dirty="0" smtClean="0"/>
              <a:t>stukeskus</a:t>
            </a:r>
            <a:r>
              <a:rPr lang="et-EE" sz="2400" dirty="0" smtClean="0"/>
              <a:t>ed</a:t>
            </a:r>
          </a:p>
          <a:p>
            <a:r>
              <a:rPr lang="fi-FI" sz="2400" dirty="0" smtClean="0"/>
              <a:t>Sotsiaalkeskus</a:t>
            </a:r>
            <a:endParaRPr lang="et-EE" sz="2400" dirty="0" smtClean="0"/>
          </a:p>
          <a:p>
            <a:r>
              <a:rPr lang="fi-FI" sz="2400" dirty="0" smtClean="0"/>
              <a:t>Hoolekandekeskus</a:t>
            </a:r>
            <a:endParaRPr lang="et-EE" sz="2400" dirty="0" smtClean="0"/>
          </a:p>
          <a:p>
            <a:r>
              <a:rPr lang="et-EE" sz="2400" dirty="0" smtClean="0"/>
              <a:t>L</a:t>
            </a:r>
            <a:r>
              <a:rPr lang="fi-FI" sz="2400" dirty="0" smtClean="0"/>
              <a:t>asteaed </a:t>
            </a:r>
            <a:endParaRPr lang="et-EE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77F73FD-5451-4F10-B7EA-934AB69F427E}" type="datetime1">
              <a:rPr lang="et-EE"/>
              <a:pPr>
                <a:defRPr/>
              </a:pPr>
              <a:t>25.06.2014</a:t>
            </a:fld>
            <a:endParaRPr lang="et-E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smtClean="0"/>
              <a:t>Eesti Töötukassa</a:t>
            </a:r>
            <a:endParaRPr lang="et-EE"/>
          </a:p>
        </p:txBody>
      </p:sp>
      <p:pic>
        <p:nvPicPr>
          <p:cNvPr id="138248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906000" cy="13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138242" name="Object 4"/>
          <p:cNvGraphicFramePr>
            <a:graphicFrameLocks noChangeAspect="1"/>
          </p:cNvGraphicFramePr>
          <p:nvPr/>
        </p:nvGraphicFramePr>
        <p:xfrm>
          <a:off x="244475" y="142875"/>
          <a:ext cx="21431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79" r:id="rId6" imgW="6872400" imgH="1553040" progId="">
                  <p:embed/>
                </p:oleObj>
              </mc:Choice>
              <mc:Fallback>
                <p:oleObj r:id="rId6" imgW="6872400" imgH="1553040" progId="">
                  <p:embed/>
                  <p:pic>
                    <p:nvPicPr>
                      <p:cNvPr id="0" name="Picture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" y="142875"/>
                        <a:ext cx="2143125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8377" name="Picture 137" descr="C:\Users\Nikolay\Pictures\untitled 3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95810" y="3357562"/>
            <a:ext cx="3714776" cy="2643206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1"/>
          <p:cNvSpPr>
            <a:spLocks noGrp="1" noChangeArrowheads="1"/>
          </p:cNvSpPr>
          <p:nvPr>
            <p:ph type="title"/>
          </p:nvPr>
        </p:nvSpPr>
        <p:spPr>
          <a:xfrm>
            <a:off x="488950" y="1412875"/>
            <a:ext cx="8915400" cy="863600"/>
          </a:xfrm>
        </p:spPr>
        <p:txBody>
          <a:bodyPr lIns="0" tIns="0" rIns="0" bIns="0"/>
          <a:lstStyle/>
          <a:p>
            <a:r>
              <a:rPr lang="et-EE" sz="3200" b="1" dirty="0" smtClean="0">
                <a:solidFill>
                  <a:srgbClr val="FF9900"/>
                </a:solidFill>
                <a:latin typeface="Franklin Gothic Book"/>
                <a:cs typeface="Tahoma" pitchFamily="34" charset="0"/>
              </a:rPr>
              <a:t>Noored ja 50+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17513" y="2422525"/>
            <a:ext cx="8915400" cy="4103688"/>
          </a:xfrm>
        </p:spPr>
        <p:txBody>
          <a:bodyPr lIns="91440" tIns="45720" rIns="91440" bIns="45720"/>
          <a:lstStyle/>
          <a:p>
            <a:endParaRPr lang="et-EE" sz="2400" dirty="0" smtClean="0"/>
          </a:p>
          <a:p>
            <a:r>
              <a:rPr lang="et-EE" sz="2400" dirty="0"/>
              <a:t> </a:t>
            </a:r>
            <a:r>
              <a:rPr lang="fi-FI" sz="2400" dirty="0" smtClean="0"/>
              <a:t>Noortele infoportaali loomine näiteks: www.molodoi.ee </a:t>
            </a:r>
            <a:endParaRPr lang="et-EE" sz="2400" dirty="0" smtClean="0"/>
          </a:p>
          <a:p>
            <a:endParaRPr lang="ru-RU" sz="2400" dirty="0" smtClean="0"/>
          </a:p>
          <a:p>
            <a:r>
              <a:rPr lang="fi-FI" sz="2400" dirty="0" smtClean="0"/>
              <a:t>Keskealistele ja vanematele tutvustada</a:t>
            </a:r>
            <a:endParaRPr lang="et-EE" sz="2400" dirty="0" smtClean="0"/>
          </a:p>
          <a:p>
            <a:r>
              <a:rPr lang="fi-FI" sz="2400" dirty="0" smtClean="0"/>
              <a:t> õppimisvõimalusi edulugude </a:t>
            </a:r>
            <a:endParaRPr lang="et-EE" sz="2400" dirty="0" smtClean="0"/>
          </a:p>
          <a:p>
            <a:r>
              <a:rPr lang="fi-FI" sz="2400" dirty="0" smtClean="0"/>
              <a:t>ja</a:t>
            </a:r>
            <a:r>
              <a:rPr lang="et-EE" sz="2400" dirty="0" smtClean="0"/>
              <a:t> </a:t>
            </a:r>
            <a:r>
              <a:rPr lang="fi-FI" sz="2400" dirty="0" smtClean="0"/>
              <a:t>karjäärinõustamise kaudu.</a:t>
            </a:r>
            <a:endParaRPr lang="ru-RU" sz="2400" dirty="0" smtClean="0"/>
          </a:p>
          <a:p>
            <a:r>
              <a:rPr lang="fi-FI" sz="2400" dirty="0" smtClean="0"/>
              <a:t> </a:t>
            </a:r>
            <a:endParaRPr lang="ru-RU" sz="2400" dirty="0" smtClean="0"/>
          </a:p>
          <a:p>
            <a:endParaRPr lang="et-EE" sz="2400" dirty="0"/>
          </a:p>
        </p:txBody>
      </p:sp>
      <p:pic>
        <p:nvPicPr>
          <p:cNvPr id="614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906000" cy="13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244475" y="142875"/>
          <a:ext cx="21431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4" r:id="rId5" imgW="6872400" imgH="1553040" progId="">
                  <p:embed/>
                </p:oleObj>
              </mc:Choice>
              <mc:Fallback>
                <p:oleObj r:id="rId5" imgW="6872400" imgH="1553040" progId="">
                  <p:embed/>
                  <p:pic>
                    <p:nvPicPr>
                      <p:cNvPr id="0" name="Picture 1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" y="142875"/>
                        <a:ext cx="2143125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0CC912C-12F8-40DA-8639-F14173653C2F}" type="datetime1">
              <a:rPr lang="et-EE"/>
              <a:pPr>
                <a:defRPr/>
              </a:pPr>
              <a:t>25.06.2014</a:t>
            </a:fld>
            <a:endParaRPr lang="et-E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smtClean="0"/>
              <a:t>Eesti Töötukassa</a:t>
            </a:r>
            <a:endParaRPr lang="et-EE"/>
          </a:p>
        </p:txBody>
      </p:sp>
      <p:pic>
        <p:nvPicPr>
          <p:cNvPr id="8" name="Picture 142" descr="C:\Users\Nikolay\Pictures\images40LY2NTX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10256" y="4286256"/>
            <a:ext cx="3595678" cy="2233616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"/>
          <p:cNvSpPr>
            <a:spLocks noGrp="1" noChangeArrowheads="1"/>
          </p:cNvSpPr>
          <p:nvPr>
            <p:ph type="title"/>
          </p:nvPr>
        </p:nvSpPr>
        <p:spPr>
          <a:xfrm>
            <a:off x="488950" y="1414463"/>
            <a:ext cx="8918575" cy="863600"/>
          </a:xfrm>
        </p:spPr>
        <p:txBody>
          <a:bodyPr lIns="0" tIns="0" rIns="0" bIns="0"/>
          <a:lstStyle/>
          <a:p>
            <a:r>
              <a:rPr lang="fi-FI" sz="3200" dirty="0" smtClean="0">
                <a:solidFill>
                  <a:srgbClr val="FF9900"/>
                </a:solidFill>
              </a:rPr>
              <a:t>Nõustamisteenus ”Õpi ennast tundma, kes sa oled”.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et-EE" sz="3600" b="1" dirty="0" smtClean="0">
                <a:solidFill>
                  <a:srgbClr val="FF9900"/>
                </a:solidFill>
                <a:latin typeface="Franklin Gothic Book"/>
                <a:cs typeface="Tahoma" pitchFamily="34" charset="0"/>
              </a:rPr>
              <a:t> </a:t>
            </a:r>
            <a:endParaRPr lang="et-EE" sz="3200" dirty="0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23843" y="1928803"/>
            <a:ext cx="8501123" cy="4429155"/>
          </a:xfrm>
        </p:spPr>
        <p:txBody>
          <a:bodyPr lIns="91440" tIns="45720" rIns="91440" bIns="45720"/>
          <a:lstStyle/>
          <a:p>
            <a:r>
              <a:rPr lang="fi-FI" sz="2400" dirty="0" smtClean="0"/>
              <a:t>    Töötukassa saab lähitulevikus nõustamisteenuse arendamiseks ressurssi juurde ning seega paraneb tasuta teenuse kättesaadavus ka töötavatele inimestele</a:t>
            </a:r>
          </a:p>
          <a:p>
            <a:endParaRPr lang="ru-RU" sz="2400" dirty="0" smtClean="0"/>
          </a:p>
          <a:p>
            <a:r>
              <a:rPr lang="fi-FI" sz="2400" dirty="0" smtClean="0"/>
              <a:t>     Narvas on spetsiifiline sihtgrupp, naised 50+, keda saaks nõustamise kaudu toetada ja julgustada. Häid tulemusi on andnud grupinõustamine, mis võimaldab sotsialiseerumist ja inimesed hakkavad üksteist aitama</a:t>
            </a:r>
          </a:p>
          <a:p>
            <a:endParaRPr lang="fi-FI" sz="2400" dirty="0" smtClean="0"/>
          </a:p>
          <a:p>
            <a:r>
              <a:rPr lang="fi-FI" sz="2400" dirty="0" smtClean="0"/>
              <a:t>     Vajalik õpetada sotsiaalseid oskusi ja julgustada inimesi olema ettevõtlik</a:t>
            </a:r>
            <a:endParaRPr lang="ru-RU" sz="2400" dirty="0" smtClean="0"/>
          </a:p>
          <a:p>
            <a:endParaRPr lang="ru-RU" sz="2400" dirty="0" smtClean="0"/>
          </a:p>
          <a:p>
            <a:pPr marL="609600" indent="-609600" eaLnBrk="1" hangingPunct="1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SzTx/>
              <a:buFont typeface="Wingdings" pitchFamily="2" charset="2"/>
              <a:buNone/>
            </a:pPr>
            <a:endParaRPr lang="et-EE" sz="2400" dirty="0" smtClean="0">
              <a:latin typeface="Arial" charset="0"/>
            </a:endParaRPr>
          </a:p>
        </p:txBody>
      </p:sp>
      <p:pic>
        <p:nvPicPr>
          <p:cNvPr id="205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906000" cy="13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244475" y="142875"/>
          <a:ext cx="21431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596" r:id="rId5" imgW="6872400" imgH="1553040" progId="">
                  <p:embed/>
                </p:oleObj>
              </mc:Choice>
              <mc:Fallback>
                <p:oleObj r:id="rId5" imgW="6872400" imgH="1553040" progId="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" y="142875"/>
                        <a:ext cx="2143125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3F6D04E-27F9-453F-A1AB-7B1D3C7D61C3}" type="datetime1">
              <a:rPr lang="et-EE"/>
              <a:pPr>
                <a:defRPr/>
              </a:pPr>
              <a:t>25.06.2014</a:t>
            </a:fld>
            <a:endParaRPr lang="et-EE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dirty="0" smtClean="0"/>
              <a:t>Eesti Töötukassa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41332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1"/>
          <p:cNvSpPr>
            <a:spLocks noGrp="1" noChangeArrowheads="1"/>
          </p:cNvSpPr>
          <p:nvPr>
            <p:ph type="title"/>
          </p:nvPr>
        </p:nvSpPr>
        <p:spPr>
          <a:xfrm>
            <a:off x="488950" y="1414463"/>
            <a:ext cx="8915400" cy="863600"/>
          </a:xfrm>
        </p:spPr>
        <p:txBody>
          <a:bodyPr lIns="0" tIns="0" rIns="0" bIns="0"/>
          <a:lstStyle/>
          <a:p>
            <a:r>
              <a:rPr lang="en-US" sz="3600" b="1" dirty="0" smtClean="0">
                <a:solidFill>
                  <a:srgbClr val="FF9900"/>
                </a:solidFill>
                <a:latin typeface="Franklin Gothic Book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Franklin Gothic Book"/>
              </a:rPr>
              <a:t>Veel</a:t>
            </a:r>
            <a:r>
              <a:rPr lang="en-US" sz="3600" b="1" dirty="0" smtClean="0">
                <a:solidFill>
                  <a:srgbClr val="FF9900"/>
                </a:solidFill>
                <a:latin typeface="Franklin Gothic Book"/>
              </a:rPr>
              <a:t> v</a:t>
            </a:r>
            <a:r>
              <a:rPr lang="et-EE" sz="3600" b="1" dirty="0" smtClean="0">
                <a:solidFill>
                  <a:srgbClr val="FF9900"/>
                </a:solidFill>
                <a:latin typeface="Franklin Gothic Book"/>
              </a:rPr>
              <a:t>õ</a:t>
            </a:r>
            <a:r>
              <a:rPr lang="en-US" sz="3600" b="1" dirty="0" err="1" smtClean="0">
                <a:solidFill>
                  <a:srgbClr val="FF9900"/>
                </a:solidFill>
                <a:latin typeface="Franklin Gothic Book"/>
              </a:rPr>
              <a:t>imalusi</a:t>
            </a:r>
            <a:endParaRPr lang="et-EE" sz="3600" dirty="0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idx="1"/>
          </p:nvPr>
        </p:nvSpPr>
        <p:spPr>
          <a:xfrm>
            <a:off x="417513" y="2422525"/>
            <a:ext cx="8915400" cy="4103688"/>
          </a:xfrm>
        </p:spPr>
        <p:txBody>
          <a:bodyPr lIns="91440" tIns="45720" rIns="91440" bIns="45720"/>
          <a:lstStyle/>
          <a:p>
            <a:pPr>
              <a:lnSpc>
                <a:spcPct val="80000"/>
              </a:lnSpc>
              <a:spcBef>
                <a:spcPts val="450"/>
              </a:spcBef>
              <a:buClr>
                <a:srgbClr val="FFC000"/>
              </a:buClr>
            </a:pPr>
            <a:r>
              <a:rPr lang="et-EE" sz="2400" dirty="0" smtClean="0"/>
              <a:t>     </a:t>
            </a:r>
            <a:r>
              <a:rPr lang="fi-FI" sz="2400" dirty="0" smtClean="0"/>
              <a:t>Iga koolitusasutuse töötaja peab olema agent. Hästi toimib õppijate värbamise tegevus Narva Täiskasvanute Koolis  (õpib 204 täiskasvanut), kus õppijate otsimine toimub isiklike kontaktide kaudu. Tehakse koostööd raamatukoguga</a:t>
            </a:r>
            <a:r>
              <a:rPr lang="et-EE" sz="2400" dirty="0" smtClean="0"/>
              <a:t>.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FFC000"/>
              </a:buClr>
            </a:pPr>
            <a:endParaRPr lang="et-EE" sz="2400" dirty="0" smtClean="0">
              <a:latin typeface="Franklin Gothic Book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FFC000"/>
              </a:buClr>
            </a:pPr>
            <a:r>
              <a:rPr lang="et-EE" sz="2400" dirty="0" smtClean="0"/>
              <a:t>      </a:t>
            </a:r>
            <a:r>
              <a:rPr lang="fi-FI" sz="2400" dirty="0" smtClean="0"/>
              <a:t>Inimesi saab värvata ka huvitegevuse kaudu.</a:t>
            </a:r>
            <a:r>
              <a:rPr lang="et-EE" sz="2400" dirty="0" smtClean="0"/>
              <a:t> </a:t>
            </a:r>
            <a:r>
              <a:rPr lang="fi-FI" sz="2400" dirty="0" smtClean="0"/>
              <a:t>Narva Laste Loomemajas õpib ligi 200 täiskasvanut, enamus kunstialastel kursustel.</a:t>
            </a:r>
            <a:endParaRPr lang="et-EE" sz="2400" dirty="0" smtClean="0"/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FFC000"/>
              </a:buClr>
            </a:pPr>
            <a:endParaRPr lang="et-EE" sz="2400" dirty="0" smtClean="0"/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FFC000"/>
              </a:buClr>
            </a:pPr>
            <a:r>
              <a:rPr lang="et-EE" sz="2400" dirty="0" smtClean="0"/>
              <a:t>      Noorte </a:t>
            </a:r>
            <a:r>
              <a:rPr lang="fi-FI" sz="2400" dirty="0" smtClean="0"/>
              <a:t>värbamise tegevus </a:t>
            </a:r>
            <a:r>
              <a:rPr lang="et-EE" sz="2400" dirty="0" smtClean="0"/>
              <a:t> võib üritustel </a:t>
            </a:r>
            <a:endParaRPr lang="en-US" sz="2400" dirty="0" smtClean="0"/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FFC000"/>
              </a:buClr>
            </a:pPr>
            <a:r>
              <a:rPr lang="en-US" sz="2400" dirty="0" smtClean="0"/>
              <a:t>       </a:t>
            </a:r>
            <a:r>
              <a:rPr lang="et-EE" sz="2400" dirty="0" smtClean="0"/>
              <a:t>korraldada. </a:t>
            </a:r>
            <a:r>
              <a:rPr lang="en-US" sz="2400" dirty="0" smtClean="0"/>
              <a:t>  </a:t>
            </a:r>
            <a:r>
              <a:rPr lang="et-EE" sz="2400" dirty="0" smtClean="0"/>
              <a:t>Narva </a:t>
            </a:r>
            <a:r>
              <a:rPr lang="en-US" sz="2400" dirty="0" smtClean="0"/>
              <a:t> Bike Fest</a:t>
            </a:r>
            <a:endParaRPr lang="et-EE" sz="2400" dirty="0" smtClean="0">
              <a:latin typeface="Franklin Gothic Book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91AE306-C507-472E-9C83-6EB6829B280A}" type="datetime1">
              <a:rPr lang="et-EE"/>
              <a:pPr>
                <a:defRPr/>
              </a:pPr>
              <a:t>25.06.2014</a:t>
            </a:fld>
            <a:endParaRPr lang="et-EE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dirty="0" smtClean="0"/>
              <a:t>Eesti Töötukassa</a:t>
            </a:r>
            <a:endParaRPr lang="et-EE" dirty="0"/>
          </a:p>
        </p:txBody>
      </p:sp>
      <p:pic>
        <p:nvPicPr>
          <p:cNvPr id="8200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906000" cy="13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244475" y="142875"/>
          <a:ext cx="21431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5" r:id="rId6" imgW="6872400" imgH="1553040" progId="">
                  <p:embed/>
                </p:oleObj>
              </mc:Choice>
              <mc:Fallback>
                <p:oleObj r:id="rId6" imgW="6872400" imgH="1553040" progId="">
                  <p:embed/>
                  <p:pic>
                    <p:nvPicPr>
                      <p:cNvPr id="0" name="Picture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" y="142875"/>
                        <a:ext cx="2143125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143" descr="C:\Users\Nikolay\Pictures\narvabike_1__scaled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53198" y="4643446"/>
            <a:ext cx="3000396" cy="1974399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1"/>
          <p:cNvSpPr>
            <a:spLocks noGrp="1" noChangeArrowheads="1"/>
          </p:cNvSpPr>
          <p:nvPr>
            <p:ph type="title"/>
          </p:nvPr>
        </p:nvSpPr>
        <p:spPr>
          <a:xfrm>
            <a:off x="488950" y="1414463"/>
            <a:ext cx="8918575" cy="863600"/>
          </a:xfrm>
        </p:spPr>
        <p:txBody>
          <a:bodyPr lIns="0" tIns="0" rIns="0" bIns="0"/>
          <a:lstStyle/>
          <a:p>
            <a:r>
              <a:rPr lang="et-EE" sz="3600" b="1" dirty="0" smtClean="0">
                <a:solidFill>
                  <a:srgbClr val="FF9900"/>
                </a:solidFill>
                <a:latin typeface="Franklin Gothic Book"/>
              </a:rPr>
              <a:t>Veel mõtteid?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02D64AE-6766-4F65-B5B7-A8332E239ED4}" type="datetime1">
              <a:rPr lang="et-EE"/>
              <a:pPr>
                <a:defRPr/>
              </a:pPr>
              <a:t>25.06.2014</a:t>
            </a:fld>
            <a:endParaRPr lang="et-EE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smtClean="0"/>
              <a:t>Eesti Töötukassa</a:t>
            </a:r>
            <a:endParaRPr lang="et-EE"/>
          </a:p>
        </p:txBody>
      </p:sp>
      <p:pic>
        <p:nvPicPr>
          <p:cNvPr id="922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906000" cy="13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244475" y="142875"/>
          <a:ext cx="21431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463" r:id="rId5" imgW="6872400" imgH="1553040" progId="">
                  <p:embed/>
                </p:oleObj>
              </mc:Choice>
              <mc:Fallback>
                <p:oleObj r:id="rId5" imgW="6872400" imgH="1553040" progId="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" y="142875"/>
                        <a:ext cx="2143125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2461" name="Picture 77" descr="C:\Users\Nikolay\Pictures\imagesIJTLNCQH.jpg"/>
          <p:cNvPicPr>
            <a:picLocks noGrp="1" noChangeAspect="1" noChangeArrowheads="1"/>
          </p:cNvPicPr>
          <p:nvPr>
            <p:ph idx="1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95414" y="2500306"/>
            <a:ext cx="6786609" cy="38576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791347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387350" y="1428750"/>
            <a:ext cx="9364663" cy="5610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t-EE" sz="2400">
                <a:solidFill>
                  <a:srgbClr val="000000"/>
                </a:solidFill>
                <a:latin typeface="Tahoma" pitchFamily="34" charset="0"/>
              </a:rPr>
              <a:t> </a:t>
            </a:r>
          </a:p>
          <a:p>
            <a:pPr algn="r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t-EE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endParaRPr lang="et-EE" sz="2000">
              <a:solidFill>
                <a:srgbClr val="000000"/>
              </a:solidFill>
              <a:latin typeface="Franklin Gothic Book"/>
              <a:cs typeface="Times New Roman" pitchFamily="18" charset="0"/>
            </a:endParaRPr>
          </a:p>
          <a:p>
            <a:pPr algn="r" eaLnBrk="0" hangingPunct="0">
              <a:spcBef>
                <a:spcPts val="35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t-EE" sz="1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t-EE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t-EE" sz="2800">
                <a:solidFill>
                  <a:srgbClr val="F79646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42918"/>
            <a:ext cx="9906000" cy="1571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22530" name="Object 3"/>
          <p:cNvGraphicFramePr>
            <a:graphicFrameLocks noChangeAspect="1"/>
          </p:cNvGraphicFramePr>
          <p:nvPr/>
        </p:nvGraphicFramePr>
        <p:xfrm>
          <a:off x="244475" y="142875"/>
          <a:ext cx="21431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7" r:id="rId5" imgW="6872400" imgH="1553040" progId="">
                  <p:embed/>
                </p:oleObj>
              </mc:Choice>
              <mc:Fallback>
                <p:oleObj r:id="rId5" imgW="6872400" imgH="1553040" progId="">
                  <p:embed/>
                  <p:pic>
                    <p:nvPicPr>
                      <p:cNvPr id="0" name="Picture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" y="142875"/>
                        <a:ext cx="2143125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495300" y="6356350"/>
            <a:ext cx="23114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t-EE" sz="1200">
                <a:solidFill>
                  <a:srgbClr val="898989"/>
                </a:solidFill>
                <a:latin typeface="Calibri" pitchFamily="34" charset="0"/>
              </a:rPr>
              <a:t>27.1.10</a:t>
            </a:r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7099300" y="6356350"/>
            <a:ext cx="23114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B4F08C5-0EB7-4275-BEDA-C2DEC7197DC9}" type="slidenum">
              <a:rPr lang="et-EE" sz="1200">
                <a:solidFill>
                  <a:srgbClr val="898989"/>
                </a:solidFill>
                <a:latin typeface="Calibri" pitchFamily="34" charset="0"/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et-EE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3384550" y="6356350"/>
            <a:ext cx="31369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t-EE" sz="1200">
                <a:solidFill>
                  <a:srgbClr val="898989"/>
                </a:solidFill>
                <a:latin typeface="Calibri" pitchFamily="34" charset="0"/>
              </a:rPr>
              <a:t>Eesti Töötukassa</a:t>
            </a:r>
          </a:p>
        </p:txBody>
      </p:sp>
      <p:sp>
        <p:nvSpPr>
          <p:cNvPr id="22536" name="Title 10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z="3600" dirty="0" smtClean="0">
                <a:solidFill>
                  <a:srgbClr val="FF3300"/>
                </a:solidFill>
                <a:latin typeface="Franklin Gothic Book"/>
              </a:rPr>
              <a:t>T</a:t>
            </a:r>
            <a:r>
              <a:rPr lang="et-EE" sz="3600" dirty="0" smtClean="0">
                <a:solidFill>
                  <a:srgbClr val="FF3300"/>
                </a:solidFill>
                <a:latin typeface="Franklin Gothic Book"/>
              </a:rPr>
              <a:t>ÄNAN </a:t>
            </a:r>
          </a:p>
        </p:txBody>
      </p:sp>
      <p:sp>
        <p:nvSpPr>
          <p:cNvPr id="22537" name="Subtitle 11"/>
          <p:cNvSpPr>
            <a:spLocks noGrp="1"/>
          </p:cNvSpPr>
          <p:nvPr>
            <p:ph type="subTitle" idx="1"/>
          </p:nvPr>
        </p:nvSpPr>
        <p:spPr>
          <a:xfrm>
            <a:off x="920750" y="3789363"/>
            <a:ext cx="7848600" cy="1943100"/>
          </a:xfrm>
        </p:spPr>
        <p:txBody>
          <a:bodyPr/>
          <a:lstStyle/>
          <a:p>
            <a:pPr algn="l">
              <a:lnSpc>
                <a:spcPct val="80000"/>
              </a:lnSpc>
            </a:pPr>
            <a:endParaRPr lang="et-EE" sz="2400" dirty="0" smtClean="0">
              <a:solidFill>
                <a:schemeClr val="accent2">
                  <a:lumMod val="75000"/>
                </a:schemeClr>
              </a:solidFill>
              <a:latin typeface="Franklin Gothic Book"/>
            </a:endParaRPr>
          </a:p>
          <a:p>
            <a:pPr algn="l">
              <a:lnSpc>
                <a:spcPct val="80000"/>
              </a:lnSpc>
            </a:pPr>
            <a:r>
              <a:rPr lang="et-EE" sz="2400" dirty="0" smtClean="0">
                <a:solidFill>
                  <a:schemeClr val="accent2">
                    <a:lumMod val="75000"/>
                  </a:schemeClr>
                </a:solidFill>
                <a:latin typeface="Franklin Gothic Book"/>
              </a:rPr>
              <a:t>Liilia Lopatko</a:t>
            </a:r>
          </a:p>
          <a:p>
            <a:pPr algn="l">
              <a:lnSpc>
                <a:spcPct val="80000"/>
              </a:lnSpc>
            </a:pPr>
            <a:r>
              <a:rPr lang="et-EE" sz="2400" dirty="0" smtClean="0">
                <a:solidFill>
                  <a:schemeClr val="accent2">
                    <a:lumMod val="75000"/>
                  </a:schemeClr>
                </a:solidFill>
                <a:latin typeface="Franklin Gothic Book"/>
              </a:rPr>
              <a:t>liilia.lopatko@tootkassa.ee</a:t>
            </a:r>
          </a:p>
          <a:p>
            <a:pPr algn="l">
              <a:lnSpc>
                <a:spcPct val="80000"/>
              </a:lnSpc>
            </a:pPr>
            <a:endParaRPr lang="et-EE" sz="2400" dirty="0" smtClean="0">
              <a:solidFill>
                <a:schemeClr val="accent2">
                  <a:lumMod val="75000"/>
                </a:schemeClr>
              </a:solidFill>
              <a:latin typeface="Franklin Gothic Book"/>
            </a:endParaRPr>
          </a:p>
          <a:p>
            <a:pPr algn="l">
              <a:lnSpc>
                <a:spcPct val="80000"/>
              </a:lnSpc>
            </a:pPr>
            <a:r>
              <a:rPr lang="et-EE" sz="2400" dirty="0" smtClean="0">
                <a:solidFill>
                  <a:schemeClr val="tx1"/>
                </a:solidFill>
                <a:latin typeface="Franklin Gothic Book"/>
              </a:rPr>
              <a:t> </a:t>
            </a:r>
          </a:p>
          <a:p>
            <a:pPr>
              <a:lnSpc>
                <a:spcPct val="80000"/>
              </a:lnSpc>
            </a:pPr>
            <a:endParaRPr lang="et-EE" sz="2400" dirty="0" smtClean="0">
              <a:solidFill>
                <a:schemeClr val="tx1"/>
              </a:solidFill>
              <a:latin typeface="Franklin Gothic Book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4A76AC8-84B5-408F-B3B8-FB8D0D5ECEC4}" type="datetime1">
              <a:rPr lang="et-EE" smtClean="0"/>
              <a:pPr>
                <a:defRPr/>
              </a:pPr>
              <a:t>25.06.2014</a:t>
            </a:fld>
            <a:endParaRPr lang="et-E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smtClean="0"/>
              <a:t>Eesti Töötukassa</a:t>
            </a:r>
            <a:endParaRPr lang="et-EE"/>
          </a:p>
        </p:txBody>
      </p:sp>
      <p:pic>
        <p:nvPicPr>
          <p:cNvPr id="22665" name="Picture 137" descr="C:\Users\Nikolay\Pictures\th6V3HYAFW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10256" y="4214818"/>
            <a:ext cx="2857500" cy="193357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88950" y="1444834"/>
            <a:ext cx="8915400" cy="586957"/>
          </a:xfrm>
        </p:spPr>
        <p:txBody>
          <a:bodyPr>
            <a:spAutoFit/>
          </a:bodyPr>
          <a:lstStyle/>
          <a:p>
            <a:r>
              <a:rPr lang="et-EE" sz="3200" b="1" dirty="0" smtClean="0">
                <a:solidFill>
                  <a:srgbClr val="FF9900"/>
                </a:solidFill>
                <a:latin typeface="Franklin Gothic Book" pitchFamily="34" charset="0"/>
              </a:rPr>
              <a:t>Eesti Töötukassa missioon</a:t>
            </a:r>
          </a:p>
        </p:txBody>
      </p:sp>
      <p:sp>
        <p:nvSpPr>
          <p:cNvPr id="26829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15925" y="2422525"/>
            <a:ext cx="8915400" cy="4103688"/>
          </a:xfrm>
        </p:spPr>
        <p:txBody>
          <a:bodyPr lIns="91440" tIns="45720" rIns="91440" bIns="45720"/>
          <a:lstStyle/>
          <a:p>
            <a:r>
              <a:rPr lang="et-EE" sz="2400" dirty="0" smtClean="0"/>
              <a:t> </a:t>
            </a:r>
            <a:r>
              <a:rPr lang="fi-FI" sz="2400" b="1" dirty="0" smtClean="0"/>
              <a:t> Aitame leida töö ja töötaja</a:t>
            </a:r>
            <a:endParaRPr lang="et-EE" sz="2400" b="1" dirty="0" smtClean="0"/>
          </a:p>
          <a:p>
            <a:r>
              <a:rPr lang="et-EE" sz="2400" dirty="0" smtClean="0"/>
              <a:t> </a:t>
            </a:r>
          </a:p>
          <a:p>
            <a:r>
              <a:rPr lang="en-US" sz="2400" dirty="0" err="1" smtClean="0"/>
              <a:t>Usume</a:t>
            </a:r>
            <a:r>
              <a:rPr lang="en-US" sz="2400" dirty="0" smtClean="0"/>
              <a:t>, et </a:t>
            </a:r>
            <a:r>
              <a:rPr lang="en-US" sz="2400" dirty="0" err="1" smtClean="0"/>
              <a:t>igale</a:t>
            </a:r>
            <a:r>
              <a:rPr lang="en-US" sz="2400" dirty="0" smtClean="0"/>
              <a:t> </a:t>
            </a:r>
            <a:r>
              <a:rPr lang="en-US" sz="2400" dirty="0" err="1" smtClean="0"/>
              <a:t>inimesele</a:t>
            </a:r>
            <a:r>
              <a:rPr lang="en-US" sz="2400" dirty="0" smtClean="0"/>
              <a:t> on </a:t>
            </a:r>
            <a:r>
              <a:rPr lang="en-US" sz="2400" dirty="0" err="1" smtClean="0"/>
              <a:t>olemas</a:t>
            </a:r>
            <a:r>
              <a:rPr lang="en-US" sz="2400" dirty="0" smtClean="0"/>
              <a:t> </a:t>
            </a:r>
            <a:r>
              <a:rPr lang="en-US" sz="2400" dirty="0" err="1" smtClean="0"/>
              <a:t>sobiv</a:t>
            </a:r>
            <a:r>
              <a:rPr lang="en-US" sz="2400" dirty="0" smtClean="0"/>
              <a:t> </a:t>
            </a:r>
            <a:r>
              <a:rPr lang="en-US" sz="2400" dirty="0" err="1" smtClean="0"/>
              <a:t>töö</a:t>
            </a:r>
            <a:r>
              <a:rPr lang="en-US" sz="2400" dirty="0" smtClean="0"/>
              <a:t>,</a:t>
            </a:r>
            <a:endParaRPr lang="et-EE" sz="2400" dirty="0" smtClean="0"/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mis</a:t>
            </a:r>
            <a:r>
              <a:rPr lang="en-US" sz="2400" dirty="0" smtClean="0"/>
              <a:t> </a:t>
            </a:r>
            <a:r>
              <a:rPr lang="en-US" sz="2400" dirty="0" err="1" smtClean="0"/>
              <a:t>tagab</a:t>
            </a:r>
            <a:r>
              <a:rPr lang="en-US" sz="2400" dirty="0" smtClean="0"/>
              <a:t> </a:t>
            </a:r>
            <a:r>
              <a:rPr lang="en-US" sz="2400" dirty="0" err="1" smtClean="0"/>
              <a:t>parima</a:t>
            </a:r>
            <a:r>
              <a:rPr lang="et-EE" sz="2400" dirty="0" smtClean="0"/>
              <a:t> </a:t>
            </a:r>
            <a:r>
              <a:rPr lang="en-US" sz="2400" dirty="0" err="1" smtClean="0"/>
              <a:t>sotsiaalse</a:t>
            </a:r>
            <a:r>
              <a:rPr lang="en-US" sz="2400" dirty="0" smtClean="0"/>
              <a:t> </a:t>
            </a:r>
            <a:r>
              <a:rPr lang="en-US" sz="2400" dirty="0" err="1" smtClean="0"/>
              <a:t>kaasatuse</a:t>
            </a:r>
            <a:r>
              <a:rPr lang="en-US" sz="2400" dirty="0" smtClean="0"/>
              <a:t> </a:t>
            </a:r>
            <a:endParaRPr lang="et-EE" sz="2400" dirty="0" smtClean="0"/>
          </a:p>
          <a:p>
            <a:r>
              <a:rPr lang="en-US" sz="2400" dirty="0" err="1" smtClean="0"/>
              <a:t>ja</a:t>
            </a:r>
            <a:r>
              <a:rPr lang="en-US" sz="2400" dirty="0" smtClean="0"/>
              <a:t> </a:t>
            </a:r>
            <a:r>
              <a:rPr lang="en-US" sz="2400" dirty="0" err="1" smtClean="0"/>
              <a:t>majandusliku</a:t>
            </a:r>
            <a:r>
              <a:rPr lang="en-US" sz="2400" dirty="0" smtClean="0"/>
              <a:t> </a:t>
            </a:r>
            <a:r>
              <a:rPr lang="en-US" sz="2400" dirty="0" err="1" smtClean="0"/>
              <a:t>toimetuleku</a:t>
            </a:r>
            <a:endParaRPr lang="et-EE" sz="2400" dirty="0"/>
          </a:p>
        </p:txBody>
      </p:sp>
      <p:pic>
        <p:nvPicPr>
          <p:cNvPr id="26829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906000" cy="13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268293" name="Object 4"/>
          <p:cNvGraphicFramePr>
            <a:graphicFrameLocks noChangeAspect="1"/>
          </p:cNvGraphicFramePr>
          <p:nvPr/>
        </p:nvGraphicFramePr>
        <p:xfrm>
          <a:off x="244475" y="142875"/>
          <a:ext cx="21431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085" r:id="rId5" imgW="6872400" imgH="1553040" progId="">
                  <p:embed/>
                </p:oleObj>
              </mc:Choice>
              <mc:Fallback>
                <p:oleObj r:id="rId5" imgW="6872400" imgH="155304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" y="142875"/>
                        <a:ext cx="2143125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 txBox="1">
            <a:spLocks noGrp="1"/>
          </p:cNvSpPr>
          <p:nvPr/>
        </p:nvSpPr>
        <p:spPr bwMode="auto">
          <a:xfrm>
            <a:off x="495300" y="6356350"/>
            <a:ext cx="2309813" cy="3635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A13B2A69-3543-467A-84A6-DBA3DF4CEB13}" type="datetime1">
              <a:rPr lang="et-EE" sz="1200">
                <a:solidFill>
                  <a:srgbClr val="898989"/>
                </a:solidFill>
                <a:latin typeface="+mn-lt"/>
              </a:rPr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25.06.2014</a:t>
            </a:fld>
            <a:endParaRPr lang="et-EE" sz="1200">
              <a:solidFill>
                <a:srgbClr val="898989"/>
              </a:solidFill>
              <a:latin typeface="+mn-lt"/>
            </a:endParaRPr>
          </a:p>
        </p:txBody>
      </p:sp>
      <p:sp>
        <p:nvSpPr>
          <p:cNvPr id="7" name="Footer Placeholder 6"/>
          <p:cNvSpPr txBox="1">
            <a:spLocks noGrp="1"/>
          </p:cNvSpPr>
          <p:nvPr/>
        </p:nvSpPr>
        <p:spPr bwMode="auto">
          <a:xfrm>
            <a:off x="3384550" y="6356350"/>
            <a:ext cx="3135313" cy="3635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t-EE" sz="1200">
                <a:solidFill>
                  <a:srgbClr val="898989"/>
                </a:solidFill>
                <a:latin typeface="+mn-lt"/>
              </a:rPr>
              <a:t>Eesti Töötukassa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96074" y="2714620"/>
            <a:ext cx="2786082" cy="3143272"/>
          </a:xfrm>
          <a:prstGeom prst="round1Rect">
            <a:avLst>
              <a:gd name="adj" fmla="val 5636"/>
            </a:avLst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 </a:t>
            </a:r>
            <a:endParaRPr lang="et-EE" dirty="0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 smtClean="0"/>
          </a:p>
          <a:p>
            <a:pPr lvl="1"/>
            <a:endParaRPr lang="et-EE" smtClean="0"/>
          </a:p>
          <a:p>
            <a:endParaRPr lang="et-EE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fld id="{53F6D04E-27F9-453F-A1AB-7B1D3C7D61C3}" type="datetime1">
              <a:rPr lang="et-EE" smtClean="0"/>
              <a:pPr/>
              <a:t>25.06.2014</a:t>
            </a:fld>
            <a:endParaRPr lang="et-E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Eesti Töötukassa</a:t>
            </a:r>
            <a:endParaRPr lang="et-EE"/>
          </a:p>
        </p:txBody>
      </p:sp>
      <p:pic>
        <p:nvPicPr>
          <p:cNvPr id="205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906000" cy="13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244475" y="142875"/>
          <a:ext cx="21431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9" r:id="rId5" imgW="6872400" imgH="1553040" progId="">
                  <p:embed/>
                </p:oleObj>
              </mc:Choice>
              <mc:Fallback>
                <p:oleObj r:id="rId5" imgW="6872400" imgH="1553040" progId="">
                  <p:embed/>
                  <p:pic>
                    <p:nvPicPr>
                      <p:cNvPr id="0" name="Picture 1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" y="142875"/>
                        <a:ext cx="2143125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52406" y="1285858"/>
          <a:ext cx="8715436" cy="5528524"/>
        </p:xfrm>
        <a:graphic>
          <a:graphicData uri="http://schemas.openxmlformats.org/drawingml/2006/table">
            <a:tbl>
              <a:tblPr/>
              <a:tblGrid>
                <a:gridCol w="4644590"/>
                <a:gridCol w="1352397"/>
                <a:gridCol w="1570963"/>
                <a:gridCol w="1147486"/>
              </a:tblGrid>
              <a:tr h="361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Valdkond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/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nimetus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70" marR="6370" marT="637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EESTI KOKKU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IDA-VIRU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735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Registreeritud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töötud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kokku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70" marR="6370" marT="637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29388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6059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20.6 %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9441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Varasema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töökogemusega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unikaalseid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isikuid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kokku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27523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5533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20.1 %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7357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Ametialad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kokku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27661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5549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20%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7357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t-EE" sz="14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</a:t>
                      </a:r>
                      <a:r>
                        <a:rPr lang="et-EE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k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aubandus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klienditeenindus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3187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659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20.6 %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7357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ehitus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3175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630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11.3 %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8569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puhastusteenindus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majapidamine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jms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1979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448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22.6 %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7357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metalli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ja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masinatööstus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1111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394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35.4 %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7357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muu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tööstus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tootmine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1899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364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19%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7357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liigitamata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lihttöö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1417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330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23%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7357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sõidukijuhtimine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tõstukijuhtimine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1295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311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24%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7357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tekstiili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naha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ja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jalatsitööstus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611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281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45%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7124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t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oitlustus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majutus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ürituste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korraldus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1400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233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16.%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7124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elektri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ja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energiatootmine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elektrimehhaanika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407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161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39%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7124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sõiduki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või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masina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mehhaanik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lukksepp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vms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434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123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28%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7124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</a:t>
                      </a:r>
                      <a:r>
                        <a:rPr lang="fi-FI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logistika</a:t>
                      </a:r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varustamine, laondus (va sõiduki- ja </a:t>
                      </a:r>
                      <a:r>
                        <a:rPr lang="et-EE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</a:t>
                      </a:r>
                      <a:r>
                        <a:rPr lang="fi-FI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tõstukijuhtimine</a:t>
                      </a:r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706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120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17%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7357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toiduainetetööstus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486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119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24%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7357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elektroonika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automaatika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298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116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39%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7124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</a:t>
                      </a:r>
                      <a:r>
                        <a:rPr lang="en-US" sz="14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finants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raamatupidamine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statistika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841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114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13.5 %</a:t>
                      </a:r>
                    </a:p>
                  </a:txBody>
                  <a:tcPr marL="6370" marR="6370" marT="6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"/>
          <p:cNvSpPr>
            <a:spLocks noGrp="1" noChangeAspect="1" noChangeArrowheads="1"/>
          </p:cNvSpPr>
          <p:nvPr>
            <p:ph type="title"/>
          </p:nvPr>
        </p:nvSpPr>
        <p:spPr>
          <a:xfrm>
            <a:off x="488950" y="1412875"/>
            <a:ext cx="8915400" cy="863600"/>
          </a:xfrm>
        </p:spPr>
        <p:txBody>
          <a:bodyPr lIns="0" tIns="0" rIns="0" bIns="0"/>
          <a:lstStyle/>
          <a:p>
            <a:r>
              <a:rPr lang="en-US" sz="3200" b="1" dirty="0" smtClean="0">
                <a:solidFill>
                  <a:srgbClr val="FF9900"/>
                </a:solidFill>
                <a:latin typeface="Franklin Gothic Book"/>
                <a:cs typeface="Tahoma" pitchFamily="34" charset="0"/>
              </a:rPr>
              <a:t> </a:t>
            </a:r>
            <a:r>
              <a:rPr lang="en-US" sz="3200" b="1" dirty="0" err="1" smtClean="0">
                <a:solidFill>
                  <a:srgbClr val="FF9900"/>
                </a:solidFill>
                <a:latin typeface="Franklin Gothic Book"/>
                <a:cs typeface="Tahoma" pitchFamily="34" charset="0"/>
              </a:rPr>
              <a:t>Probleemid</a:t>
            </a:r>
            <a:endParaRPr lang="et-EE" sz="3200" b="1" dirty="0" smtClean="0">
              <a:solidFill>
                <a:srgbClr val="FF9900"/>
              </a:solidFill>
              <a:latin typeface="Franklin Gothic Book"/>
              <a:cs typeface="Tahoma" pitchFamily="34" charset="0"/>
            </a:endParaRPr>
          </a:p>
        </p:txBody>
      </p:sp>
      <p:sp>
        <p:nvSpPr>
          <p:cNvPr id="3076" name="Rectangle 2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415925" y="2420938"/>
            <a:ext cx="8915400" cy="4103687"/>
          </a:xfrm>
        </p:spPr>
        <p:txBody>
          <a:bodyPr lIns="91440" tIns="45720" rIns="91440" bIns="45720"/>
          <a:lstStyle/>
          <a:p>
            <a:pPr eaLnBrk="1" hangingPunct="1">
              <a:buFont typeface="Arial" pitchFamily="34" charset="0"/>
              <a:buChar char="•"/>
            </a:pPr>
            <a:r>
              <a:rPr lang="et-EE" altLang="et-EE" sz="2400" dirty="0" smtClean="0">
                <a:latin typeface="Calibri" pitchFamily="34" charset="0"/>
                <a:ea typeface="Microsoft YaHei" pitchFamily="34" charset="-122"/>
                <a:cs typeface="Mangal" pitchFamily="18" charset="0"/>
              </a:rPr>
              <a:t>Kvalifikatsioonita või vananenud kvalifikatsiooniga inimesi</a:t>
            </a:r>
            <a:r>
              <a:rPr lang="en-US" altLang="et-EE" sz="2400" dirty="0" smtClean="0">
                <a:latin typeface="Calibri" pitchFamily="34" charset="0"/>
                <a:ea typeface="Microsoft YaHei" pitchFamily="34" charset="-122"/>
                <a:cs typeface="Mangal" pitchFamily="18" charset="0"/>
              </a:rPr>
              <a:t> on </a:t>
            </a:r>
            <a:r>
              <a:rPr lang="en-US" altLang="et-EE" sz="2400" dirty="0" err="1" smtClean="0">
                <a:latin typeface="Calibri" pitchFamily="34" charset="0"/>
                <a:ea typeface="Microsoft YaHei" pitchFamily="34" charset="-122"/>
                <a:cs typeface="Mangal" pitchFamily="18" charset="0"/>
              </a:rPr>
              <a:t>meie</a:t>
            </a:r>
            <a:r>
              <a:rPr lang="en-US" altLang="et-EE" sz="2400" dirty="0" smtClean="0">
                <a:latin typeface="Calibri" pitchFamily="34" charset="0"/>
                <a:ea typeface="Microsoft YaHei" pitchFamily="34" charset="-122"/>
                <a:cs typeface="Mangal" pitchFamily="18" charset="0"/>
              </a:rPr>
              <a:t> </a:t>
            </a:r>
            <a:r>
              <a:rPr lang="en-US" altLang="et-EE" sz="2400" dirty="0" err="1" smtClean="0">
                <a:latin typeface="Calibri" pitchFamily="34" charset="0"/>
                <a:ea typeface="Microsoft YaHei" pitchFamily="34" charset="-122"/>
                <a:cs typeface="Mangal" pitchFamily="18" charset="0"/>
              </a:rPr>
              <a:t>klientide</a:t>
            </a:r>
            <a:r>
              <a:rPr lang="en-US" altLang="et-EE" sz="2400" dirty="0" smtClean="0">
                <a:latin typeface="Calibri" pitchFamily="34" charset="0"/>
                <a:ea typeface="Microsoft YaHei" pitchFamily="34" charset="-122"/>
                <a:cs typeface="Mangal" pitchFamily="18" charset="0"/>
              </a:rPr>
              <a:t> </a:t>
            </a:r>
            <a:r>
              <a:rPr lang="en-US" altLang="et-EE" sz="2400" dirty="0" err="1" smtClean="0">
                <a:latin typeface="Calibri" pitchFamily="34" charset="0"/>
                <a:ea typeface="Microsoft YaHei" pitchFamily="34" charset="-122"/>
                <a:cs typeface="Mangal" pitchFamily="18" charset="0"/>
              </a:rPr>
              <a:t>hulgas</a:t>
            </a:r>
            <a:r>
              <a:rPr lang="et-EE" altLang="et-EE" sz="2400" dirty="0" smtClean="0">
                <a:latin typeface="Calibri" pitchFamily="34" charset="0"/>
                <a:ea typeface="Microsoft YaHei" pitchFamily="34" charset="-122"/>
                <a:cs typeface="Mangal" pitchFamily="18" charset="0"/>
              </a:rPr>
              <a:t> palju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t-EE" altLang="et-EE" sz="2400" dirty="0" smtClean="0">
                <a:latin typeface="Calibri" pitchFamily="34" charset="0"/>
                <a:ea typeface="Microsoft YaHei" pitchFamily="34" charset="-122"/>
                <a:cs typeface="Mangal" pitchFamily="18" charset="0"/>
              </a:rPr>
              <a:t>Elukestvas õppes osalemine pidurdunud eesti keele ebapiisava oskuse tõttu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t-EE" altLang="et-EE" sz="2400" dirty="0" smtClean="0">
                <a:latin typeface="Calibri" pitchFamily="34" charset="0"/>
                <a:ea typeface="Microsoft YaHei" pitchFamily="34" charset="-122"/>
                <a:cs typeface="Mangal" pitchFamily="18" charset="0"/>
              </a:rPr>
              <a:t>Nooremates vanusegruppides suur osakaal inimestel, kellel ainult põhiharidus või veel madalam haridustase</a:t>
            </a:r>
          </a:p>
          <a:p>
            <a:pPr eaLnBrk="1" hangingPunct="1">
              <a:buFont typeface="Arial" pitchFamily="34" charset="0"/>
              <a:buChar char="•"/>
            </a:pPr>
            <a:endParaRPr lang="et-EE" altLang="et-EE" sz="2400" dirty="0" smtClean="0">
              <a:latin typeface="Roboto Condensed"/>
              <a:ea typeface="Microsoft YaHei" pitchFamily="34" charset="-122"/>
              <a:cs typeface="Mangal" pitchFamily="18" charset="0"/>
            </a:endParaRPr>
          </a:p>
          <a:p>
            <a:pPr eaLnBrk="1" hangingPunct="1"/>
            <a:endParaRPr lang="et-EE" altLang="et-EE" sz="2400" dirty="0" smtClean="0">
              <a:latin typeface="Roboto Condensed"/>
              <a:ea typeface="Microsoft YaHei" pitchFamily="34" charset="-122"/>
              <a:cs typeface="Mangal" pitchFamily="18" charset="0"/>
            </a:endParaRPr>
          </a:p>
          <a:p>
            <a:pPr>
              <a:spcBef>
                <a:spcPts val="450"/>
              </a:spcBef>
              <a:buClr>
                <a:srgbClr val="E36C0A"/>
              </a:buClr>
            </a:pPr>
            <a:endParaRPr lang="et-EE" sz="2400" dirty="0" smtClean="0">
              <a:latin typeface="Franklin Gothic Book"/>
              <a:cs typeface="Calibri" pitchFamily="34" charset="0"/>
            </a:endParaRPr>
          </a:p>
        </p:txBody>
      </p:sp>
      <p:pic>
        <p:nvPicPr>
          <p:cNvPr id="307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906000" cy="13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244475" y="142875"/>
          <a:ext cx="21431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1" r:id="rId5" imgW="6872400" imgH="1553040" progId="">
                  <p:embed/>
                </p:oleObj>
              </mc:Choice>
              <mc:Fallback>
                <p:oleObj r:id="rId5" imgW="6872400" imgH="1553040" progId="">
                  <p:embed/>
                  <p:pic>
                    <p:nvPicPr>
                      <p:cNvPr id="0" name="Picture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" y="142875"/>
                        <a:ext cx="2143125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69A2ACB-2D84-47C5-86B4-94375A403E28}" type="datetime1">
              <a:rPr lang="et-EE"/>
              <a:pPr>
                <a:defRPr/>
              </a:pPr>
              <a:t>25.06.2014</a:t>
            </a:fld>
            <a:endParaRPr lang="et-E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smtClean="0"/>
              <a:t>Eesti Töötukassa</a:t>
            </a:r>
            <a:endParaRPr lang="et-EE"/>
          </a:p>
        </p:txBody>
      </p:sp>
      <p:pic>
        <p:nvPicPr>
          <p:cNvPr id="3209" name="Picture 137" descr="C:\Users\Nikolay\Pictures\rabota_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81760" y="4572008"/>
            <a:ext cx="2708723" cy="200028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88950" y="1444834"/>
            <a:ext cx="8915400" cy="586957"/>
          </a:xfrm>
        </p:spPr>
        <p:txBody>
          <a:bodyPr>
            <a:spAutoFit/>
          </a:bodyPr>
          <a:lstStyle/>
          <a:p>
            <a:r>
              <a:rPr lang="et-EE" sz="3200" b="1" dirty="0" smtClean="0">
                <a:solidFill>
                  <a:srgbClr val="FF9900"/>
                </a:solidFill>
                <a:latin typeface="Franklin Gothic Book" pitchFamily="34" charset="0"/>
              </a:rPr>
              <a:t> Eesti keele koolitusvõimalusi </a:t>
            </a:r>
          </a:p>
        </p:txBody>
      </p:sp>
      <p:sp>
        <p:nvSpPr>
          <p:cNvPr id="26829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15925" y="2422525"/>
            <a:ext cx="8915400" cy="4103688"/>
          </a:xfrm>
        </p:spPr>
        <p:txBody>
          <a:bodyPr lIns="91440" tIns="45720" rIns="91440" bIns="45720"/>
          <a:lstStyle/>
          <a:p>
            <a:endParaRPr lang="et-EE" sz="2400" dirty="0"/>
          </a:p>
        </p:txBody>
      </p:sp>
      <p:pic>
        <p:nvPicPr>
          <p:cNvPr id="26829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906000" cy="13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268293" name="Object 4"/>
          <p:cNvGraphicFramePr>
            <a:graphicFrameLocks noChangeAspect="1"/>
          </p:cNvGraphicFramePr>
          <p:nvPr/>
        </p:nvGraphicFramePr>
        <p:xfrm>
          <a:off x="244475" y="142875"/>
          <a:ext cx="21431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637" r:id="rId5" imgW="6872400" imgH="1553040" progId="">
                  <p:embed/>
                </p:oleObj>
              </mc:Choice>
              <mc:Fallback>
                <p:oleObj r:id="rId5" imgW="6872400" imgH="15530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" y="142875"/>
                        <a:ext cx="2143125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 txBox="1">
            <a:spLocks noGrp="1"/>
          </p:cNvSpPr>
          <p:nvPr/>
        </p:nvSpPr>
        <p:spPr bwMode="auto">
          <a:xfrm>
            <a:off x="495300" y="6356350"/>
            <a:ext cx="2309813" cy="3635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A13B2A69-3543-467A-84A6-DBA3DF4CEB13}" type="datetime1">
              <a:rPr lang="et-EE" sz="1200">
                <a:solidFill>
                  <a:srgbClr val="898989"/>
                </a:solidFill>
                <a:latin typeface="+mn-lt"/>
              </a:rPr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25.06.2014</a:t>
            </a:fld>
            <a:endParaRPr lang="et-EE" sz="1200">
              <a:solidFill>
                <a:srgbClr val="898989"/>
              </a:solidFill>
              <a:latin typeface="+mn-lt"/>
            </a:endParaRPr>
          </a:p>
        </p:txBody>
      </p:sp>
      <p:sp>
        <p:nvSpPr>
          <p:cNvPr id="7" name="Footer Placeholder 6"/>
          <p:cNvSpPr txBox="1">
            <a:spLocks noGrp="1"/>
          </p:cNvSpPr>
          <p:nvPr/>
        </p:nvSpPr>
        <p:spPr bwMode="auto">
          <a:xfrm>
            <a:off x="3384550" y="6356350"/>
            <a:ext cx="3135313" cy="3635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t-EE" sz="1200">
                <a:solidFill>
                  <a:srgbClr val="898989"/>
                </a:solidFill>
                <a:latin typeface="+mn-lt"/>
              </a:rPr>
              <a:t>Eesti Töötukassa</a:t>
            </a:r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248592"/>
              </p:ext>
            </p:extLst>
          </p:nvPr>
        </p:nvGraphicFramePr>
        <p:xfrm>
          <a:off x="519414" y="2118302"/>
          <a:ext cx="8813095" cy="45729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2619"/>
                <a:gridCol w="1762619"/>
                <a:gridCol w="1762619"/>
                <a:gridCol w="1762619"/>
                <a:gridCol w="1762619"/>
              </a:tblGrid>
              <a:tr h="9315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300" dirty="0">
                          <a:effectLst/>
                        </a:rPr>
                        <a:t>Hind iga õppija kohta</a:t>
                      </a:r>
                      <a:endParaRPr lang="et-E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46" marR="9446" marT="9446" marB="944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300">
                          <a:effectLst/>
                        </a:rPr>
                        <a:t>Üldkeele kursus (inglise, saksa, eesti, vene)</a:t>
                      </a:r>
                      <a:endParaRPr lang="et-E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46" marR="9446" marT="9446" marB="944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300" dirty="0">
                          <a:effectLst/>
                        </a:rPr>
                        <a:t>Üldkeele kursus (soome, rootsi, itaalia. hispaania ja teised keeled) </a:t>
                      </a:r>
                      <a:endParaRPr lang="et-E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46" marR="9446" marT="9446" marB="944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300">
                          <a:effectLst/>
                        </a:rPr>
                        <a:t>Tööalased keele-kursused</a:t>
                      </a:r>
                      <a:endParaRPr lang="et-E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46" marR="9446" marT="9446" marB="944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300">
                          <a:effectLst/>
                        </a:rPr>
                        <a:t>Kursused  välismaalastele inglise keele baasil (eesti, vene)</a:t>
                      </a:r>
                      <a:endParaRPr lang="et-E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46" marR="9446" marT="9446" marB="9446" anchor="ctr"/>
                </a:tc>
              </a:tr>
              <a:tr h="1119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</a:rPr>
                        <a:t>  </a:t>
                      </a:r>
                      <a:endParaRPr lang="et-EE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>
                          <a:effectLst/>
                        </a:rPr>
                        <a:t>Tavarühm</a:t>
                      </a:r>
                      <a:endParaRPr lang="et-EE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>
                          <a:effectLst/>
                        </a:rPr>
                        <a:t>7 -10 in</a:t>
                      </a:r>
                      <a:endParaRPr lang="et-EE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>
                          <a:effectLst/>
                        </a:rPr>
                        <a:t> </a:t>
                      </a:r>
                      <a:endParaRPr lang="et-E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46" marR="9446" marT="9446" marB="944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>
                          <a:effectLst/>
                        </a:rPr>
                        <a:t>5 euro + km</a:t>
                      </a:r>
                      <a:endParaRPr lang="et-E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46" marR="9446" marT="9446" marB="944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 dirty="0">
                          <a:effectLst/>
                        </a:rPr>
                        <a:t>6 euro + km</a:t>
                      </a:r>
                      <a:endParaRPr lang="et-E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46" marR="9446" marT="9446" marB="944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 dirty="0">
                          <a:effectLst/>
                        </a:rPr>
                        <a:t> 7 euro + km</a:t>
                      </a:r>
                      <a:endParaRPr lang="et-E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46" marR="9446" marT="9446" marB="944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>
                          <a:effectLst/>
                        </a:rPr>
                        <a:t>8 euro + km</a:t>
                      </a:r>
                      <a:endParaRPr lang="et-E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46" marR="9446" marT="9446" marB="9446" anchor="ctr"/>
                </a:tc>
              </a:tr>
              <a:tr h="2289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>
                          <a:effectLst/>
                        </a:rPr>
                        <a:t>Minirühm</a:t>
                      </a:r>
                      <a:endParaRPr lang="et-EE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>
                          <a:effectLst/>
                        </a:rPr>
                        <a:t>6 in</a:t>
                      </a:r>
                      <a:endParaRPr lang="et-EE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>
                          <a:effectLst/>
                        </a:rPr>
                        <a:t>5 in</a:t>
                      </a:r>
                      <a:endParaRPr lang="et-EE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>
                          <a:effectLst/>
                        </a:rPr>
                        <a:t>4 in</a:t>
                      </a:r>
                      <a:endParaRPr lang="et-EE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>
                          <a:effectLst/>
                        </a:rPr>
                        <a:t>3 in</a:t>
                      </a:r>
                      <a:endParaRPr lang="et-EE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>
                          <a:effectLst/>
                        </a:rPr>
                        <a:t>2 in </a:t>
                      </a:r>
                      <a:endParaRPr lang="et-EE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>
                          <a:effectLst/>
                        </a:rPr>
                        <a:t> </a:t>
                      </a:r>
                      <a:endParaRPr lang="et-E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46" marR="9446" marT="9446" marB="944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>
                          <a:effectLst/>
                        </a:rPr>
                        <a:t>6 euro + km</a:t>
                      </a:r>
                      <a:endParaRPr lang="et-EE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>
                          <a:effectLst/>
                        </a:rPr>
                        <a:t>7 euro + km</a:t>
                      </a:r>
                      <a:endParaRPr lang="et-EE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>
                          <a:effectLst/>
                        </a:rPr>
                        <a:t>8 euro + km</a:t>
                      </a:r>
                      <a:endParaRPr lang="et-EE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>
                          <a:effectLst/>
                        </a:rPr>
                        <a:t>10 euro + km</a:t>
                      </a:r>
                      <a:endParaRPr lang="et-EE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>
                          <a:effectLst/>
                        </a:rPr>
                        <a:t>13 euro+ km</a:t>
                      </a:r>
                      <a:endParaRPr lang="et-E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46" marR="9446" marT="9446" marB="944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 dirty="0">
                          <a:effectLst/>
                        </a:rPr>
                        <a:t> 7 euro + km</a:t>
                      </a:r>
                      <a:endParaRPr lang="et-EE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 dirty="0">
                          <a:effectLst/>
                        </a:rPr>
                        <a:t>8 euro + km</a:t>
                      </a:r>
                      <a:endParaRPr lang="et-EE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 dirty="0">
                          <a:effectLst/>
                        </a:rPr>
                        <a:t>9 euro + km</a:t>
                      </a:r>
                      <a:endParaRPr lang="et-EE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 dirty="0">
                          <a:effectLst/>
                        </a:rPr>
                        <a:t>11 euro + km</a:t>
                      </a:r>
                      <a:endParaRPr lang="et-EE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 dirty="0">
                          <a:effectLst/>
                        </a:rPr>
                        <a:t>14 euro + km</a:t>
                      </a:r>
                      <a:endParaRPr lang="et-E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46" marR="9446" marT="9446" marB="944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 dirty="0">
                          <a:effectLst/>
                        </a:rPr>
                        <a:t>8 euro + km </a:t>
                      </a:r>
                      <a:endParaRPr lang="et-EE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 dirty="0">
                          <a:effectLst/>
                        </a:rPr>
                        <a:t>9 euro + km</a:t>
                      </a:r>
                      <a:endParaRPr lang="et-EE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 dirty="0">
                          <a:effectLst/>
                        </a:rPr>
                        <a:t>10 </a:t>
                      </a:r>
                      <a:r>
                        <a:rPr lang="et-EE" sz="1200" dirty="0" err="1">
                          <a:effectLst/>
                        </a:rPr>
                        <a:t>eur</a:t>
                      </a:r>
                      <a:r>
                        <a:rPr lang="et-EE" sz="1200" dirty="0">
                          <a:effectLst/>
                        </a:rPr>
                        <a:t> + km</a:t>
                      </a:r>
                      <a:endParaRPr lang="et-EE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 dirty="0">
                          <a:effectLst/>
                        </a:rPr>
                        <a:t>12 </a:t>
                      </a:r>
                      <a:r>
                        <a:rPr lang="et-EE" sz="1200" dirty="0" err="1">
                          <a:effectLst/>
                        </a:rPr>
                        <a:t>eur</a:t>
                      </a:r>
                      <a:r>
                        <a:rPr lang="et-EE" sz="1200" dirty="0">
                          <a:effectLst/>
                        </a:rPr>
                        <a:t> + km</a:t>
                      </a:r>
                      <a:endParaRPr lang="et-EE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 dirty="0">
                          <a:effectLst/>
                        </a:rPr>
                        <a:t>18euro + km</a:t>
                      </a:r>
                      <a:endParaRPr lang="et-E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46" marR="9446" marT="9446" marB="944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 dirty="0">
                          <a:effectLst/>
                        </a:rPr>
                        <a:t> 10 euro + km</a:t>
                      </a:r>
                      <a:endParaRPr lang="et-EE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 dirty="0">
                          <a:effectLst/>
                        </a:rPr>
                        <a:t>10 euro + km</a:t>
                      </a:r>
                      <a:endParaRPr lang="et-EE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 dirty="0">
                          <a:effectLst/>
                        </a:rPr>
                        <a:t>11 euro + km</a:t>
                      </a:r>
                      <a:endParaRPr lang="et-EE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 dirty="0">
                          <a:effectLst/>
                        </a:rPr>
                        <a:t>13 euro + km</a:t>
                      </a:r>
                      <a:endParaRPr lang="et-EE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 dirty="0">
                          <a:effectLst/>
                        </a:rPr>
                        <a:t>20 euro + km</a:t>
                      </a:r>
                      <a:endParaRPr lang="et-E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46" marR="9446" marT="9446" marB="9446" anchor="ctr"/>
                </a:tc>
              </a:tr>
              <a:tr h="232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200">
                          <a:effectLst/>
                        </a:rPr>
                        <a:t>Individuaal-õpe 1 in </a:t>
                      </a:r>
                      <a:endParaRPr lang="et-E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46" marR="9446" marT="9446" marB="944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</a:rPr>
                        <a:t>alat. 22 euro + km</a:t>
                      </a:r>
                      <a:endParaRPr lang="et-E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46" marR="9446" marT="9446" marB="944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</a:rPr>
                        <a:t>24 euro + km</a:t>
                      </a:r>
                      <a:endParaRPr lang="et-E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46" marR="9446" marT="9446" marB="944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</a:rPr>
                        <a:t>28euro + km</a:t>
                      </a:r>
                      <a:endParaRPr lang="et-E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46" marR="9446" marT="9446" marB="944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</a:rPr>
                        <a:t>25 euro + km</a:t>
                      </a:r>
                      <a:endParaRPr lang="et-E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46" marR="9446" marT="9446" marB="9446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129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1"/>
          <p:cNvSpPr>
            <a:spLocks noGrp="1" noChangeArrowheads="1"/>
          </p:cNvSpPr>
          <p:nvPr>
            <p:ph type="title"/>
          </p:nvPr>
        </p:nvSpPr>
        <p:spPr>
          <a:xfrm>
            <a:off x="488950" y="1414463"/>
            <a:ext cx="8918575" cy="863600"/>
          </a:xfrm>
        </p:spPr>
        <p:txBody>
          <a:bodyPr lIns="0" tIns="0" rIns="0" bIns="0"/>
          <a:lstStyle/>
          <a:p>
            <a:r>
              <a:rPr lang="en-US" sz="3200" b="1" dirty="0" err="1" smtClean="0">
                <a:solidFill>
                  <a:srgbClr val="FF9900"/>
                </a:solidFill>
                <a:latin typeface="Franklin Gothic Book"/>
              </a:rPr>
              <a:t>Eesti</a:t>
            </a:r>
            <a:r>
              <a:rPr lang="en-US" sz="3200" b="1" dirty="0" smtClean="0">
                <a:solidFill>
                  <a:srgbClr val="FF9900"/>
                </a:solidFill>
                <a:latin typeface="Franklin Gothic Book"/>
              </a:rPr>
              <a:t> </a:t>
            </a:r>
            <a:r>
              <a:rPr lang="en-US" sz="3200" b="1" dirty="0" err="1" smtClean="0">
                <a:solidFill>
                  <a:srgbClr val="FF9900"/>
                </a:solidFill>
                <a:latin typeface="Franklin Gothic Book"/>
              </a:rPr>
              <a:t>keele</a:t>
            </a:r>
            <a:r>
              <a:rPr lang="en-US" sz="3200" b="1" dirty="0" smtClean="0">
                <a:solidFill>
                  <a:srgbClr val="FF9900"/>
                </a:solidFill>
                <a:latin typeface="Franklin Gothic Book"/>
              </a:rPr>
              <a:t> </a:t>
            </a:r>
            <a:r>
              <a:rPr lang="en-US" sz="3200" b="1" dirty="0" err="1" smtClean="0">
                <a:solidFill>
                  <a:srgbClr val="FF9900"/>
                </a:solidFill>
                <a:latin typeface="Franklin Gothic Book"/>
              </a:rPr>
              <a:t>oskuste</a:t>
            </a:r>
            <a:r>
              <a:rPr lang="en-US" sz="3200" b="1" dirty="0" smtClean="0">
                <a:solidFill>
                  <a:srgbClr val="FF9900"/>
                </a:solidFill>
                <a:latin typeface="Franklin Gothic Book"/>
              </a:rPr>
              <a:t> </a:t>
            </a:r>
            <a:r>
              <a:rPr lang="en-US" sz="3200" b="1" dirty="0" err="1" smtClean="0">
                <a:solidFill>
                  <a:srgbClr val="FF9900"/>
                </a:solidFill>
                <a:latin typeface="Franklin Gothic Book"/>
              </a:rPr>
              <a:t>omandamine</a:t>
            </a:r>
            <a:endParaRPr lang="et-EE" sz="3200" b="1" dirty="0" smtClean="0">
              <a:solidFill>
                <a:srgbClr val="FF9900"/>
              </a:solidFill>
              <a:latin typeface="Franklin Gothic Book"/>
            </a:endParaRPr>
          </a:p>
        </p:txBody>
      </p:sp>
      <p:sp>
        <p:nvSpPr>
          <p:cNvPr id="9221" name="Rectangle 2"/>
          <p:cNvSpPr>
            <a:spLocks noGrp="1" noChangeArrowheads="1"/>
          </p:cNvSpPr>
          <p:nvPr>
            <p:ph idx="1"/>
          </p:nvPr>
        </p:nvSpPr>
        <p:spPr>
          <a:xfrm>
            <a:off x="417513" y="2422525"/>
            <a:ext cx="8913812" cy="4103688"/>
          </a:xfrm>
        </p:spPr>
        <p:txBody>
          <a:bodyPr lIns="91440" tIns="45720" rIns="91440" bIns="45720"/>
          <a:lstStyle/>
          <a:p>
            <a:pPr>
              <a:spcBef>
                <a:spcPts val="500"/>
              </a:spcBef>
              <a:buClrTx/>
              <a:buSzTx/>
            </a:pPr>
            <a:endParaRPr lang="fi-FI" sz="2000" dirty="0" smtClean="0"/>
          </a:p>
          <a:p>
            <a:pPr>
              <a:spcBef>
                <a:spcPts val="500"/>
              </a:spcBef>
              <a:buClrTx/>
              <a:buSzTx/>
              <a:buFont typeface="Arial" pitchFamily="34" charset="0"/>
              <a:buChar char="•"/>
            </a:pPr>
            <a:r>
              <a:rPr lang="fi-FI" sz="2400" dirty="0" smtClean="0"/>
              <a:t>T öötukassas on arvel 2832 töötut, kes ei oska eesti keelt</a:t>
            </a:r>
          </a:p>
          <a:p>
            <a:pPr>
              <a:spcBef>
                <a:spcPts val="500"/>
              </a:spcBef>
              <a:buClrTx/>
              <a:buSzTx/>
            </a:pPr>
            <a:endParaRPr lang="fi-FI" sz="2400" dirty="0" smtClean="0"/>
          </a:p>
          <a:p>
            <a:pPr>
              <a:spcBef>
                <a:spcPts val="500"/>
              </a:spcBef>
              <a:buClrTx/>
              <a:buSzTx/>
              <a:buFont typeface="Arial" pitchFamily="34" charset="0"/>
              <a:buChar char="•"/>
            </a:pPr>
            <a:r>
              <a:rPr lang="fi-FI" sz="2400" dirty="0" smtClean="0"/>
              <a:t>Eesti keele õppimise võimaluste pakkumine</a:t>
            </a:r>
          </a:p>
          <a:p>
            <a:pPr>
              <a:spcBef>
                <a:spcPts val="500"/>
              </a:spcBef>
              <a:buClrTx/>
              <a:buSzTx/>
            </a:pPr>
            <a:endParaRPr lang="fi-FI" sz="2400" dirty="0" smtClean="0"/>
          </a:p>
          <a:p>
            <a:pPr>
              <a:spcBef>
                <a:spcPts val="500"/>
              </a:spcBef>
              <a:buClrTx/>
              <a:buSzTx/>
              <a:buFont typeface="Arial" pitchFamily="34" charset="0"/>
              <a:buChar char="•"/>
            </a:pPr>
            <a:r>
              <a:rPr lang="fi-FI" sz="2400" dirty="0" smtClean="0"/>
              <a:t>Majanduslikes raskustes olevatele </a:t>
            </a:r>
          </a:p>
          <a:p>
            <a:pPr>
              <a:spcBef>
                <a:spcPts val="500"/>
              </a:spcBef>
              <a:buClrTx/>
              <a:buSzTx/>
            </a:pPr>
            <a:r>
              <a:rPr lang="fi-FI" sz="2400" dirty="0" smtClean="0"/>
              <a:t>     õppijate võimaldada õppetoetust</a:t>
            </a:r>
          </a:p>
          <a:p>
            <a:pPr>
              <a:spcBef>
                <a:spcPts val="500"/>
              </a:spcBef>
              <a:buClrTx/>
              <a:buSzTx/>
            </a:pPr>
            <a:endParaRPr lang="fi-FI" sz="2400" dirty="0" smtClean="0"/>
          </a:p>
          <a:p>
            <a:pPr>
              <a:spcBef>
                <a:spcPts val="500"/>
              </a:spcBef>
              <a:buClrTx/>
              <a:buSzTx/>
              <a:buFont typeface="Arial" pitchFamily="34" charset="0"/>
              <a:buChar char="•"/>
            </a:pPr>
            <a:r>
              <a:rPr lang="fi-FI" sz="2400" dirty="0" smtClean="0"/>
              <a:t>Pakkuda õppimise ajal lastehoiu teenust </a:t>
            </a:r>
          </a:p>
          <a:p>
            <a:pPr>
              <a:spcBef>
                <a:spcPts val="500"/>
              </a:spcBef>
              <a:buClrTx/>
              <a:buSzTx/>
              <a:buFont typeface="Arial" pitchFamily="34" charset="0"/>
              <a:buChar char="•"/>
            </a:pPr>
            <a:endParaRPr lang="ru-RU" sz="2400" dirty="0" smtClean="0"/>
          </a:p>
          <a:p>
            <a:pPr>
              <a:spcBef>
                <a:spcPts val="500"/>
              </a:spcBef>
              <a:buClrTx/>
              <a:buSzTx/>
              <a:buFont typeface="Arial" pitchFamily="34" charset="0"/>
              <a:buChar char="•"/>
            </a:pPr>
            <a:endParaRPr lang="et-EE" sz="2000" dirty="0" smtClean="0">
              <a:latin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02D64AE-6766-4F65-B5B7-A8332E239ED4}" type="datetime1">
              <a:rPr lang="et-EE"/>
              <a:pPr>
                <a:defRPr/>
              </a:pPr>
              <a:t>25.06.2014</a:t>
            </a:fld>
            <a:endParaRPr lang="et-E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smtClean="0"/>
              <a:t>Eesti Töötukassa</a:t>
            </a:r>
            <a:endParaRPr lang="et-EE"/>
          </a:p>
        </p:txBody>
      </p:sp>
      <p:pic>
        <p:nvPicPr>
          <p:cNvPr id="922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906000" cy="13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244475" y="142875"/>
          <a:ext cx="21431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658" r:id="rId5" imgW="6872400" imgH="1553040" progId="">
                  <p:embed/>
                </p:oleObj>
              </mc:Choice>
              <mc:Fallback>
                <p:oleObj r:id="rId5" imgW="6872400" imgH="15530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" y="142875"/>
                        <a:ext cx="2143125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362" name="Picture 146" descr="C:\Users\Nikolay\Pictures\555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10322" y="3357562"/>
            <a:ext cx="2647956" cy="30003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474642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"/>
          <p:cNvSpPr>
            <a:spLocks noGrp="1" noChangeArrowheads="1"/>
          </p:cNvSpPr>
          <p:nvPr>
            <p:ph type="title"/>
          </p:nvPr>
        </p:nvSpPr>
        <p:spPr>
          <a:xfrm>
            <a:off x="488950" y="1414463"/>
            <a:ext cx="8918575" cy="863600"/>
          </a:xfrm>
        </p:spPr>
        <p:txBody>
          <a:bodyPr lIns="0" tIns="0" rIns="0" bIns="0"/>
          <a:lstStyle/>
          <a:p>
            <a:r>
              <a:rPr lang="et-EE" sz="3200" b="1" dirty="0" smtClean="0">
                <a:solidFill>
                  <a:srgbClr val="FF9900"/>
                </a:solidFill>
                <a:latin typeface="Franklin Gothic Book"/>
                <a:cs typeface="Tahoma" pitchFamily="34" charset="0"/>
              </a:rPr>
              <a:t> </a:t>
            </a:r>
            <a:endParaRPr lang="et-EE" sz="3200" dirty="0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17513" y="1571612"/>
            <a:ext cx="8915400" cy="4954601"/>
          </a:xfrm>
        </p:spPr>
        <p:txBody>
          <a:bodyPr lIns="91440" tIns="45720" rIns="91440" bIns="45720"/>
          <a:lstStyle/>
          <a:p>
            <a:pPr marL="0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</a:pPr>
            <a:endParaRPr lang="et-EE" sz="2400" dirty="0" smtClean="0">
              <a:latin typeface="Franklin Gothic Book"/>
            </a:endParaRPr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</a:pPr>
            <a:r>
              <a:rPr lang="et-EE" sz="2400" dirty="0" smtClean="0">
                <a:solidFill>
                  <a:srgbClr val="FF3300"/>
                </a:solidFill>
              </a:rPr>
              <a:t>Eesti Töötukassa Ida-Viru osakonnal </a:t>
            </a:r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</a:pPr>
            <a:endParaRPr lang="et-EE" sz="2400" dirty="0" smtClean="0"/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r>
              <a:rPr lang="et-EE" sz="2400" dirty="0" smtClean="0"/>
              <a:t> välja kujunenud tugev koostööpartnerite ring</a:t>
            </a:r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endParaRPr lang="et-EE" sz="2400" dirty="0" smtClean="0"/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r>
              <a:rPr lang="et-EE" sz="2400" dirty="0" smtClean="0"/>
              <a:t> hästi kaardistatud piirkonna probleemid</a:t>
            </a:r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endParaRPr lang="et-EE" sz="2400" dirty="0" smtClean="0"/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r>
              <a:rPr lang="et-EE" sz="2400" dirty="0" smtClean="0"/>
              <a:t>   läbi oma erinevate teenuste on võimalik antud sihtgruppi toetada</a:t>
            </a:r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endParaRPr lang="et-EE" sz="2400" dirty="0" smtClean="0"/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r>
              <a:rPr lang="et-EE" sz="2400" dirty="0" smtClean="0"/>
              <a:t>  koostöö erinevate täiskasvanuhariduse institutsioonide vahel on  paranenud</a:t>
            </a:r>
            <a:endParaRPr lang="et-EE" sz="2400" dirty="0" smtClean="0">
              <a:latin typeface="Franklin Gothic Book"/>
            </a:endParaRPr>
          </a:p>
          <a:p>
            <a:pPr marL="609600" indent="-609600" eaLnBrk="1" hangingPunct="1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SzTx/>
              <a:buFont typeface="Wingdings" pitchFamily="2" charset="2"/>
              <a:buNone/>
            </a:pPr>
            <a:endParaRPr lang="et-EE" sz="2400" dirty="0" smtClean="0">
              <a:latin typeface="Arial" charset="0"/>
            </a:endParaRPr>
          </a:p>
        </p:txBody>
      </p:sp>
      <p:pic>
        <p:nvPicPr>
          <p:cNvPr id="205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906000" cy="13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244475" y="142875"/>
          <a:ext cx="21431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13" r:id="rId5" imgW="6872400" imgH="1553040" progId="">
                  <p:embed/>
                </p:oleObj>
              </mc:Choice>
              <mc:Fallback>
                <p:oleObj r:id="rId5" imgW="6872400" imgH="155304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" y="142875"/>
                        <a:ext cx="2143125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3F6D04E-27F9-453F-A1AB-7B1D3C7D61C3}" type="datetime1">
              <a:rPr lang="et-EE"/>
              <a:pPr>
                <a:defRPr/>
              </a:pPr>
              <a:t>25.06.2014</a:t>
            </a:fld>
            <a:endParaRPr lang="et-E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smtClean="0"/>
              <a:t>Eesti Töötukassa</a:t>
            </a:r>
            <a:endParaRPr lang="et-EE"/>
          </a:p>
        </p:txBody>
      </p:sp>
      <p:pic>
        <p:nvPicPr>
          <p:cNvPr id="324612" name="Picture 4" descr="C:\Users\Nikolay\Pictures\untitled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24636" y="2000240"/>
            <a:ext cx="2466975" cy="1847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633539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88950" y="1444834"/>
            <a:ext cx="8915400" cy="586957"/>
          </a:xfrm>
        </p:spPr>
        <p:txBody>
          <a:bodyPr>
            <a:spAutoFit/>
          </a:bodyPr>
          <a:lstStyle/>
          <a:p>
            <a:r>
              <a:rPr lang="en-US" sz="3200" b="1" dirty="0" err="1" smtClean="0">
                <a:solidFill>
                  <a:srgbClr val="FF9900"/>
                </a:solidFill>
                <a:latin typeface="Franklin Gothic Book" pitchFamily="34" charset="0"/>
              </a:rPr>
              <a:t>Koost</a:t>
            </a:r>
            <a:r>
              <a:rPr lang="et-EE" sz="3200" b="1" dirty="0" smtClean="0">
                <a:solidFill>
                  <a:srgbClr val="FF9900"/>
                </a:solidFill>
                <a:latin typeface="Franklin Gothic Book" pitchFamily="34" charset="0"/>
              </a:rPr>
              <a:t>öö</a:t>
            </a:r>
          </a:p>
        </p:txBody>
      </p:sp>
      <p:sp>
        <p:nvSpPr>
          <p:cNvPr id="26829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15925" y="2422525"/>
            <a:ext cx="8915400" cy="4103688"/>
          </a:xfrm>
        </p:spPr>
        <p:txBody>
          <a:bodyPr lIns="91440" tIns="45720" rIns="91440" bIns="45720"/>
          <a:lstStyle/>
          <a:p>
            <a:r>
              <a:rPr lang="et-EE" sz="2400" b="1" dirty="0" smtClean="0"/>
              <a:t>Täiskasvanuõppe seminari osalejad:</a:t>
            </a:r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r>
              <a:rPr lang="et-EE" sz="2400" b="1" dirty="0" smtClean="0"/>
              <a:t> </a:t>
            </a:r>
            <a:r>
              <a:rPr lang="et-EE" sz="2400" dirty="0" smtClean="0"/>
              <a:t>  Narva Linnavalitsus</a:t>
            </a:r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endParaRPr lang="et-EE" sz="2400" dirty="0" smtClean="0"/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r>
              <a:rPr lang="et-EE" sz="2400" dirty="0" smtClean="0"/>
              <a:t>  TÜ Narva Kolledž</a:t>
            </a:r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endParaRPr lang="et-EE" sz="2400" dirty="0" smtClean="0"/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r>
              <a:rPr lang="et-EE" sz="2400" dirty="0" smtClean="0"/>
              <a:t>  Narva Kutseõppekeskus</a:t>
            </a:r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endParaRPr lang="et-EE" sz="2400" dirty="0" smtClean="0"/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r>
              <a:rPr lang="et-EE" sz="2400" dirty="0" smtClean="0"/>
              <a:t> Narva Linnaraamatkogu</a:t>
            </a:r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endParaRPr lang="et-EE" sz="2400" dirty="0" smtClean="0"/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r>
              <a:rPr lang="et-EE" sz="2400" dirty="0" smtClean="0"/>
              <a:t>Narva Täiskavanute Kool</a:t>
            </a:r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endParaRPr lang="et-EE" sz="2400" dirty="0" smtClean="0"/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endParaRPr lang="et-EE" sz="2400" dirty="0" smtClean="0"/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endParaRPr lang="et-EE" sz="2400" dirty="0" smtClean="0"/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endParaRPr lang="et-EE" sz="2400" dirty="0" smtClean="0"/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endParaRPr lang="et-EE" sz="2400" dirty="0" smtClean="0"/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endParaRPr lang="et-EE" sz="2400" dirty="0" smtClean="0"/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r>
              <a:rPr lang="et-EE" sz="2400" dirty="0" smtClean="0"/>
              <a:t> hästi kaardistatud piirkonna probleemid</a:t>
            </a:r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endParaRPr lang="et-EE" sz="2400" dirty="0" smtClean="0"/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r>
              <a:rPr lang="et-EE" sz="2400" dirty="0" smtClean="0"/>
              <a:t>   läbi oma erinevate teenuste on võimalik antud sihtgruppi toetada</a:t>
            </a:r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endParaRPr lang="et-EE" sz="2400" dirty="0" smtClean="0"/>
          </a:p>
          <a:p>
            <a:pPr marL="0" lvl="1" indent="0">
              <a:lnSpc>
                <a:spcPct val="80000"/>
              </a:lnSpc>
              <a:spcBef>
                <a:spcPts val="500"/>
              </a:spcBef>
              <a:buClr>
                <a:srgbClr val="E36C0A"/>
              </a:buClr>
              <a:buFont typeface="Arial" charset="0"/>
              <a:buChar char="•"/>
            </a:pPr>
            <a:r>
              <a:rPr lang="et-EE" sz="2400" dirty="0" smtClean="0"/>
              <a:t>  koostöö erinevate täiskasvanuhariduse institutsioonide vahel on  paranenud</a:t>
            </a:r>
            <a:endParaRPr lang="et-EE" sz="2400" dirty="0" smtClean="0">
              <a:latin typeface="Franklin Gothic Book"/>
            </a:endParaRPr>
          </a:p>
          <a:p>
            <a:endParaRPr lang="et-EE" sz="2400" dirty="0" smtClean="0"/>
          </a:p>
          <a:p>
            <a:r>
              <a:rPr lang="et-EE" sz="2400" dirty="0" smtClean="0"/>
              <a:t>Narva Linnavalitsuse esindajad</a:t>
            </a:r>
          </a:p>
          <a:p>
            <a:endParaRPr lang="et-EE" sz="2400" dirty="0" smtClean="0"/>
          </a:p>
          <a:p>
            <a:pPr lvl="0">
              <a:buFontTx/>
              <a:buChar char="-"/>
            </a:pPr>
            <a:endParaRPr lang="et-EE" sz="2400" dirty="0"/>
          </a:p>
        </p:txBody>
      </p:sp>
      <p:pic>
        <p:nvPicPr>
          <p:cNvPr id="26829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906000" cy="13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268293" name="Object 4"/>
          <p:cNvGraphicFramePr>
            <a:graphicFrameLocks noChangeAspect="1"/>
          </p:cNvGraphicFramePr>
          <p:nvPr/>
        </p:nvGraphicFramePr>
        <p:xfrm>
          <a:off x="244475" y="142875"/>
          <a:ext cx="21431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430" r:id="rId5" imgW="6872400" imgH="1553040" progId="">
                  <p:embed/>
                </p:oleObj>
              </mc:Choice>
              <mc:Fallback>
                <p:oleObj r:id="rId5" imgW="6872400" imgH="1553040" progId="">
                  <p:embed/>
                  <p:pic>
                    <p:nvPicPr>
                      <p:cNvPr id="0" name="Picture 1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" y="142875"/>
                        <a:ext cx="2143125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 txBox="1">
            <a:spLocks noGrp="1"/>
          </p:cNvSpPr>
          <p:nvPr/>
        </p:nvSpPr>
        <p:spPr bwMode="auto">
          <a:xfrm>
            <a:off x="495300" y="6356350"/>
            <a:ext cx="2309813" cy="3635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A13B2A69-3543-467A-84A6-DBA3DF4CEB13}" type="datetime1">
              <a:rPr lang="et-EE" sz="1200">
                <a:solidFill>
                  <a:srgbClr val="898989"/>
                </a:solidFill>
                <a:latin typeface="+mn-lt"/>
              </a:rPr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25.06.2014</a:t>
            </a:fld>
            <a:endParaRPr lang="et-EE" sz="1200">
              <a:solidFill>
                <a:srgbClr val="898989"/>
              </a:solidFill>
              <a:latin typeface="+mn-lt"/>
            </a:endParaRPr>
          </a:p>
        </p:txBody>
      </p:sp>
      <p:sp>
        <p:nvSpPr>
          <p:cNvPr id="7" name="Footer Placeholder 6"/>
          <p:cNvSpPr txBox="1">
            <a:spLocks noGrp="1"/>
          </p:cNvSpPr>
          <p:nvPr/>
        </p:nvSpPr>
        <p:spPr bwMode="auto">
          <a:xfrm>
            <a:off x="3384550" y="6356350"/>
            <a:ext cx="3135313" cy="3635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t-EE" sz="1200">
                <a:solidFill>
                  <a:srgbClr val="898989"/>
                </a:solidFill>
                <a:latin typeface="+mn-lt"/>
              </a:rPr>
              <a:t>Eesti Töötukassa</a:t>
            </a:r>
          </a:p>
        </p:txBody>
      </p:sp>
      <p:pic>
        <p:nvPicPr>
          <p:cNvPr id="268429" name="Picture 141" descr="C:\Users\Nikolay\Pictures\imagesXIN3060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67314" y="2643182"/>
            <a:ext cx="3786214" cy="3643314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88950" y="1414463"/>
            <a:ext cx="8918575" cy="863600"/>
          </a:xfrm>
        </p:spPr>
        <p:txBody>
          <a:bodyPr lIns="0" tIns="0" rIns="0" bIns="0"/>
          <a:lstStyle/>
          <a:p>
            <a:r>
              <a:rPr lang="et-EE" sz="3200" b="1" dirty="0" smtClean="0">
                <a:solidFill>
                  <a:srgbClr val="FF9900"/>
                </a:solidFill>
                <a:latin typeface="Franklin Gothic Book"/>
                <a:cs typeface="Tahoma" pitchFamily="34" charset="0"/>
              </a:rPr>
              <a:t> Ettepanekud</a:t>
            </a:r>
          </a:p>
        </p:txBody>
      </p:sp>
      <p:sp>
        <p:nvSpPr>
          <p:cNvPr id="141315" name="Content Placeholder 2"/>
          <p:cNvSpPr>
            <a:spLocks noGrp="1"/>
          </p:cNvSpPr>
          <p:nvPr>
            <p:ph idx="1"/>
          </p:nvPr>
        </p:nvSpPr>
        <p:spPr>
          <a:xfrm>
            <a:off x="417513" y="2422525"/>
            <a:ext cx="8913812" cy="4103688"/>
          </a:xfrm>
        </p:spPr>
        <p:txBody>
          <a:bodyPr/>
          <a:lstStyle/>
          <a:p>
            <a:r>
              <a:rPr lang="et-EE" sz="2400" dirty="0"/>
              <a:t> </a:t>
            </a:r>
            <a:r>
              <a:rPr lang="et-EE" sz="2400" dirty="0" smtClean="0"/>
              <a:t> Infopunktid    “</a:t>
            </a:r>
            <a:r>
              <a:rPr lang="fi-FI" sz="2400" dirty="0" smtClean="0"/>
              <a:t>Degusteeri oma tulevikku!</a:t>
            </a:r>
            <a:r>
              <a:rPr lang="et-EE" sz="2400" dirty="0" smtClean="0"/>
              <a:t>” </a:t>
            </a:r>
          </a:p>
          <a:p>
            <a:endParaRPr lang="et-EE" sz="2400" dirty="0" smtClean="0"/>
          </a:p>
          <a:p>
            <a:pPr>
              <a:buFont typeface="Arial" pitchFamily="34" charset="0"/>
              <a:buChar char="•"/>
            </a:pPr>
            <a:r>
              <a:rPr lang="et-EE" sz="2400" dirty="0" smtClean="0"/>
              <a:t>   </a:t>
            </a:r>
            <a:r>
              <a:rPr lang="fi-FI" sz="2400" kern="1200" dirty="0" smtClean="0"/>
              <a:t>koolitusinfo kättesaadav</a:t>
            </a:r>
            <a:endParaRPr lang="et-EE" sz="2400" kern="1200" dirty="0" smtClean="0"/>
          </a:p>
          <a:p>
            <a:pPr>
              <a:buFont typeface="Arial" pitchFamily="34" charset="0"/>
              <a:buChar char="•"/>
            </a:pPr>
            <a:r>
              <a:rPr lang="et-EE" sz="2400" kern="1200" dirty="0" smtClean="0"/>
              <a:t>  arvuti kasutamise võimalus</a:t>
            </a:r>
          </a:p>
          <a:p>
            <a:pPr>
              <a:buFont typeface="Arial" pitchFamily="34" charset="0"/>
              <a:buChar char="•"/>
            </a:pPr>
            <a:r>
              <a:rPr lang="et-EE" sz="2400" kern="1200" dirty="0" smtClean="0"/>
              <a:t>  personaalne kontakt  usaldusväärse isikuga</a:t>
            </a:r>
          </a:p>
          <a:p>
            <a:pPr>
              <a:buFont typeface="Arial" pitchFamily="34" charset="0"/>
              <a:buChar char="•"/>
            </a:pPr>
            <a:endParaRPr lang="et-EE" sz="2400" kern="1200" dirty="0" smtClean="0"/>
          </a:p>
          <a:p>
            <a:r>
              <a:rPr lang="et-EE" sz="2400" kern="1200" dirty="0" smtClean="0"/>
              <a:t>R</a:t>
            </a:r>
            <a:r>
              <a:rPr lang="fi-FI" sz="2400" kern="1200" dirty="0" smtClean="0"/>
              <a:t>äägi inimesega! </a:t>
            </a:r>
            <a:endParaRPr lang="et-EE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00C60FC-5E2E-4514-9BBA-10AFA3B29E15}" type="datetime1">
              <a:rPr lang="et-EE" smtClean="0"/>
              <a:pPr>
                <a:defRPr/>
              </a:pPr>
              <a:t>25.06.2014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dirty="0" smtClean="0"/>
              <a:t>Eesti Töötukassa</a:t>
            </a:r>
            <a:endParaRPr lang="et-EE" dirty="0"/>
          </a:p>
        </p:txBody>
      </p:sp>
      <p:pic>
        <p:nvPicPr>
          <p:cNvPr id="14131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906000" cy="13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141313" name="Object 4"/>
          <p:cNvGraphicFramePr>
            <a:graphicFrameLocks noChangeAspect="1"/>
          </p:cNvGraphicFramePr>
          <p:nvPr/>
        </p:nvGraphicFramePr>
        <p:xfrm>
          <a:off x="244475" y="142875"/>
          <a:ext cx="21431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54" r:id="rId5" imgW="6872400" imgH="1553040" progId="">
                  <p:embed/>
                </p:oleObj>
              </mc:Choice>
              <mc:Fallback>
                <p:oleObj r:id="rId5" imgW="6872400" imgH="1553040" progId="">
                  <p:embed/>
                  <p:pic>
                    <p:nvPicPr>
                      <p:cNvPr id="0" name="Picture 1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" y="142875"/>
                        <a:ext cx="2143125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1452" name="Picture 140" descr="C:\Users\Nikolay\Pictures\thR94W8S5B.jpg"/>
          <p:cNvPicPr>
            <a:picLocks noChangeAspect="1" noChangeArrowheads="1"/>
          </p:cNvPicPr>
          <p:nvPr/>
        </p:nvPicPr>
        <p:blipFill>
          <a:blip r:embed="rId7" cstate="print">
            <a:lum/>
          </a:blip>
          <a:stretch>
            <a:fillRect/>
          </a:stretch>
        </p:blipFill>
        <p:spPr bwMode="auto">
          <a:xfrm>
            <a:off x="7453331" y="3428991"/>
            <a:ext cx="1908000" cy="25856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ikekujundus">
  <a:themeElements>
    <a:clrScheme name="Vaikekujundu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aikekujundu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Vaikekujund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ikekujundu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ikekujundu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ikekujundu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ikekujundu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ikekujundu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ikekujundu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'i kujundu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'i kujundu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aikekujundus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Vaikekujundus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7361</TotalTime>
  <Words>1086</Words>
  <Application>Microsoft Office PowerPoint</Application>
  <PresentationFormat>A4-formaadis paber (210x297 mm)</PresentationFormat>
  <Paragraphs>314</Paragraphs>
  <Slides>15</Slides>
  <Notes>15</Notes>
  <HiddenSlides>0</HiddenSlides>
  <MMClips>0</MMClips>
  <ScaleCrop>false</ScaleCrop>
  <HeadingPairs>
    <vt:vector size="6" baseType="variant">
      <vt:variant>
        <vt:lpstr>Kujundus</vt:lpstr>
      </vt:variant>
      <vt:variant>
        <vt:i4>1</vt:i4>
      </vt:variant>
      <vt:variant>
        <vt:lpstr>Manustatud OLE-serverid</vt:lpstr>
      </vt:variant>
      <vt:variant>
        <vt:i4>0</vt:i4>
      </vt:variant>
      <vt:variant>
        <vt:lpstr>Slaidipealkirjad</vt:lpstr>
      </vt:variant>
      <vt:variant>
        <vt:i4>15</vt:i4>
      </vt:variant>
    </vt:vector>
  </HeadingPairs>
  <TitlesOfParts>
    <vt:vector size="16" baseType="lpstr">
      <vt:lpstr>Vaikekujundus</vt:lpstr>
      <vt:lpstr>Eesti keelt mittekõneleva elanikkonna kõnetamine</vt:lpstr>
      <vt:lpstr>Eesti Töötukassa missioon</vt:lpstr>
      <vt:lpstr> </vt:lpstr>
      <vt:lpstr> Probleemid</vt:lpstr>
      <vt:lpstr> Eesti keele koolitusvõimalusi </vt:lpstr>
      <vt:lpstr>Eesti keele oskuste omandamine</vt:lpstr>
      <vt:lpstr> </vt:lpstr>
      <vt:lpstr>Koostöö</vt:lpstr>
      <vt:lpstr> Ettepanekud</vt:lpstr>
      <vt:lpstr>Infopunktide kohad</vt:lpstr>
      <vt:lpstr>Noored ja 50+</vt:lpstr>
      <vt:lpstr>Nõustamisteenus ”Õpi ennast tundma, kes sa oled”.  </vt:lpstr>
      <vt:lpstr> Veel võimalusi</vt:lpstr>
      <vt:lpstr>Veel mõtteid?</vt:lpstr>
      <vt:lpstr>TÄNAN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Töötuskindluse tulude ja kulude prognoos</dc:title>
  <dc:creator>Gerli Aas</dc:creator>
  <cp:lastModifiedBy>Liilia Lopatko</cp:lastModifiedBy>
  <cp:revision>625</cp:revision>
  <cp:lastPrinted>2011-12-21T10:14:34Z</cp:lastPrinted>
  <dcterms:created xsi:type="dcterms:W3CDTF">2008-09-24T07:37:24Z</dcterms:created>
  <dcterms:modified xsi:type="dcterms:W3CDTF">2014-06-25T11:57:40Z</dcterms:modified>
</cp:coreProperties>
</file>