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7" r:id="rId3"/>
    <p:sldId id="278" r:id="rId4"/>
    <p:sldId id="271" r:id="rId5"/>
    <p:sldId id="272" r:id="rId6"/>
    <p:sldId id="274" r:id="rId7"/>
    <p:sldId id="275" r:id="rId8"/>
    <p:sldId id="273" r:id="rId9"/>
    <p:sldId id="277" r:id="rId10"/>
    <p:sldId id="264" r:id="rId11"/>
  </p:sldIdLst>
  <p:sldSz cx="8999538" cy="6840538" type="screen4x3"/>
  <p:notesSz cx="7559675" cy="10691813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70" y="-90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AB54E51-A8EA-4E4B-9C9E-71C6D224DE31}" type="slidenum">
              <a:t>‹#›</a:t>
            </a:fld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75635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et-EE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D30FFE3D-C127-434D-88AB-E344C66B7876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363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t-EE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1"/>
            <a:ext cx="5272092" cy="4008436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t-E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1"/>
            <a:ext cx="5272092" cy="4008436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1"/>
            <a:ext cx="5272092" cy="4008436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pPr lvl="0" hangingPunct="1">
              <a:lnSpc>
                <a:spcPct val="80000"/>
              </a:lnSpc>
              <a:spcAft>
                <a:spcPts val="1200"/>
              </a:spcAft>
            </a:pPr>
            <a:r>
              <a:rPr lang="fr-BE"/>
              <a:t>EU 28 – 25,8 % low educational attainment</a:t>
            </a:r>
            <a:r>
              <a:rPr lang="et-EE"/>
              <a:t> (ISCED 0-2, st kuni põhiharidus või upper secondary ilma kutsehariduseta)</a:t>
            </a:r>
            <a:endParaRPr lang="fr-BE"/>
          </a:p>
          <a:p>
            <a:pPr lvl="0" hangingPunct="1">
              <a:lnSpc>
                <a:spcPct val="80000"/>
              </a:lnSpc>
              <a:spcAft>
                <a:spcPts val="1200"/>
              </a:spcAft>
            </a:pPr>
            <a:r>
              <a:rPr lang="fr-BE"/>
              <a:t>EU 17 (PIAAC) – </a:t>
            </a:r>
          </a:p>
          <a:p>
            <a:pPr lvl="1">
              <a:lnSpc>
                <a:spcPct val="80000"/>
              </a:lnSpc>
              <a:spcAft>
                <a:spcPts val="1200"/>
              </a:spcAft>
            </a:pPr>
            <a:r>
              <a:rPr lang="fr-BE">
                <a:solidFill>
                  <a:srgbClr val="000000"/>
                </a:solidFill>
                <a:latin typeface="Calibri"/>
              </a:rPr>
              <a:t>one on five European adults has only basic skills in literacy</a:t>
            </a:r>
          </a:p>
          <a:p>
            <a:pPr lvl="1">
              <a:lnSpc>
                <a:spcPct val="80000"/>
              </a:lnSpc>
              <a:spcAft>
                <a:spcPts val="1200"/>
              </a:spcAft>
            </a:pPr>
            <a:r>
              <a:rPr lang="fr-BE">
                <a:solidFill>
                  <a:srgbClr val="000000"/>
                </a:solidFill>
                <a:latin typeface="Calibri"/>
              </a:rPr>
              <a:t>One in four for numeracy</a:t>
            </a:r>
          </a:p>
          <a:p>
            <a:pPr lvl="1">
              <a:lnSpc>
                <a:spcPct val="80000"/>
              </a:lnSpc>
              <a:spcAft>
                <a:spcPts val="1200"/>
              </a:spcAft>
            </a:pPr>
            <a:r>
              <a:rPr lang="fr-BE">
                <a:solidFill>
                  <a:srgbClr val="000000"/>
                </a:solidFill>
                <a:latin typeface="Calibri"/>
              </a:rPr>
              <a:t>One in four European adults lacks the skills to effectively use ICTs for problem solving</a:t>
            </a:r>
          </a:p>
          <a:p>
            <a:pPr lvl="0" hangingPunct="1">
              <a:lnSpc>
                <a:spcPct val="80000"/>
              </a:lnSpc>
              <a:spcAft>
                <a:spcPts val="1200"/>
              </a:spcAft>
            </a:pPr>
            <a:r>
              <a:rPr lang="en-US"/>
              <a:t>European benchmark for LLL: </a:t>
            </a:r>
            <a:r>
              <a:rPr lang="en-US">
                <a:solidFill>
                  <a:srgbClr val="FF0000"/>
                </a:solidFill>
              </a:rPr>
              <a:t>2012 - 9.0%, </a:t>
            </a:r>
            <a:r>
              <a:rPr lang="en-US"/>
              <a:t>target 2020 – 15 %</a:t>
            </a:r>
            <a:endParaRPr lang="fr-BE"/>
          </a:p>
          <a:p>
            <a:pPr lvl="0"/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1"/>
            <a:ext cx="5272092" cy="4008436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pPr marL="228600" lvl="0" indent="-228600">
              <a:buSzPct val="100000"/>
              <a:buAutoNum type="arabicPeriod"/>
            </a:pPr>
            <a:r>
              <a:rPr lang="et-EE"/>
              <a:t>Teavitamine , nõustamissüsteemid, tähelepanu ebasoodsas olukorras sihtgruppidele. Edendustöö tööandjate hulgas töökohal õppimiseks. Paindlikud õppimisvõimalused, kõrgharidusse sisenemine. Mitteformaalse ja informaalse õppe valideerimissüsteemide loomine.</a:t>
            </a:r>
          </a:p>
          <a:p>
            <a:pPr marL="228600" lvl="0" indent="-228600">
              <a:buSzPct val="100000"/>
              <a:buAutoNum type="arabicPeriod"/>
            </a:pPr>
            <a:r>
              <a:rPr lang="et-EE"/>
              <a:t>Kvaliteedisüsteemid pakkujatele, pädevus õpetajatele, läbipaistvam + jagatud vastutusel rahastamine, parem side tööturu vajadustega.</a:t>
            </a:r>
          </a:p>
          <a:p>
            <a:pPr marL="228600" lvl="0" indent="-228600">
              <a:buSzPct val="100000"/>
              <a:buAutoNum type="arabicPeriod"/>
            </a:pPr>
            <a:r>
              <a:rPr lang="et-EE"/>
              <a:t>Võtmeoskuste arendamine, pagulaste, puudega inimeste jms kättesaadavus</a:t>
            </a:r>
          </a:p>
          <a:p>
            <a:pPr marL="228600" lvl="0" indent="-228600">
              <a:buSzPct val="100000"/>
              <a:buAutoNum type="arabicPeriod"/>
            </a:pPr>
            <a:r>
              <a:rPr lang="et-EE"/>
              <a:t>Valdkonnaüleste oskuste (digikirjaoskus ) edendamine, kultuuriorganisatsioonide kaasamine, digi jms kasutamine õppimiseks</a:t>
            </a:r>
          </a:p>
          <a:p>
            <a:pPr marL="228600" lvl="0" indent="-228600">
              <a:buSzPct val="100000"/>
              <a:buAutoNum type="arabicPeriod"/>
            </a:pPr>
            <a:r>
              <a:rPr lang="et-EE"/>
              <a:t>Andmete kogumine, mõjuhindamise tõhustamine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1"/>
            <a:ext cx="5272092" cy="4008436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pPr lvl="0"/>
            <a:r>
              <a:rPr lang="et-EE">
                <a:latin typeface="Roboto Condensed" pitchFamily="18"/>
                <a:cs typeface="Times New Roman" pitchFamily="18"/>
              </a:rPr>
              <a:t>Elukestvas õppes osaleb iga viies kõrgharidusega inimene, aga vaid iga kahekümnes põhiharidusega täiskasvanu</a:t>
            </a:r>
          </a:p>
          <a:p>
            <a:pPr lvl="0"/>
            <a:r>
              <a:rPr lang="et-EE">
                <a:latin typeface="Roboto Condensed" pitchFamily="18"/>
                <a:cs typeface="Times New Roman" pitchFamily="18"/>
              </a:rPr>
              <a:t>Eesti keelt kõnelevad inimesed osalevad rohkem kui mitte-eestlased. Vahe ei ole viimastel aastatel kahjuks vähenenud, 2013 langus just mitte-eestlaste grupis suurem</a:t>
            </a:r>
          </a:p>
          <a:p>
            <a:pPr lvl="0"/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1"/>
            <a:ext cx="5272092" cy="4008436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1"/>
            <a:ext cx="5272092" cy="4008436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pPr lvl="0"/>
            <a:r>
              <a:rPr lang="et-EE"/>
              <a:t>Selleks oli eriti oluline, et  ühe laua taga said kokku inimesed, kes koostööd tehes saavad probleemile lahendusi pakkuda. </a:t>
            </a:r>
          </a:p>
          <a:p>
            <a:pPr lvl="0"/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1"/>
            <a:ext cx="5272092" cy="4008436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1"/>
            <a:ext cx="5272092" cy="4008436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t-E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1"/>
            <a:ext cx="5272092" cy="4008436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74690" y="2125659"/>
            <a:ext cx="7650163" cy="1465261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49370" y="3876671"/>
            <a:ext cx="6300792" cy="1747839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DEE01B-992E-4ACC-A323-B6E75EE367CC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02710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F9AE48-720C-43C7-BE82-53A239BB05AD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83541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981703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98170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E8DEDB-CE55-45C5-A0C7-907409D91BD3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59997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4713C9-EEC6-460C-8AC4-53BB06507084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36498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11202" y="4395785"/>
            <a:ext cx="7648571" cy="1358898"/>
          </a:xfrm>
        </p:spPr>
        <p:txBody>
          <a:bodyPr anchor="t"/>
          <a:lstStyle>
            <a:lvl1pPr>
              <a:defRPr lang="en-US"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1202" y="2898776"/>
            <a:ext cx="7648571" cy="1497009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EE80DC-FBB7-401F-B948-54FED59D6047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81507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9CA34D-6BC3-40E0-99BB-4B21A2CA4540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39511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49263" y="274640"/>
            <a:ext cx="8101007" cy="113982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49263" y="1531940"/>
            <a:ext cx="3976689" cy="638178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49263" y="2170108"/>
            <a:ext cx="3976689" cy="39401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572000" y="1531940"/>
            <a:ext cx="3978270" cy="638178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572000" y="2170108"/>
            <a:ext cx="3978270" cy="39401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1BCB1D-84A5-419E-B789-201148C8E0C4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86819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6F0A3B-EF5C-427F-8069-C81963EC3DEF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84384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8F1228-E57F-4230-AB4C-7B1444095D04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97557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49263" y="273048"/>
            <a:ext cx="2962271" cy="1158873"/>
          </a:xfrm>
        </p:spPr>
        <p:txBody>
          <a:bodyPr anchor="b"/>
          <a:lstStyle>
            <a:lvl1pPr>
              <a:defRPr lang="en-US" sz="2000" b="1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17897" y="273048"/>
            <a:ext cx="5032372" cy="58372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49263" y="1431922"/>
            <a:ext cx="2962271" cy="4678363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DBF2D1-6A62-4FA3-86D9-074B18165E76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23600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63713" y="4787898"/>
            <a:ext cx="5400675" cy="565154"/>
          </a:xfrm>
        </p:spPr>
        <p:txBody>
          <a:bodyPr anchor="b"/>
          <a:lstStyle>
            <a:lvl1pPr>
              <a:defRPr lang="en-US" sz="2000" b="1"/>
            </a:lvl1pPr>
          </a:lstStyle>
          <a:p>
            <a:pPr lvl="0"/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63713" y="611184"/>
            <a:ext cx="5400675" cy="4103690"/>
          </a:xfrm>
        </p:spPr>
        <p:txBody>
          <a:bodyPr/>
          <a:lstStyle>
            <a:lvl1pPr marL="0" indent="0">
              <a:buNone/>
              <a:defRPr lang="et-EE"/>
            </a:lvl1pPr>
          </a:lstStyle>
          <a:p>
            <a:pPr lvl="0"/>
            <a:endParaRPr lang="et-EE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63713" y="5353053"/>
            <a:ext cx="5400675" cy="803272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83FF89-F154-4A58-A5CC-0215012F0DF9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0746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/>
          <a:p>
            <a:pPr lvl="0"/>
            <a:endParaRPr lang="et-E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5144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F19CCC34-1648-4FCD-9710-849A073C66E2}" type="slidenum"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0">
        <a:lnSpc>
          <a:spcPct val="80000"/>
        </a:lnSpc>
        <a:spcBef>
          <a:spcPts val="0"/>
        </a:spcBef>
        <a:spcAft>
          <a:spcPts val="0"/>
        </a:spcAft>
        <a:buSzPct val="45000"/>
        <a:buFont typeface="StarSymbol"/>
        <a:buChar char="●"/>
        <a:tabLst/>
        <a:defRPr lang="et-EE" sz="5700" b="0" i="0" u="none" strike="noStrike" kern="1200" cap="none" spc="0" baseline="0">
          <a:solidFill>
            <a:srgbClr val="000000"/>
          </a:solidFill>
          <a:uFillTx/>
          <a:latin typeface="Roboto Condensed" pitchFamily="18"/>
          <a:ea typeface="Microsoft YaHei" pitchFamily="2"/>
        </a:defRPr>
      </a:lvl1pPr>
    </p:titleStyle>
    <p:bodyStyle>
      <a:lvl1pPr marL="431999" marR="0" lvl="0" indent="-323999" defTabSz="914400" rtl="0" fontAlgn="auto" hangingPunct="0">
        <a:lnSpc>
          <a:spcPct val="100000"/>
        </a:lnSpc>
        <a:spcBef>
          <a:spcPts val="0"/>
        </a:spcBef>
        <a:spcAft>
          <a:spcPts val="1410"/>
        </a:spcAft>
        <a:buSzPct val="45000"/>
        <a:buFont typeface="StarSymbol"/>
        <a:buChar char="●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Roboto Condensed" pitchFamily="2"/>
          <a:ea typeface="Microsoft YaHei" pitchFamily="2"/>
          <a:cs typeface="Mangal" pitchFamily="2"/>
        </a:defRPr>
      </a:lvl1pPr>
      <a:lvl2pPr marL="863998" marR="0" lvl="1" indent="-323999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75000"/>
        <a:buFont typeface="StarSymbol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Roboto Condensed" pitchFamily="2"/>
          <a:ea typeface="Microsoft YaHei" pitchFamily="2"/>
          <a:cs typeface="Mangal" pitchFamily="2"/>
        </a:defRPr>
      </a:lvl2pPr>
      <a:lvl3pPr marL="1295997" marR="0" lvl="2" indent="-287999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45000"/>
        <a:buFont typeface="StarSymbol"/>
        <a:buChar char="●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Roboto Condensed" pitchFamily="2"/>
          <a:ea typeface="Microsoft YaHei" pitchFamily="2"/>
          <a:cs typeface="Mangal" pitchFamily="2"/>
        </a:defRPr>
      </a:lvl3pPr>
      <a:lvl4pPr marL="1727996" marR="0" lvl="3" indent="-215999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75000"/>
        <a:buFont typeface="StarSymbol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Roboto Condensed" pitchFamily="2"/>
          <a:ea typeface="Microsoft YaHei" pitchFamily="2"/>
          <a:cs typeface="Mangal" pitchFamily="2"/>
        </a:defRPr>
      </a:lvl4pPr>
      <a:lvl5pPr marL="2159995" marR="0" lvl="4" indent="-215999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45000"/>
        <a:buFont typeface="StarSymbol"/>
        <a:buChar char="●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Roboto Condensed" pitchFamily="2"/>
          <a:ea typeface="Microsoft YaHei" pitchFamily="2"/>
          <a:cs typeface="Mangal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bg>
      <p:bgPr>
        <a:solidFill>
          <a:srgbClr val="41B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 noGrp="1"/>
          </p:cNvSpPr>
          <p:nvPr>
            <p:ph type="title" idx="4294967295"/>
          </p:nvPr>
        </p:nvSpPr>
        <p:spPr>
          <a:xfrm>
            <a:off x="1403997" y="1980105"/>
            <a:ext cx="7200003" cy="1799996"/>
          </a:xfrm>
        </p:spPr>
        <p:txBody>
          <a:bodyPr anchor="t"/>
          <a:lstStyle/>
          <a:p>
            <a:pPr lvl="0">
              <a:buNone/>
            </a:pPr>
            <a:r>
              <a:rPr lang="fi-FI" sz="4400">
                <a:solidFill>
                  <a:srgbClr val="FFFFFF"/>
                </a:solidFill>
              </a:rPr>
              <a:t>AGENDA - </a:t>
            </a:r>
            <a:r>
              <a:rPr lang="et-EE" sz="4400">
                <a:solidFill>
                  <a:srgbClr val="FFFFFF"/>
                </a:solidFill>
              </a:rPr>
              <a:t>Euroopa täiskasvanuhariduse tegevuskava rakendamine Eestis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403997" y="4716411"/>
            <a:ext cx="7200003" cy="152598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t-EE" sz="2560" b="1" i="0" u="none" strike="noStrike" kern="0" cap="none" spc="0" baseline="0">
                <a:solidFill>
                  <a:srgbClr val="FFFFFF"/>
                </a:solidFill>
                <a:uFillTx/>
                <a:latin typeface="Roboto Condensed" pitchFamily="18"/>
                <a:ea typeface="Microsoft YaHei" pitchFamily="2"/>
                <a:cs typeface="Mangal" pitchFamily="2"/>
              </a:rPr>
              <a:t>Kairi Solmann</a:t>
            </a:r>
            <a:endParaRPr lang="et-EE" sz="2560" b="1" i="0" u="none" strike="noStrike" kern="1200" cap="none" spc="0" baseline="0">
              <a:solidFill>
                <a:srgbClr val="FFFFFF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t-EE" sz="2000" b="0" i="0" u="none" strike="noStrike" kern="1200" cap="none" spc="0" baseline="0">
                <a:solidFill>
                  <a:srgbClr val="FFFFFF"/>
                </a:solidFill>
                <a:uFillTx/>
                <a:latin typeface="Roboto Condensed" pitchFamily="18"/>
                <a:ea typeface="Microsoft YaHei" pitchFamily="2"/>
                <a:cs typeface="Mangal" pitchFamily="2"/>
              </a:rPr>
              <a:t>Täiskasvanuhariduse osakond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2000" b="0" i="0" u="none" strike="noStrike" kern="1200" cap="none" spc="0" baseline="0">
              <a:solidFill>
                <a:srgbClr val="FFFFFF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t-EE" sz="2000" b="0" i="0" u="none" strike="noStrike" kern="0" cap="none" spc="0" baseline="0">
                <a:solidFill>
                  <a:srgbClr val="FFFFFF"/>
                </a:solidFill>
                <a:uFillTx/>
                <a:latin typeface="Roboto Condensed" pitchFamily="18"/>
                <a:ea typeface="Microsoft YaHei" pitchFamily="2"/>
                <a:cs typeface="Mangal" pitchFamily="2"/>
              </a:rPr>
              <a:t>26</a:t>
            </a:r>
            <a:r>
              <a:rPr lang="et-EE" sz="2000" b="0" i="0" u="none" strike="noStrike" kern="1200" cap="none" spc="0" baseline="0">
                <a:solidFill>
                  <a:srgbClr val="FFFFFF"/>
                </a:solidFill>
                <a:uFillTx/>
                <a:latin typeface="Roboto Condensed" pitchFamily="18"/>
                <a:ea typeface="Microsoft YaHei" pitchFamily="2"/>
                <a:cs typeface="Mangal" pitchFamily="2"/>
              </a:rPr>
              <a:t>.06.2014</a:t>
            </a:r>
          </a:p>
        </p:txBody>
      </p:sp>
      <p:sp>
        <p:nvSpPr>
          <p:cNvPr id="4" name="Rectangle 8"/>
          <p:cNvSpPr/>
          <p:nvPr/>
        </p:nvSpPr>
        <p:spPr>
          <a:xfrm>
            <a:off x="0" y="0"/>
            <a:ext cx="9000000" cy="1799996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"/>
              <a:cs typeface=""/>
            </a:endParaRP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195" y="215999"/>
            <a:ext cx="3464999" cy="1386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bg>
      <p:bgPr>
        <a:solidFill>
          <a:srgbClr val="41B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 noGrp="1"/>
          </p:cNvSpPr>
          <p:nvPr>
            <p:ph type="title" idx="4294967295"/>
          </p:nvPr>
        </p:nvSpPr>
        <p:spPr>
          <a:xfrm>
            <a:off x="1403997" y="2340004"/>
            <a:ext cx="5904079" cy="2016370"/>
          </a:xfrm>
        </p:spPr>
        <p:txBody>
          <a:bodyPr anchor="t"/>
          <a:lstStyle/>
          <a:p>
            <a:pPr lvl="0">
              <a:buNone/>
            </a:pPr>
            <a:r>
              <a:rPr lang="et-EE" sz="5400">
                <a:solidFill>
                  <a:srgbClr val="FFFFFF"/>
                </a:solidFill>
              </a:rPr>
              <a:t>Põnevat päeva!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403841" y="5004447"/>
            <a:ext cx="7200003" cy="121314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t-EE" sz="2560" b="1" i="0" u="none" strike="noStrike" kern="1200" cap="none" spc="0" baseline="0">
                <a:solidFill>
                  <a:srgbClr val="FFFFFF"/>
                </a:solidFill>
                <a:uFillTx/>
                <a:latin typeface="Roboto Condensed" pitchFamily="18"/>
                <a:ea typeface="Microsoft YaHei" pitchFamily="2"/>
                <a:cs typeface="Mangal" pitchFamily="2"/>
              </a:rPr>
              <a:t>Kairi Solmann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t-EE" sz="2000" b="0" i="0" u="none" strike="noStrike" kern="0" cap="none" spc="0" baseline="0">
                <a:solidFill>
                  <a:srgbClr val="FFFFFF"/>
                </a:solidFill>
                <a:uFillTx/>
                <a:latin typeface="Roboto Condensed" pitchFamily="18"/>
                <a:ea typeface="Microsoft YaHei" pitchFamily="2"/>
                <a:cs typeface="Mangal" pitchFamily="2"/>
              </a:rPr>
              <a:t>k</a:t>
            </a:r>
            <a:r>
              <a:rPr lang="et-EE" sz="2000" b="0" i="0" u="none" strike="noStrike" kern="1200" cap="none" spc="0" baseline="0">
                <a:solidFill>
                  <a:srgbClr val="FFFFFF"/>
                </a:solidFill>
                <a:uFillTx/>
                <a:latin typeface="Roboto Condensed" pitchFamily="18"/>
                <a:ea typeface="Microsoft YaHei" pitchFamily="2"/>
                <a:cs typeface="Mangal" pitchFamily="2"/>
              </a:rPr>
              <a:t>airi.solmann@hm.ee</a:t>
            </a:r>
          </a:p>
        </p:txBody>
      </p:sp>
      <p:sp>
        <p:nvSpPr>
          <p:cNvPr id="4" name="Rectangle 7"/>
          <p:cNvSpPr/>
          <p:nvPr/>
        </p:nvSpPr>
        <p:spPr>
          <a:xfrm>
            <a:off x="0" y="0"/>
            <a:ext cx="9000000" cy="1799996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800" b="0" i="0" u="none" strike="noStrike" kern="1200" cap="none" spc="0" baseline="0">
              <a:solidFill>
                <a:srgbClr val="FFFFFF"/>
              </a:solidFill>
              <a:uFillTx/>
              <a:latin typeface="Calibri"/>
              <a:ea typeface=""/>
              <a:cs typeface=""/>
            </a:endParaRP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195" y="215999"/>
            <a:ext cx="3464999" cy="1386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8" y="323926"/>
            <a:ext cx="7740185" cy="1152125"/>
          </a:xfrm>
        </p:spPr>
        <p:txBody>
          <a:bodyPr/>
          <a:lstStyle/>
          <a:p>
            <a:pPr lvl="0">
              <a:buNone/>
            </a:pPr>
            <a:r>
              <a:rPr lang="et-EE" sz="3200" b="1">
                <a:solidFill>
                  <a:srgbClr val="00B0F0"/>
                </a:solidFill>
              </a:rPr>
              <a:t>PROJEKTI TAUST    Euroopa tasand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95313" y="1476051"/>
            <a:ext cx="7992002" cy="4879402"/>
          </a:xfrm>
        </p:spPr>
        <p:txBody>
          <a:bodyPr/>
          <a:lstStyle/>
          <a:p>
            <a:pPr marL="107999" lvl="0" indent="0">
              <a:spcAft>
                <a:spcPts val="0"/>
              </a:spcAft>
              <a:buNone/>
            </a:pPr>
            <a:r>
              <a:rPr lang="et-EE" sz="2800">
                <a:latin typeface="Roboto Condensed" pitchFamily="18"/>
                <a:cs typeface="Times New Roman" pitchFamily="18"/>
              </a:rPr>
              <a:t>Kasvav tähelepanu täiskasvanuharidusele</a:t>
            </a:r>
          </a:p>
          <a:p>
            <a:pPr marL="107999" lvl="0" indent="0">
              <a:spcAft>
                <a:spcPts val="0"/>
              </a:spcAft>
              <a:buNone/>
            </a:pPr>
            <a:endParaRPr lang="et-EE" sz="2800">
              <a:latin typeface="Roboto Condensed" pitchFamily="18"/>
              <a:cs typeface="Times New Roman" pitchFamily="18"/>
            </a:endParaRPr>
          </a:p>
          <a:p>
            <a:pPr lvl="0">
              <a:spcAft>
                <a:spcPts val="0"/>
              </a:spcAft>
              <a:buFont typeface="Wingdings" pitchFamily="2"/>
              <a:buChar char="v"/>
            </a:pPr>
            <a:r>
              <a:rPr lang="et-EE" sz="2800">
                <a:latin typeface="Roboto Condensed" pitchFamily="18"/>
                <a:cs typeface="Times New Roman" pitchFamily="18"/>
              </a:rPr>
              <a:t>Madalate oskustega/madala kvalifikatsiooniga täiskasvanute hulk (PIAAC tulemused, Euroopa statistika omandatud hariduse, töötuse ja elukestvas õppes osalemise kohta)</a:t>
            </a:r>
          </a:p>
          <a:p>
            <a:pPr lvl="0">
              <a:spcAft>
                <a:spcPts val="0"/>
              </a:spcAft>
              <a:buFont typeface="Wingdings" pitchFamily="2"/>
              <a:buChar char="v"/>
            </a:pPr>
            <a:endParaRPr lang="en-US" sz="2800">
              <a:latin typeface="Roboto Condensed" pitchFamily="18"/>
              <a:cs typeface="Times New Roman" pitchFamily="18"/>
            </a:endParaRPr>
          </a:p>
          <a:p>
            <a:pPr lvl="0">
              <a:spcAft>
                <a:spcPts val="0"/>
              </a:spcAft>
              <a:buFont typeface="Wingdings" pitchFamily="2"/>
              <a:buChar char="v"/>
            </a:pPr>
            <a:r>
              <a:rPr lang="et-EE" sz="2800">
                <a:latin typeface="Roboto Condensed" pitchFamily="18"/>
                <a:cs typeface="Times New Roman" pitchFamily="18"/>
              </a:rPr>
              <a:t>Demograafilised väljakutsed</a:t>
            </a:r>
            <a:endParaRPr lang="en-US" sz="2800">
              <a:latin typeface="Roboto Condensed" pitchFamily="18"/>
              <a:cs typeface="Times New Roman" pitchFamily="18"/>
            </a:endParaRPr>
          </a:p>
          <a:p>
            <a:pPr lvl="0">
              <a:spcAft>
                <a:spcPts val="0"/>
              </a:spcAft>
              <a:buFont typeface="Wingdings" pitchFamily="2"/>
              <a:buChar char="v"/>
            </a:pPr>
            <a:endParaRPr lang="en-US" sz="2800">
              <a:latin typeface="Roboto Condensed" pitchFamily="18"/>
              <a:cs typeface="Times New Roman" pitchFamily="18"/>
            </a:endParaRPr>
          </a:p>
          <a:p>
            <a:pPr lvl="0">
              <a:spcAft>
                <a:spcPts val="0"/>
              </a:spcAft>
              <a:buFont typeface="Wingdings" pitchFamily="2"/>
              <a:buChar char="v"/>
            </a:pPr>
            <a:r>
              <a:rPr lang="et-EE" sz="2800">
                <a:latin typeface="Roboto Condensed" pitchFamily="18"/>
                <a:cs typeface="Times New Roman" pitchFamily="18"/>
              </a:rPr>
              <a:t>Tööturul vajatakse järjest enam kõrgete oskustega tööjõudu</a:t>
            </a:r>
            <a:endParaRPr lang="en-US" sz="2800">
              <a:latin typeface="Roboto Condensed" pitchFamily="18"/>
              <a:cs typeface="Times New Roman" pitchFamily="18"/>
            </a:endParaRPr>
          </a:p>
          <a:p>
            <a:pPr lvl="0">
              <a:spcAft>
                <a:spcPts val="0"/>
              </a:spcAft>
              <a:buFont typeface="Wingdings" pitchFamily="2"/>
              <a:buChar char="v"/>
            </a:pPr>
            <a:endParaRPr lang="en-US" sz="2800">
              <a:latin typeface="Roboto Condensed" pitchFamily="18"/>
              <a:cs typeface="Times New Roman" pitchFamily="18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4184" y="0"/>
            <a:ext cx="431029" cy="6839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8" y="323926"/>
            <a:ext cx="7740185" cy="1152125"/>
          </a:xfrm>
        </p:spPr>
        <p:txBody>
          <a:bodyPr/>
          <a:lstStyle/>
          <a:p>
            <a:pPr lvl="0">
              <a:buNone/>
            </a:pPr>
            <a:r>
              <a:rPr lang="et-EE" sz="3200" b="1">
                <a:solidFill>
                  <a:srgbClr val="00B0F0"/>
                </a:solidFill>
              </a:rPr>
              <a:t>Täiskasvanuhariduse Euroopa tegevuskava (Agenda)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2182" y="1332033"/>
            <a:ext cx="7992002" cy="4951402"/>
          </a:xfrm>
        </p:spPr>
        <p:txBody>
          <a:bodyPr/>
          <a:lstStyle/>
          <a:p>
            <a:pPr marL="107999" lvl="0" indent="0">
              <a:spcAft>
                <a:spcPts val="1200"/>
              </a:spcAft>
              <a:buNone/>
            </a:pPr>
            <a:r>
              <a:rPr lang="et-EE" sz="2400">
                <a:latin typeface="Roboto Condensed" pitchFamily="18"/>
                <a:cs typeface="Times New Roman" pitchFamily="18"/>
              </a:rPr>
              <a:t>Visioon 2020:</a:t>
            </a:r>
          </a:p>
          <a:p>
            <a:pPr lvl="0" hangingPunct="1">
              <a:lnSpc>
                <a:spcPct val="80000"/>
              </a:lnSpc>
              <a:spcAft>
                <a:spcPts val="1200"/>
              </a:spcAft>
              <a:buClr>
                <a:srgbClr val="3166CF"/>
              </a:buClr>
            </a:pPr>
            <a:r>
              <a:rPr lang="et-EE" sz="2400"/>
              <a:t>Kõrge kvaliteediga õppimisvõimaluste olemasolu </a:t>
            </a:r>
            <a:r>
              <a:rPr lang="fr-BE" sz="2400"/>
              <a:t>  </a:t>
            </a:r>
          </a:p>
          <a:p>
            <a:pPr lvl="0" hangingPunct="1">
              <a:lnSpc>
                <a:spcPct val="80000"/>
              </a:lnSpc>
              <a:spcAft>
                <a:spcPts val="1200"/>
              </a:spcAft>
              <a:buClr>
                <a:srgbClr val="3166CF"/>
              </a:buClr>
            </a:pPr>
            <a:r>
              <a:rPr lang="et-EE" sz="2400"/>
              <a:t>Fookuses on õppija autonoomia ja vastutus sh läbi õpiväljundite</a:t>
            </a:r>
            <a:endParaRPr lang="fr-BE" sz="2400"/>
          </a:p>
          <a:p>
            <a:pPr lvl="0" hangingPunct="1">
              <a:lnSpc>
                <a:spcPct val="80000"/>
              </a:lnSpc>
              <a:spcAft>
                <a:spcPts val="1200"/>
              </a:spcAft>
              <a:buClr>
                <a:srgbClr val="3166CF"/>
              </a:buClr>
            </a:pPr>
            <a:r>
              <a:rPr lang="et-EE" sz="2400"/>
              <a:t>Täiskasvanuharidus on integreeritud elukestva õppe süsteemi</a:t>
            </a:r>
            <a:r>
              <a:rPr lang="fr-BE" sz="2400"/>
              <a:t>:</a:t>
            </a:r>
            <a:endParaRPr lang="et-EE" sz="2400"/>
          </a:p>
          <a:p>
            <a:pPr lvl="1">
              <a:lnSpc>
                <a:spcPct val="80000"/>
              </a:lnSpc>
              <a:spcAft>
                <a:spcPts val="1200"/>
              </a:spcAft>
              <a:buClr>
                <a:srgbClr val="3166CF"/>
              </a:buClr>
            </a:pPr>
            <a:r>
              <a:rPr lang="et-EE" sz="2400"/>
              <a:t>Efektiivne nõustamine ja VÕTA rakendamine</a:t>
            </a:r>
            <a:endParaRPr lang="fr-BE" sz="2400"/>
          </a:p>
          <a:p>
            <a:pPr lvl="1">
              <a:lnSpc>
                <a:spcPct val="80000"/>
              </a:lnSpc>
              <a:spcAft>
                <a:spcPts val="1200"/>
              </a:spcAft>
              <a:buClr>
                <a:srgbClr val="3166CF"/>
              </a:buClr>
            </a:pPr>
            <a:r>
              <a:rPr lang="et-EE" sz="2400"/>
              <a:t>Õppimisvõimalused kõikidel EQF tasemetel</a:t>
            </a:r>
          </a:p>
          <a:p>
            <a:pPr marL="0" lvl="1">
              <a:lnSpc>
                <a:spcPct val="80000"/>
              </a:lnSpc>
              <a:spcAft>
                <a:spcPts val="1200"/>
              </a:spcAft>
              <a:buClr>
                <a:srgbClr val="3166CF"/>
              </a:buClr>
              <a:buFont typeface="Arial" pitchFamily="34"/>
              <a:buChar char="•"/>
            </a:pPr>
            <a:r>
              <a:rPr lang="et-EE" sz="2400"/>
              <a:t>Täiskasvanute teadlikkuse tõus</a:t>
            </a:r>
          </a:p>
          <a:p>
            <a:pPr marL="0" lvl="1">
              <a:lnSpc>
                <a:spcPct val="80000"/>
              </a:lnSpc>
              <a:spcAft>
                <a:spcPts val="0"/>
              </a:spcAft>
              <a:buClr>
                <a:srgbClr val="3166CF"/>
              </a:buClr>
              <a:buFont typeface="Arial" pitchFamily="34"/>
              <a:buChar char="•"/>
            </a:pPr>
            <a:r>
              <a:rPr lang="et-EE" sz="2400"/>
              <a:t>Kõigi osapoolte kaasamine ja koostöö</a:t>
            </a:r>
            <a:endParaRPr lang="en-US" sz="2400"/>
          </a:p>
          <a:p>
            <a:pPr lvl="0">
              <a:spcAft>
                <a:spcPts val="0"/>
              </a:spcAft>
              <a:buFont typeface="Wingdings" pitchFamily="2"/>
              <a:buChar char="v"/>
            </a:pPr>
            <a:endParaRPr lang="et-EE" sz="1800">
              <a:latin typeface="Roboto Condensed" pitchFamily="18"/>
              <a:cs typeface="Times New Roman" pitchFamily="18"/>
            </a:endParaRPr>
          </a:p>
          <a:p>
            <a:pPr marL="107999" lvl="0" indent="0">
              <a:spcAft>
                <a:spcPts val="0"/>
              </a:spcAft>
              <a:buNone/>
            </a:pPr>
            <a:r>
              <a:rPr lang="et-EE" sz="2400">
                <a:latin typeface="Roboto Condensed" pitchFamily="18"/>
                <a:cs typeface="Times New Roman" pitchFamily="18"/>
              </a:rPr>
              <a:t>Agenda elluviimise tõhustamiseks nimetasid EL liikmesriigid riikliku koordinaatori – Eestis </a:t>
            </a:r>
            <a:r>
              <a:rPr lang="et-EE" sz="2400">
                <a:solidFill>
                  <a:srgbClr val="00B0F0"/>
                </a:solidFill>
                <a:latin typeface="Roboto Condensed" pitchFamily="18"/>
                <a:cs typeface="Times New Roman" pitchFamily="18"/>
              </a:rPr>
              <a:t>ETKA Andras</a:t>
            </a:r>
            <a:r>
              <a:rPr lang="et-EE" sz="2400">
                <a:latin typeface="Roboto Condensed" pitchFamily="18"/>
                <a:cs typeface="Times New Roman" pitchFamily="18"/>
              </a:rPr>
              <a:t> </a:t>
            </a:r>
            <a:endParaRPr lang="en-US" sz="2400">
              <a:latin typeface="Roboto Condensed" pitchFamily="18"/>
              <a:cs typeface="Times New Roman" pitchFamily="18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4184" y="0"/>
            <a:ext cx="431029" cy="6839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89880" y="395935"/>
            <a:ext cx="7740185" cy="864098"/>
          </a:xfrm>
        </p:spPr>
        <p:txBody>
          <a:bodyPr/>
          <a:lstStyle/>
          <a:p>
            <a:pPr lvl="0">
              <a:buNone/>
            </a:pPr>
            <a:r>
              <a:rPr lang="et-EE" sz="3200" b="1">
                <a:solidFill>
                  <a:srgbClr val="00B0F0"/>
                </a:solidFill>
              </a:rPr>
              <a:t>PROJEKTI TAUST    Eesti olukord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2182" y="1476051"/>
            <a:ext cx="7992002" cy="4807384"/>
          </a:xfrm>
        </p:spPr>
        <p:txBody>
          <a:bodyPr/>
          <a:lstStyle/>
          <a:p>
            <a:pPr marL="342900" lvl="0" indent="-342900">
              <a:spcAft>
                <a:spcPts val="1200"/>
              </a:spcAft>
            </a:pPr>
            <a:r>
              <a:rPr lang="et-EE" sz="2800"/>
              <a:t>Ligi kolmandik Eesti tööealisest elanikkonnast on erialase ettevalmistuseta. Erialase hariduseta ja madala haridusega täiskasvanute hulk on suurem nooremates vanusegruppides.</a:t>
            </a:r>
          </a:p>
          <a:p>
            <a:pPr marL="342900" lvl="0" indent="-342900">
              <a:spcAft>
                <a:spcPts val="1200"/>
              </a:spcAft>
            </a:pPr>
            <a:r>
              <a:rPr lang="et-EE" sz="2800">
                <a:latin typeface="Roboto Condensed" pitchFamily="18"/>
                <a:cs typeface="Times New Roman" pitchFamily="18"/>
              </a:rPr>
              <a:t>Elukestva õppe idee ei ole juurdunud kõikides sihtgruppides samavõrd.</a:t>
            </a:r>
            <a:r>
              <a:rPr lang="et-EE" sz="2800"/>
              <a:t> Enesetäiendamist pärsib rahaliste võimaluste piiratuse kõrval ka täiskasvanute huvi- ja motivatsioonipuudus. </a:t>
            </a:r>
          </a:p>
          <a:p>
            <a:pPr marL="342900" lvl="0" indent="-342900">
              <a:spcAft>
                <a:spcPts val="0"/>
              </a:spcAft>
            </a:pPr>
            <a:r>
              <a:rPr lang="et-EE" sz="2800"/>
              <a:t>Erinevate osapoolte koostöö elukestva õppe süsteemi arendamisel ei ole piisav. 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4184" y="0"/>
            <a:ext cx="431029" cy="6839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7153" y="467944"/>
            <a:ext cx="7740185" cy="792089"/>
          </a:xfrm>
        </p:spPr>
        <p:txBody>
          <a:bodyPr/>
          <a:lstStyle/>
          <a:p>
            <a:pPr lvl="0">
              <a:buNone/>
            </a:pPr>
            <a:r>
              <a:rPr lang="et-EE" sz="3200" b="1">
                <a:solidFill>
                  <a:srgbClr val="00B0F0"/>
                </a:solidFill>
              </a:rPr>
              <a:t>PROJEKTIS SEATUD SIHID</a:t>
            </a:r>
            <a:endParaRPr lang="et-EE" sz="3200">
              <a:solidFill>
                <a:srgbClr val="00B0F0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78783" y="1404042"/>
            <a:ext cx="8280916" cy="4807393"/>
          </a:xfrm>
        </p:spPr>
        <p:txBody>
          <a:bodyPr/>
          <a:lstStyle/>
          <a:p>
            <a:pPr lvl="0">
              <a:spcAft>
                <a:spcPts val="0"/>
              </a:spcAft>
              <a:buFont typeface="Wingdings" pitchFamily="2"/>
              <a:buChar char="ü"/>
            </a:pPr>
            <a:r>
              <a:rPr lang="et-EE" sz="2800">
                <a:latin typeface="Roboto Condensed" pitchFamily="18"/>
                <a:cs typeface="Times New Roman" pitchFamily="18"/>
              </a:rPr>
              <a:t>Üldine teadlikkus elukestvast õppest ja täiskasvanuharidusest on avardunud</a:t>
            </a:r>
          </a:p>
          <a:p>
            <a:pPr lvl="0">
              <a:spcAft>
                <a:spcPts val="0"/>
              </a:spcAft>
              <a:buFont typeface="Wingdings" pitchFamily="2"/>
              <a:buChar char="ü"/>
            </a:pPr>
            <a:endParaRPr lang="et-EE" sz="2800">
              <a:latin typeface="Roboto Condensed" pitchFamily="18"/>
              <a:cs typeface="Times New Roman" pitchFamily="18"/>
            </a:endParaRPr>
          </a:p>
          <a:p>
            <a:pPr lvl="0">
              <a:spcAft>
                <a:spcPts val="0"/>
              </a:spcAft>
              <a:buFont typeface="Wingdings" pitchFamily="2"/>
              <a:buChar char="ü"/>
            </a:pPr>
            <a:r>
              <a:rPr lang="et-EE" sz="2800">
                <a:latin typeface="Roboto Condensed" pitchFamily="18"/>
                <a:cs typeface="Times New Roman" pitchFamily="18"/>
              </a:rPr>
              <a:t>Koostöö erinevate täiskasvanuhariduse osapoolte  vahel on paranenud</a:t>
            </a:r>
          </a:p>
          <a:p>
            <a:pPr lvl="0">
              <a:spcAft>
                <a:spcPts val="0"/>
              </a:spcAft>
              <a:buFont typeface="Wingdings" pitchFamily="2"/>
              <a:buChar char="ü"/>
            </a:pPr>
            <a:endParaRPr lang="et-EE" sz="2800">
              <a:latin typeface="Roboto Condensed" pitchFamily="18"/>
              <a:cs typeface="Times New Roman" pitchFamily="18"/>
            </a:endParaRPr>
          </a:p>
          <a:p>
            <a:pPr lvl="0">
              <a:spcAft>
                <a:spcPts val="0"/>
              </a:spcAft>
              <a:buFont typeface="Wingdings" pitchFamily="2"/>
              <a:buChar char="ü"/>
            </a:pPr>
            <a:r>
              <a:rPr lang="et-EE" sz="2800">
                <a:latin typeface="Roboto Condensed" pitchFamily="18"/>
                <a:cs typeface="Times New Roman" pitchFamily="18"/>
              </a:rPr>
              <a:t>Madala haridustaseme (ilma keskhariduseta) ja ilma erialase hariduseta täiskasvanute  õppimise juurde tagasipöördumise võimaliku toetussüsteemi mudelite kirjeldamine.</a:t>
            </a:r>
          </a:p>
          <a:p>
            <a:pPr lvl="0">
              <a:spcAft>
                <a:spcPts val="0"/>
              </a:spcAft>
              <a:buFont typeface="Wingdings" pitchFamily="2"/>
              <a:buChar char="ü"/>
            </a:pPr>
            <a:endParaRPr lang="et-EE" sz="2400">
              <a:latin typeface="Roboto Condensed" pitchFamily="18"/>
              <a:cs typeface="Times New Roman" pitchFamily="18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4184" y="0"/>
            <a:ext cx="431029" cy="6839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98658" y="467944"/>
            <a:ext cx="7740185" cy="792089"/>
          </a:xfrm>
        </p:spPr>
        <p:txBody>
          <a:bodyPr/>
          <a:lstStyle/>
          <a:p>
            <a:pPr lvl="0">
              <a:buNone/>
            </a:pPr>
            <a:r>
              <a:rPr lang="et-EE" sz="3200" b="1">
                <a:solidFill>
                  <a:srgbClr val="00B0F0"/>
                </a:solidFill>
              </a:rPr>
              <a:t>PROJEKTI TEGEVUSED I</a:t>
            </a:r>
            <a:endParaRPr lang="et-EE" sz="3200">
              <a:solidFill>
                <a:srgbClr val="00B0F0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323304" y="1404042"/>
            <a:ext cx="7992002" cy="4879402"/>
          </a:xfrm>
        </p:spPr>
        <p:txBody>
          <a:bodyPr/>
          <a:lstStyle/>
          <a:p>
            <a:pPr marL="107999" lvl="0" indent="0">
              <a:buNone/>
            </a:pPr>
            <a:r>
              <a:rPr lang="et-EE" sz="2400" b="1"/>
              <a:t>AGENDA põhisõnumite edastamine ja info vahetus</a:t>
            </a:r>
          </a:p>
          <a:p>
            <a:pPr marL="107999" lvl="0" indent="0">
              <a:buNone/>
            </a:pPr>
            <a:r>
              <a:rPr lang="et-EE" sz="2400"/>
              <a:t>* täiskasvanuhariduse erinevate osapoolte osalemine aruteludes</a:t>
            </a:r>
          </a:p>
          <a:p>
            <a:pPr marL="107999" lvl="0" indent="0">
              <a:buNone/>
            </a:pPr>
            <a:r>
              <a:rPr lang="et-EE" sz="2400"/>
              <a:t>* heade praktikate jagamine, üksteise kogemustest õppimine</a:t>
            </a:r>
          </a:p>
          <a:p>
            <a:pPr marL="107999" lvl="0" indent="0">
              <a:buNone/>
            </a:pPr>
            <a:r>
              <a:rPr lang="et-EE" sz="2400"/>
              <a:t>Kaasatud oli 6 maakonda: Jõgevamaa, Ida-Virumaa, Läänemaa, Põlvamaa, Saaremaa, Valgamaa ning 4 omavalitusust: Valga linn, Narva linn, Lääne-Nigula vald, Kaarma vald. Eelpoolnimetatud maakondade ja KOVde kogemusi levitati 2014.a. Raplamaal, Viljandimaal ja Pärnumaal.</a:t>
            </a:r>
          </a:p>
          <a:p>
            <a:pPr marL="107999" lvl="0" indent="0">
              <a:buNone/>
            </a:pPr>
            <a:r>
              <a:rPr lang="et-EE" sz="2400"/>
              <a:t>Kokku osales seminaridel üle 200 inimese.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4184" y="0"/>
            <a:ext cx="431029" cy="6839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79154" y="395935"/>
            <a:ext cx="7740185" cy="864098"/>
          </a:xfrm>
        </p:spPr>
        <p:txBody>
          <a:bodyPr/>
          <a:lstStyle/>
          <a:p>
            <a:pPr lvl="0">
              <a:buNone/>
            </a:pPr>
            <a:r>
              <a:rPr lang="et-EE" sz="3200" b="1">
                <a:solidFill>
                  <a:srgbClr val="00B0F0"/>
                </a:solidFill>
              </a:rPr>
              <a:t>PROJEKTI TEGEVUSED II</a:t>
            </a:r>
            <a:endParaRPr lang="et-EE" sz="3200">
              <a:solidFill>
                <a:srgbClr val="00B0F0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73423" y="1188025"/>
            <a:ext cx="7992002" cy="5095420"/>
          </a:xfrm>
        </p:spPr>
        <p:txBody>
          <a:bodyPr/>
          <a:lstStyle/>
          <a:p>
            <a:pPr marL="107999" lvl="0" indent="0">
              <a:buNone/>
            </a:pPr>
            <a:r>
              <a:rPr lang="et-EE" sz="2400" b="1"/>
              <a:t>Sihtgrupile suunatud teavitustegevused </a:t>
            </a:r>
          </a:p>
          <a:p>
            <a:pPr marL="107999" lvl="0" indent="0">
              <a:buNone/>
            </a:pPr>
            <a:r>
              <a:rPr lang="et-EE" sz="2400"/>
              <a:t>* Õpibuss  - 500 inimest</a:t>
            </a:r>
          </a:p>
          <a:p>
            <a:pPr marL="107999" lvl="0" indent="0">
              <a:buNone/>
            </a:pPr>
            <a:r>
              <a:rPr lang="et-EE" sz="2400"/>
              <a:t>* Personaalne nõustamine kohapeal - 170 inimest</a:t>
            </a:r>
          </a:p>
          <a:p>
            <a:pPr marL="107999" lvl="0" indent="0">
              <a:buNone/>
            </a:pPr>
            <a:r>
              <a:rPr lang="et-EE" sz="2400"/>
              <a:t>* Venekeelne raadio – 10 saadet „Ainult täiskasvanutele” +</a:t>
            </a:r>
          </a:p>
          <a:p>
            <a:pPr marL="107999" lvl="0" indent="0">
              <a:buNone/>
            </a:pPr>
            <a:r>
              <a:rPr lang="et-EE" sz="2400"/>
              <a:t> lood ja intervjuud (~20 000  kuulajat saate ajal)</a:t>
            </a:r>
          </a:p>
          <a:p>
            <a:pPr marL="107999" lvl="0" indent="0">
              <a:buNone/>
            </a:pPr>
            <a:r>
              <a:rPr lang="et-EE" sz="2400"/>
              <a:t>* Teema kajastamine ja edulood kohalikes ja maakonna lehtedes (25 kohalikus  + 6  maakonna lehes)</a:t>
            </a:r>
          </a:p>
          <a:p>
            <a:pPr marL="107999" lvl="0" indent="0">
              <a:buNone/>
            </a:pPr>
            <a:r>
              <a:rPr lang="et-EE" sz="2400"/>
              <a:t>* Voldiku „õige aeg on õppida” koostamine ja levitamine 1500 eesti keeles, 500 vene keeles</a:t>
            </a:r>
          </a:p>
          <a:p>
            <a:pPr lvl="0"/>
            <a:endParaRPr lang="et-EE" sz="240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4184" y="0"/>
            <a:ext cx="431029" cy="6839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8" y="611953"/>
            <a:ext cx="7740185" cy="864098"/>
          </a:xfrm>
        </p:spPr>
        <p:txBody>
          <a:bodyPr/>
          <a:lstStyle/>
          <a:p>
            <a:pPr lvl="0">
              <a:buNone/>
            </a:pPr>
            <a:r>
              <a:rPr lang="et-EE" sz="3200" b="1">
                <a:solidFill>
                  <a:srgbClr val="00B0F0"/>
                </a:solidFill>
              </a:rPr>
              <a:t>PROJEKTI TEGEVUSED III</a:t>
            </a:r>
            <a:endParaRPr lang="et-EE" sz="3200">
              <a:solidFill>
                <a:srgbClr val="00B0F0"/>
              </a:solidFill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8" y="1764087"/>
            <a:ext cx="7992002" cy="4519357"/>
          </a:xfrm>
        </p:spPr>
        <p:txBody>
          <a:bodyPr/>
          <a:lstStyle/>
          <a:p>
            <a:pPr marL="107999" lvl="0" indent="0">
              <a:buNone/>
            </a:pPr>
            <a:r>
              <a:rPr lang="et-EE" sz="2400" b="1"/>
              <a:t>Rahvusvaheline koostöö ja kokkuvõtete tegemine</a:t>
            </a:r>
            <a:r>
              <a:rPr lang="et-EE" sz="2400"/>
              <a:t>:</a:t>
            </a:r>
          </a:p>
          <a:p>
            <a:pPr marL="107999" lvl="0" indent="0">
              <a:buNone/>
            </a:pPr>
            <a:r>
              <a:rPr lang="et-EE" sz="2400"/>
              <a:t>* Leedu, Island, Norra, Soome, Malta, Slovakkia, Holland</a:t>
            </a:r>
          </a:p>
          <a:p>
            <a:pPr marL="107999" lvl="0" indent="0">
              <a:buNone/>
            </a:pPr>
            <a:r>
              <a:rPr lang="et-EE" sz="2400"/>
              <a:t>* Rahvusvaheline konverents „Põhioskused - võti ühiskonna muutustega kohanemiseks“ 27. mail. Välisesinejad Norrast, Hollandist ja Leedust </a:t>
            </a:r>
          </a:p>
          <a:p>
            <a:pPr marL="107999" lvl="0" indent="0">
              <a:buNone/>
            </a:pPr>
            <a:r>
              <a:rPr lang="et-EE" sz="2400"/>
              <a:t>* Projekti kokkuvõttev konverents 26. juunil </a:t>
            </a:r>
          </a:p>
          <a:p>
            <a:pPr marL="107999" lvl="0" indent="0">
              <a:buNone/>
            </a:pPr>
            <a:endParaRPr lang="et-EE" sz="240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4184" y="0"/>
            <a:ext cx="431029" cy="6839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8" y="301322"/>
            <a:ext cx="7740185" cy="958702"/>
          </a:xfrm>
        </p:spPr>
        <p:txBody>
          <a:bodyPr/>
          <a:lstStyle/>
          <a:p>
            <a:pPr lvl="0">
              <a:buNone/>
            </a:pPr>
            <a:r>
              <a:rPr lang="et-EE" sz="3200" b="1">
                <a:solidFill>
                  <a:srgbClr val="00B0F0"/>
                </a:solidFill>
              </a:rPr>
              <a:t>Õnnestumised ja arengukohad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252182" y="1476051"/>
            <a:ext cx="7992002" cy="4802428"/>
          </a:xfrm>
        </p:spPr>
        <p:txBody>
          <a:bodyPr/>
          <a:lstStyle/>
          <a:p>
            <a:pPr lvl="0">
              <a:spcAft>
                <a:spcPts val="0"/>
              </a:spcAft>
              <a:buFont typeface="Wingdings" pitchFamily="2"/>
              <a:buChar char="v"/>
            </a:pPr>
            <a:r>
              <a:rPr lang="et-EE" sz="2400">
                <a:latin typeface="Roboto Condensed" pitchFamily="18"/>
                <a:cs typeface="Times New Roman" pitchFamily="18"/>
              </a:rPr>
              <a:t>Projektist osa saanud piirkondades õnnestus ühe laua tuua olulised osapooled, kes saavad olukorra paranemisele kaasa aidata</a:t>
            </a:r>
          </a:p>
          <a:p>
            <a:pPr lvl="0">
              <a:spcAft>
                <a:spcPts val="0"/>
              </a:spcAft>
              <a:buFont typeface="Wingdings" pitchFamily="2"/>
              <a:buChar char="v"/>
            </a:pPr>
            <a:r>
              <a:rPr lang="et-EE" sz="2400">
                <a:latin typeface="Roboto Condensed" pitchFamily="18"/>
                <a:cs typeface="Times New Roman" pitchFamily="18"/>
              </a:rPr>
              <a:t>Jagati inspireerivaid kogemusi sh tuletati meelde, et alguseks pole palju vaja, ka väike asi loeb</a:t>
            </a:r>
          </a:p>
          <a:p>
            <a:pPr lvl="0">
              <a:spcAft>
                <a:spcPts val="0"/>
              </a:spcAft>
              <a:buFont typeface="Wingdings" pitchFamily="2"/>
              <a:buChar char="v"/>
            </a:pPr>
            <a:r>
              <a:rPr lang="et-EE" sz="2400">
                <a:latin typeface="Roboto Condensed" pitchFamily="18"/>
                <a:cs typeface="Times New Roman" pitchFamily="18"/>
              </a:rPr>
              <a:t>Oluline on tähelepanu kohalikul tasandil toimuvale</a:t>
            </a:r>
          </a:p>
          <a:p>
            <a:pPr marL="107999" lvl="0" indent="0">
              <a:spcAft>
                <a:spcPts val="0"/>
              </a:spcAft>
              <a:buNone/>
            </a:pPr>
            <a:r>
              <a:rPr lang="et-EE" sz="2400">
                <a:solidFill>
                  <a:srgbClr val="00B0F0"/>
                </a:solidFill>
                <a:latin typeface="Roboto Condensed" pitchFamily="18"/>
                <a:cs typeface="Times New Roman" pitchFamily="18"/>
              </a:rPr>
              <a:t>Koostöö, koostöö, koostöö!</a:t>
            </a:r>
          </a:p>
          <a:p>
            <a:pPr lvl="0">
              <a:spcAft>
                <a:spcPts val="0"/>
              </a:spcAft>
              <a:buFont typeface="Wingdings" pitchFamily="2"/>
              <a:buChar char="v"/>
            </a:pPr>
            <a:endParaRPr lang="et-EE" sz="2400">
              <a:latin typeface="Roboto Condensed" pitchFamily="18"/>
              <a:cs typeface="Times New Roman" pitchFamily="18"/>
            </a:endParaRPr>
          </a:p>
          <a:p>
            <a:pPr lvl="0">
              <a:spcAft>
                <a:spcPts val="0"/>
              </a:spcAft>
              <a:buFont typeface="Wingdings" pitchFamily="2"/>
              <a:buChar char="§"/>
            </a:pPr>
            <a:r>
              <a:rPr lang="et-EE" sz="2400">
                <a:latin typeface="Roboto Condensed" pitchFamily="18"/>
                <a:cs typeface="Times New Roman" pitchFamily="18"/>
              </a:rPr>
              <a:t>Edaspidi tuleks senisest enam kaasata tööandjaid</a:t>
            </a:r>
          </a:p>
          <a:p>
            <a:pPr marL="107999" lvl="0" indent="0">
              <a:spcAft>
                <a:spcPts val="0"/>
              </a:spcAft>
              <a:buNone/>
            </a:pPr>
            <a:r>
              <a:rPr lang="et-EE" sz="2000">
                <a:latin typeface="Roboto Condensed" pitchFamily="18"/>
                <a:cs typeface="Times New Roman" pitchFamily="18"/>
              </a:rPr>
              <a:t>PIAAC uuring „Oskused ja elukestev õpe“: </a:t>
            </a:r>
          </a:p>
          <a:p>
            <a:pPr marL="107999" lvl="0" indent="0">
              <a:spcAft>
                <a:spcPts val="0"/>
              </a:spcAft>
              <a:buNone/>
            </a:pPr>
            <a:r>
              <a:rPr lang="et-EE" sz="2000">
                <a:latin typeface="Roboto Condensed" pitchFamily="18"/>
                <a:cs typeface="Times New Roman" pitchFamily="18"/>
              </a:rPr>
              <a:t>Nii formaal- kui ka mitteformaalõppes osalemist mõjutavad olulisemalt töö sisu ja töökoha karakteristikud kui inimese oskused ja omadused.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4184" y="0"/>
            <a:ext cx="431029" cy="68399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3739</TotalTime>
  <Words>695</Words>
  <Application>Microsoft Office PowerPoint</Application>
  <PresentationFormat>On-screen Show (4:3)</PresentationFormat>
  <Paragraphs>79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</vt:lpstr>
      <vt:lpstr>AGENDA - Euroopa täiskasvanuhariduse tegevuskava rakendamine Eestis</vt:lpstr>
      <vt:lpstr>PROJEKTI TAUST    Euroopa tasand</vt:lpstr>
      <vt:lpstr>Täiskasvanuhariduse Euroopa tegevuskava (Agenda)</vt:lpstr>
      <vt:lpstr>PROJEKTI TAUST    Eesti olukord</vt:lpstr>
      <vt:lpstr>PROJEKTIS SEATUD SIHID</vt:lpstr>
      <vt:lpstr>PROJEKTI TEGEVUSED I</vt:lpstr>
      <vt:lpstr>PROJEKTI TEGEVUSED II</vt:lpstr>
      <vt:lpstr>PROJEKTI TEGEVUSED III</vt:lpstr>
      <vt:lpstr>Õnnestumised ja arengukohad</vt:lpstr>
      <vt:lpstr>Põnevat päeva!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Esitlusslaidide kujundusest</dc:title>
  <dc:creator>Kaimar Koemets</dc:creator>
  <cp:lastModifiedBy>_</cp:lastModifiedBy>
  <cp:revision>44</cp:revision>
  <dcterms:created xsi:type="dcterms:W3CDTF">2013-12-29T20:00:13Z</dcterms:created>
  <dcterms:modified xsi:type="dcterms:W3CDTF">2014-06-26T08:24:30Z</dcterms:modified>
</cp:coreProperties>
</file>