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8" r:id="rId4"/>
    <p:sldId id="262" r:id="rId5"/>
    <p:sldId id="257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8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4B6B9-3120-4921-A500-1EEF9F2A979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58C5D-D275-4495-9149-C4E5DA9441A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2287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Õppijate endiga nõu</a:t>
            </a:r>
            <a:r>
              <a:rPr lang="et-EE" baseline="0" dirty="0" smtClean="0"/>
              <a:t> pidamine! – kuidas nad tahavad, et neile ja sarnastele asja välja pakutakse? – nõustamise kogemused – mis vormid toimivad? Koolitusasutuste, tööandjate ja </a:t>
            </a:r>
            <a:r>
              <a:rPr lang="et-EE" baseline="0" smtClean="0"/>
              <a:t>nõustamisteenuse kokkuviimine.</a:t>
            </a:r>
            <a:endParaRPr lang="et-EE" baseline="0" dirty="0" smtClean="0"/>
          </a:p>
          <a:p>
            <a:r>
              <a:rPr lang="et-EE" baseline="0" dirty="0" smtClean="0"/>
              <a:t>ebaselge, milline on omavaheline rollide jaotus.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58C5D-D275-4495-9149-C4E5DA9441A0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76766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604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768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15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690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0500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1640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0187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828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552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292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1121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4D99D-F870-4762-8443-7DDC09A11BBE}" type="datetimeFigureOut">
              <a:rPr lang="et-EE" smtClean="0"/>
              <a:t>26.06.2014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866B8-8DB3-4D58-8C93-5802110730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2284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tx2">
                    <a:lumMod val="75000"/>
                  </a:schemeClr>
                </a:solidFill>
              </a:rPr>
              <a:t>AGENDA projekt: mõtted ja kokkuvõtted</a:t>
            </a:r>
            <a:endParaRPr lang="et-E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12768" cy="1752600"/>
          </a:xfrm>
        </p:spPr>
        <p:txBody>
          <a:bodyPr>
            <a:normAutofit fontScale="92500"/>
          </a:bodyPr>
          <a:lstStyle/>
          <a:p>
            <a:r>
              <a:rPr lang="et-EE" dirty="0" smtClean="0">
                <a:solidFill>
                  <a:schemeClr val="tx1"/>
                </a:solidFill>
              </a:rPr>
              <a:t>Lõpukonverents 26.juunil 2014 </a:t>
            </a:r>
            <a:r>
              <a:rPr lang="et-EE" dirty="0" smtClean="0">
                <a:solidFill>
                  <a:schemeClr val="tx1"/>
                </a:solidFill>
              </a:rPr>
              <a:t>Tallinnas</a:t>
            </a:r>
          </a:p>
          <a:p>
            <a:endParaRPr lang="et-EE" dirty="0"/>
          </a:p>
          <a:p>
            <a:r>
              <a:rPr lang="et-EE" b="1" dirty="0" smtClean="0">
                <a:solidFill>
                  <a:schemeClr val="tx1"/>
                </a:solidFill>
              </a:rPr>
              <a:t>Hille Hinsberg, </a:t>
            </a:r>
            <a:r>
              <a:rPr lang="et-EE" b="1" dirty="0" err="1" smtClean="0">
                <a:solidFill>
                  <a:schemeClr val="tx1"/>
                </a:solidFill>
              </a:rPr>
              <a:t>Praxis</a:t>
            </a:r>
            <a:endParaRPr lang="et-E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Kust see pihta hakkas?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u="sng" dirty="0"/>
              <a:t>Probleem:</a:t>
            </a:r>
            <a:r>
              <a:rPr lang="et-EE" dirty="0"/>
              <a:t> </a:t>
            </a:r>
            <a:r>
              <a:rPr lang="et-EE" dirty="0" smtClean="0"/>
              <a:t>2010.a</a:t>
            </a:r>
            <a:r>
              <a:rPr lang="et-EE" dirty="0" smtClean="0"/>
              <a:t>astal oli</a:t>
            </a:r>
            <a:r>
              <a:rPr lang="et-EE" dirty="0" smtClean="0"/>
              <a:t> </a:t>
            </a:r>
            <a:r>
              <a:rPr lang="et-EE" dirty="0"/>
              <a:t>24-65 aastaste hulgas 32% madala haridustaseme ja ilma erialase hariduseta inimesi. </a:t>
            </a:r>
            <a:endParaRPr lang="et-EE" dirty="0" smtClean="0"/>
          </a:p>
          <a:p>
            <a:pPr marL="0" indent="0">
              <a:buNone/>
            </a:pPr>
            <a:r>
              <a:rPr lang="et-EE" sz="2800" dirty="0" smtClean="0"/>
              <a:t>Probleem jätkub, aga number veidi väheneb:</a:t>
            </a:r>
          </a:p>
          <a:p>
            <a:pPr marL="0" indent="0">
              <a:buNone/>
            </a:pPr>
            <a:r>
              <a:rPr lang="et-EE" sz="2800" b="1" dirty="0" smtClean="0"/>
              <a:t>2013.a. </a:t>
            </a:r>
            <a:r>
              <a:rPr lang="et-EE" sz="2800" dirty="0" smtClean="0"/>
              <a:t>oli 29,6% ilma erialase hariduseta </a:t>
            </a:r>
          </a:p>
          <a:p>
            <a:pPr marL="0" indent="0">
              <a:buNone/>
            </a:pPr>
            <a:r>
              <a:rPr lang="et-EE" sz="2800" dirty="0" smtClean="0"/>
              <a:t>(24 – 65aastased inimesed, </a:t>
            </a:r>
            <a:r>
              <a:rPr lang="et-EE" sz="2800" dirty="0" smtClean="0"/>
              <a:t>keda </a:t>
            </a:r>
            <a:r>
              <a:rPr lang="et-EE" sz="2800" dirty="0" smtClean="0"/>
              <a:t>on kokku </a:t>
            </a:r>
            <a:r>
              <a:rPr lang="et-EE" sz="2800" b="1" dirty="0" smtClean="0">
                <a:solidFill>
                  <a:srgbClr val="FF0000"/>
                </a:solidFill>
              </a:rPr>
              <a:t>ligi 210 </a:t>
            </a:r>
            <a:r>
              <a:rPr lang="et-EE" sz="2800" dirty="0" smtClean="0">
                <a:solidFill>
                  <a:srgbClr val="FF0000"/>
                </a:solidFill>
              </a:rPr>
              <a:t>000</a:t>
            </a:r>
            <a:r>
              <a:rPr lang="et-EE" sz="2800" dirty="0" smtClean="0"/>
              <a:t>)</a:t>
            </a:r>
          </a:p>
          <a:p>
            <a:pPr marL="0" indent="0">
              <a:buNone/>
            </a:pPr>
            <a:endParaRPr lang="et-EE" sz="2800" dirty="0" smtClean="0"/>
          </a:p>
          <a:p>
            <a:r>
              <a:rPr lang="et-EE" u="sng" dirty="0" smtClean="0"/>
              <a:t>Riigi eesmärk:  </a:t>
            </a:r>
            <a:r>
              <a:rPr lang="et-EE" dirty="0"/>
              <a:t>aastaks 2020</a:t>
            </a:r>
          </a:p>
          <a:p>
            <a:pPr marL="0" indent="0">
              <a:buNone/>
            </a:pPr>
            <a:r>
              <a:rPr lang="et-EE" dirty="0"/>
              <a:t>s</a:t>
            </a:r>
            <a:r>
              <a:rPr lang="et-EE" dirty="0" smtClean="0"/>
              <a:t>elle sihtgrupi osakaal </a:t>
            </a:r>
            <a:r>
              <a:rPr lang="et-EE" dirty="0" smtClean="0"/>
              <a:t>mitte rohkem kui 25</a:t>
            </a:r>
            <a:r>
              <a:rPr lang="et-EE" dirty="0" smtClean="0"/>
              <a:t>% 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3845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Kes nad on?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sz="3100" dirty="0" smtClean="0"/>
              <a:t>NB! Me ei tea, kui palju on selliseid inimesi igas maakonnas!</a:t>
            </a:r>
            <a:endParaRPr lang="et-EE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2400" dirty="0"/>
              <a:t/>
            </a:r>
            <a:br>
              <a:rPr lang="et-EE" sz="2400" dirty="0"/>
            </a:br>
            <a:r>
              <a:rPr lang="et-EE" sz="2400" dirty="0"/>
              <a:t>- Haridustee katkestajad (põhikooli katkestanud), vanus üle 17 eluaasta</a:t>
            </a:r>
          </a:p>
          <a:p>
            <a:pPr marL="0" indent="0">
              <a:buNone/>
            </a:pPr>
            <a:r>
              <a:rPr lang="et-EE" sz="2400" dirty="0"/>
              <a:t>- Pikaajaline töötus, ei ole enam Töötukassas arvel</a:t>
            </a:r>
          </a:p>
          <a:p>
            <a:pPr marL="0" indent="0">
              <a:buNone/>
            </a:pPr>
            <a:r>
              <a:rPr lang="et-EE" sz="2400" dirty="0"/>
              <a:t>- Noored emad (18 – 30 aasta vanuses)</a:t>
            </a:r>
          </a:p>
          <a:p>
            <a:pPr marL="0" indent="0">
              <a:buNone/>
            </a:pPr>
            <a:r>
              <a:rPr lang="et-EE" sz="2400" dirty="0"/>
              <a:t>- Perekondlik taust, hariduse mitteväärtustamine (hoolimatus, oskamatus, harimatus)</a:t>
            </a:r>
          </a:p>
          <a:p>
            <a:pPr marL="0" indent="0">
              <a:buNone/>
            </a:pPr>
            <a:r>
              <a:rPr lang="et-EE" sz="2400" dirty="0"/>
              <a:t>- Keskealised 50+ (töötavad inimesed)</a:t>
            </a:r>
          </a:p>
          <a:p>
            <a:pPr marL="0" indent="0">
              <a:buNone/>
            </a:pPr>
            <a:r>
              <a:rPr lang="et-EE" sz="2400" dirty="0"/>
              <a:t>- Hariduslike erivajadustega inimesed</a:t>
            </a:r>
          </a:p>
          <a:p>
            <a:pPr marL="0" indent="0">
              <a:buNone/>
            </a:pPr>
            <a:r>
              <a:rPr lang="et-EE" sz="2400" dirty="0"/>
              <a:t>- Sõltuvusprobleemidega inimesed (hasartmängud, kasiino, alkohol, narkootikumid, arvuti)</a:t>
            </a:r>
          </a:p>
          <a:p>
            <a:pPr marL="0" indent="0">
              <a:buNone/>
            </a:pPr>
            <a:r>
              <a:rPr lang="et-EE" sz="2400" dirty="0"/>
              <a:t>- Muukeelsed (eesti keelt mittekõnelevad inimesed), uusimmigrandid</a:t>
            </a:r>
          </a:p>
          <a:p>
            <a:pPr marL="0" indent="0">
              <a:buNone/>
            </a:pPr>
            <a:r>
              <a:rPr lang="et-EE" sz="2400" dirty="0" smtClean="0"/>
              <a:t>- Väljaspool </a:t>
            </a:r>
            <a:r>
              <a:rPr lang="et-EE" sz="2400" dirty="0"/>
              <a:t>Eestit töötanud ja tagasipöördunud (</a:t>
            </a:r>
            <a:r>
              <a:rPr lang="et-EE" sz="2400" dirty="0" smtClean="0"/>
              <a:t>pettunud</a:t>
            </a:r>
            <a:r>
              <a:rPr lang="et-EE" sz="2400" dirty="0"/>
              <a:t>)</a:t>
            </a:r>
            <a:endParaRPr lang="et-EE" sz="2400" dirty="0" smtClean="0"/>
          </a:p>
          <a:p>
            <a:pPr>
              <a:buFontTx/>
              <a:buChar char="-"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91872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AGENDA: mida taheti saavutada?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Üldine </a:t>
            </a:r>
            <a:r>
              <a:rPr lang="et-EE" dirty="0"/>
              <a:t>teadlikkus elukestvast õppest ja täiskasvanuharidusest on avardunud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 smtClean="0"/>
              <a:t>Koostöö </a:t>
            </a:r>
            <a:r>
              <a:rPr lang="et-EE" dirty="0"/>
              <a:t>erinevate täiskasvanuhariduse osapoolte vahel on paranenud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 smtClean="0"/>
              <a:t>Madala </a:t>
            </a:r>
            <a:r>
              <a:rPr lang="et-EE" dirty="0"/>
              <a:t>haridustaseme (ilma keskhariduseta) ja ilma erialase hariduseta </a:t>
            </a:r>
            <a:r>
              <a:rPr lang="et-EE" dirty="0" smtClean="0"/>
              <a:t>täiskasvanute õppimise </a:t>
            </a:r>
            <a:r>
              <a:rPr lang="et-EE" dirty="0"/>
              <a:t>juurde tagasipöördumise </a:t>
            </a:r>
            <a:r>
              <a:rPr lang="et-EE" dirty="0" smtClean="0"/>
              <a:t>võimalikud </a:t>
            </a:r>
            <a:r>
              <a:rPr lang="et-EE" dirty="0"/>
              <a:t>toetussüsteemi </a:t>
            </a:r>
            <a:r>
              <a:rPr lang="et-EE" dirty="0" err="1" smtClean="0"/>
              <a:t>mudel(id</a:t>
            </a:r>
            <a:r>
              <a:rPr lang="et-EE" dirty="0" smtClean="0"/>
              <a:t>) kirjeldatud.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3001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Peamised tegevussuunad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Erinevate gruppide, ka </a:t>
            </a:r>
            <a:r>
              <a:rPr lang="et-EE" dirty="0" smtClean="0"/>
              <a:t>otse potentsiaalsete õppijate </a:t>
            </a:r>
            <a:r>
              <a:rPr lang="et-EE" dirty="0" smtClean="0"/>
              <a:t>teavitamine ja motiveerimine</a:t>
            </a:r>
          </a:p>
          <a:p>
            <a:r>
              <a:rPr lang="et-EE" dirty="0"/>
              <a:t>T</a:t>
            </a:r>
            <a:r>
              <a:rPr lang="et-EE" dirty="0" smtClean="0"/>
              <a:t>äiskasvanuhariduse </a:t>
            </a:r>
            <a:r>
              <a:rPr lang="et-EE" dirty="0"/>
              <a:t>erinevate osapoolte </a:t>
            </a:r>
            <a:r>
              <a:rPr lang="et-EE" dirty="0" smtClean="0"/>
              <a:t>koostöö  toetamine</a:t>
            </a:r>
            <a:endParaRPr lang="et-EE" dirty="0"/>
          </a:p>
          <a:p>
            <a:pPr marL="457200" lvl="1" indent="0">
              <a:buNone/>
            </a:pPr>
            <a:endParaRPr lang="et-EE" dirty="0"/>
          </a:p>
          <a:p>
            <a:pPr marL="457200" lvl="1" indent="0">
              <a:buNone/>
            </a:pPr>
            <a:endParaRPr lang="et-EE" dirty="0"/>
          </a:p>
          <a:p>
            <a:pPr marL="457200" lvl="1" indent="0">
              <a:buNone/>
            </a:pPr>
            <a:r>
              <a:rPr lang="et-EE" dirty="0" smtClean="0"/>
              <a:t>Andrase roll  oli vahendaja, osapoolte kokkutooja,</a:t>
            </a:r>
          </a:p>
          <a:p>
            <a:pPr marL="457200" lvl="1" indent="0">
              <a:buNone/>
            </a:pPr>
            <a:r>
              <a:rPr lang="et-EE" dirty="0"/>
              <a:t>r</a:t>
            </a:r>
            <a:r>
              <a:rPr lang="et-EE" dirty="0" smtClean="0"/>
              <a:t>iigi </a:t>
            </a:r>
            <a:r>
              <a:rPr lang="et-EE" dirty="0" smtClean="0"/>
              <a:t>eesmärkide saavutamisse </a:t>
            </a:r>
            <a:r>
              <a:rPr lang="et-EE" dirty="0" smtClean="0"/>
              <a:t>panustaja</a:t>
            </a:r>
            <a:endParaRPr lang="et-EE" dirty="0"/>
          </a:p>
        </p:txBody>
      </p:sp>
      <p:sp>
        <p:nvSpPr>
          <p:cNvPr id="7" name="Right Arrow 6"/>
          <p:cNvSpPr/>
          <p:nvPr/>
        </p:nvSpPr>
        <p:spPr>
          <a:xfrm>
            <a:off x="1043608" y="3933056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658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Peamised tulemused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smtClean="0"/>
              <a:t>täiskasvanuhariduse </a:t>
            </a:r>
            <a:r>
              <a:rPr lang="et-EE" dirty="0"/>
              <a:t>erinevate osapoolte osalemine </a:t>
            </a:r>
            <a:r>
              <a:rPr lang="et-EE" dirty="0" smtClean="0"/>
              <a:t>aruteludes (seminaridel üle 200 inimese), </a:t>
            </a:r>
            <a:r>
              <a:rPr lang="et-EE" dirty="0" smtClean="0"/>
              <a:t>juhtgrupp eri asutuste esindajatest: </a:t>
            </a:r>
            <a:r>
              <a:rPr lang="et-EE" b="1" dirty="0" smtClean="0"/>
              <a:t>pilt sai selgemaks</a:t>
            </a:r>
            <a:endParaRPr lang="et-EE" b="1" dirty="0"/>
          </a:p>
          <a:p>
            <a:r>
              <a:rPr lang="et-EE" dirty="0" smtClean="0"/>
              <a:t>heade </a:t>
            </a:r>
            <a:r>
              <a:rPr lang="et-EE" dirty="0"/>
              <a:t>praktikate jagamine, üksteise kogemustest </a:t>
            </a:r>
            <a:r>
              <a:rPr lang="et-EE" dirty="0" smtClean="0"/>
              <a:t>õppimine ka rahvusvaheliselt (80 inimest konverentsil): </a:t>
            </a:r>
            <a:r>
              <a:rPr lang="et-EE" b="1" dirty="0" smtClean="0"/>
              <a:t>teadmised  said jagatud</a:t>
            </a:r>
          </a:p>
          <a:p>
            <a:r>
              <a:rPr lang="et-EE" b="1" dirty="0" smtClean="0"/>
              <a:t>Võimalikud koostöömudelid välja pakutud</a:t>
            </a:r>
            <a:endParaRPr lang="et-EE" b="1" dirty="0"/>
          </a:p>
          <a:p>
            <a:r>
              <a:rPr lang="et-EE" b="1" dirty="0" smtClean="0"/>
              <a:t>Kaasatud </a:t>
            </a:r>
            <a:r>
              <a:rPr lang="et-EE" b="1" dirty="0"/>
              <a:t>oli 6 maakonda</a:t>
            </a:r>
            <a:r>
              <a:rPr lang="et-EE" dirty="0"/>
              <a:t>: Jõgevamaa, Ida-Virumaa, Läänemaa, Põlvamaa, Saaremaa, Valgamaa </a:t>
            </a:r>
            <a:r>
              <a:rPr lang="et-EE" b="1" dirty="0"/>
              <a:t>ning 4 </a:t>
            </a:r>
            <a:r>
              <a:rPr lang="et-EE" b="1" dirty="0" smtClean="0"/>
              <a:t>omavalitsust</a:t>
            </a:r>
            <a:r>
              <a:rPr lang="et-EE" dirty="0"/>
              <a:t>: Valga linn, Narva linn, Lääne-Nigula vald, Kaarma vald. </a:t>
            </a:r>
          </a:p>
        </p:txBody>
      </p:sp>
    </p:spTree>
    <p:extLst>
      <p:ext uri="{BB962C8B-B14F-4D97-AF65-F5344CB8AC3E}">
        <p14:creationId xmlns:p14="http://schemas.microsoft.com/office/powerpoint/2010/main" val="2297332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Teavitus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smtClean="0"/>
              <a:t>Õpibuss  </a:t>
            </a:r>
            <a:r>
              <a:rPr lang="et-EE" dirty="0"/>
              <a:t>- </a:t>
            </a:r>
            <a:r>
              <a:rPr lang="et-EE" dirty="0" smtClean="0"/>
              <a:t>osales 500 </a:t>
            </a:r>
            <a:r>
              <a:rPr lang="et-EE" dirty="0"/>
              <a:t>inimest</a:t>
            </a:r>
          </a:p>
          <a:p>
            <a:r>
              <a:rPr lang="et-EE" dirty="0" smtClean="0"/>
              <a:t>Personaalne </a:t>
            </a:r>
            <a:r>
              <a:rPr lang="et-EE" dirty="0"/>
              <a:t>nõustamine </a:t>
            </a:r>
            <a:r>
              <a:rPr lang="et-EE" dirty="0" smtClean="0"/>
              <a:t>-</a:t>
            </a:r>
            <a:r>
              <a:rPr lang="et-EE" dirty="0"/>
              <a:t>170 inimest</a:t>
            </a:r>
          </a:p>
          <a:p>
            <a:r>
              <a:rPr lang="et-EE" dirty="0" smtClean="0"/>
              <a:t>Venekeelne </a:t>
            </a:r>
            <a:r>
              <a:rPr lang="et-EE" dirty="0"/>
              <a:t>raadio – 10 saadet „Ainult täiskasvanutele” + lood ja intervjuud (~20 000 </a:t>
            </a:r>
            <a:r>
              <a:rPr lang="et-EE" dirty="0" smtClean="0"/>
              <a:t>kuulajat </a:t>
            </a:r>
            <a:r>
              <a:rPr lang="et-EE" dirty="0"/>
              <a:t>saate ajal)</a:t>
            </a:r>
          </a:p>
          <a:p>
            <a:r>
              <a:rPr lang="et-EE" dirty="0" smtClean="0"/>
              <a:t>Teema </a:t>
            </a:r>
            <a:r>
              <a:rPr lang="et-EE" dirty="0"/>
              <a:t>kajastamine ja edulood kohalikes ja maakonna lehtedes (25 kohalikus  + 6  </a:t>
            </a:r>
            <a:r>
              <a:rPr lang="et-EE" dirty="0" smtClean="0"/>
              <a:t>maakonna </a:t>
            </a:r>
            <a:r>
              <a:rPr lang="et-EE" dirty="0"/>
              <a:t>lehes)</a:t>
            </a:r>
          </a:p>
          <a:p>
            <a:r>
              <a:rPr lang="et-EE" dirty="0" smtClean="0"/>
              <a:t>Voldikut </a:t>
            </a:r>
            <a:r>
              <a:rPr lang="et-EE" dirty="0"/>
              <a:t>„õige aeg on õppida” </a:t>
            </a:r>
            <a:r>
              <a:rPr lang="et-EE" dirty="0" smtClean="0"/>
              <a:t>levitatud: </a:t>
            </a:r>
            <a:r>
              <a:rPr lang="et-EE" dirty="0"/>
              <a:t>1500 eesti keeles, 500 vene </a:t>
            </a:r>
            <a:r>
              <a:rPr lang="et-EE" dirty="0" smtClean="0"/>
              <a:t>keeles</a:t>
            </a:r>
          </a:p>
          <a:p>
            <a:r>
              <a:rPr lang="et-EE" dirty="0" smtClean="0"/>
              <a:t>Käivitub reklaam õppijate värbamiseks täiskasvanute gümnaasiumitesse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60676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Kuidas edasi?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 Eeldused: </a:t>
            </a:r>
            <a:br>
              <a:rPr lang="et-EE" dirty="0">
                <a:solidFill>
                  <a:schemeClr val="accent1">
                    <a:lumMod val="50000"/>
                  </a:schemeClr>
                </a:solidFill>
              </a:rPr>
            </a:b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Autofit/>
          </a:bodyPr>
          <a:lstStyle/>
          <a:p>
            <a:r>
              <a:rPr lang="et-EE" sz="2400" dirty="0" smtClean="0"/>
              <a:t>Teavitamine:  „</a:t>
            </a:r>
            <a:r>
              <a:rPr lang="et-EE" sz="2400" i="1" dirty="0" smtClean="0"/>
              <a:t>vajalik on oskus </a:t>
            </a:r>
            <a:r>
              <a:rPr lang="et-EE" sz="2400" i="1" dirty="0"/>
              <a:t>sihtgruppi kirjeldada ja üles leida </a:t>
            </a:r>
            <a:r>
              <a:rPr lang="et-EE" sz="2400" i="1" dirty="0" smtClean="0"/>
              <a:t>ja </a:t>
            </a:r>
            <a:r>
              <a:rPr lang="et-EE" sz="2400" i="1" dirty="0"/>
              <a:t>seejuures mitte </a:t>
            </a:r>
            <a:r>
              <a:rPr lang="et-EE" sz="2400" i="1" dirty="0" smtClean="0"/>
              <a:t>solvata“</a:t>
            </a:r>
            <a:r>
              <a:rPr lang="et-EE" sz="2400" dirty="0" smtClean="0"/>
              <a:t> (tsitaat: </a:t>
            </a:r>
            <a:r>
              <a:rPr lang="et-EE" sz="2400" dirty="0"/>
              <a:t>Aino </a:t>
            </a:r>
            <a:r>
              <a:rPr lang="et-EE" sz="2400" dirty="0" err="1"/>
              <a:t>Haller</a:t>
            </a:r>
            <a:r>
              <a:rPr lang="et-EE" sz="2400" dirty="0"/>
              <a:t>, </a:t>
            </a:r>
            <a:r>
              <a:rPr lang="et-EE" sz="2400" dirty="0" smtClean="0"/>
              <a:t>HTM)</a:t>
            </a:r>
            <a:endParaRPr lang="et-EE" sz="2400" i="1" dirty="0"/>
          </a:p>
          <a:p>
            <a:pPr>
              <a:defRPr/>
            </a:pPr>
            <a:r>
              <a:rPr lang="et-EE" sz="2400" dirty="0" smtClean="0"/>
              <a:t>Mudeli kokku leppimine: õppe toetamine on </a:t>
            </a:r>
            <a:r>
              <a:rPr lang="et-EE" sz="2400" dirty="0" smtClean="0"/>
              <a:t>ühine asi </a:t>
            </a:r>
            <a:r>
              <a:rPr lang="et-EE" sz="2400" dirty="0" smtClean="0"/>
              <a:t>(kool, KOV, tööandja, </a:t>
            </a:r>
            <a:r>
              <a:rPr lang="et-EE" sz="2400" dirty="0" err="1" smtClean="0"/>
              <a:t>Töötukassa…</a:t>
            </a:r>
            <a:r>
              <a:rPr lang="et-EE" sz="2400" dirty="0" smtClean="0"/>
              <a:t>). </a:t>
            </a:r>
          </a:p>
          <a:p>
            <a:pPr>
              <a:defRPr/>
            </a:pPr>
            <a:r>
              <a:rPr lang="et-EE" sz="2400" dirty="0"/>
              <a:t>Piloot- koostööprojektid mudelite läbiproovimiseks</a:t>
            </a:r>
          </a:p>
          <a:p>
            <a:pPr>
              <a:defRPr/>
            </a:pPr>
            <a:r>
              <a:rPr lang="et-EE" sz="2400" dirty="0" smtClean="0"/>
              <a:t>Lisaks senisele 6le kaasatakse veel 9 maakonda, </a:t>
            </a:r>
            <a:r>
              <a:rPr lang="et-EE" sz="2400" dirty="0" smtClean="0"/>
              <a:t>seega kogu </a:t>
            </a:r>
            <a:r>
              <a:rPr lang="et-EE" sz="2400" dirty="0" smtClean="0"/>
              <a:t>Eesti </a:t>
            </a:r>
            <a:r>
              <a:rPr lang="et-EE" sz="2400" dirty="0" smtClean="0"/>
              <a:t>saab kaetud</a:t>
            </a:r>
            <a:endParaRPr lang="et-EE" sz="2400" dirty="0" smtClean="0"/>
          </a:p>
          <a:p>
            <a:pPr>
              <a:defRPr/>
            </a:pPr>
            <a:r>
              <a:rPr lang="et-EE" sz="2400" dirty="0" smtClean="0"/>
              <a:t>Tööandjate kaasamine, </a:t>
            </a:r>
            <a:r>
              <a:rPr lang="et-EE" sz="2400" dirty="0" smtClean="0"/>
              <a:t>selgitustöö ja kokkulepped</a:t>
            </a:r>
            <a:endParaRPr lang="et-EE" sz="2400" dirty="0"/>
          </a:p>
          <a:p>
            <a:pPr marL="0" indent="0">
              <a:buNone/>
              <a:defRPr/>
            </a:pPr>
            <a:endParaRPr lang="et-EE" sz="2400" dirty="0" smtClean="0"/>
          </a:p>
          <a:p>
            <a:pPr marL="0" indent="0">
              <a:buNone/>
              <a:defRPr/>
            </a:pPr>
            <a:r>
              <a:rPr lang="et-EE" sz="2400" b="1" dirty="0" smtClean="0"/>
              <a:t>Järgmises projektis vaja leida lahendusi</a:t>
            </a:r>
          </a:p>
          <a:p>
            <a:pPr lvl="0">
              <a:buFontTx/>
              <a:buChar char="-"/>
            </a:pPr>
            <a:r>
              <a:rPr lang="et-EE" sz="2400" dirty="0" smtClean="0"/>
              <a:t>Kuidas </a:t>
            </a:r>
            <a:r>
              <a:rPr lang="et-EE" sz="2400" dirty="0" smtClean="0"/>
              <a:t>toetada </a:t>
            </a:r>
            <a:r>
              <a:rPr lang="et-EE" sz="2400" dirty="0" smtClean="0"/>
              <a:t>nende </a:t>
            </a:r>
            <a:r>
              <a:rPr lang="et-EE" sz="2400" dirty="0"/>
              <a:t>inimeste  (</a:t>
            </a:r>
            <a:r>
              <a:rPr lang="et-EE" sz="2400" dirty="0" smtClean="0"/>
              <a:t>vedajate ja </a:t>
            </a:r>
            <a:r>
              <a:rPr lang="et-EE" sz="2400" dirty="0"/>
              <a:t>võrgustiku) tegevust, kelle kaudu </a:t>
            </a:r>
            <a:r>
              <a:rPr lang="et-EE" sz="2400" dirty="0" smtClean="0"/>
              <a:t>jõuda </a:t>
            </a:r>
            <a:r>
              <a:rPr lang="et-EE" sz="2400" dirty="0"/>
              <a:t>sihtrühmani? </a:t>
            </a:r>
          </a:p>
          <a:p>
            <a:pPr marL="0" indent="0"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516264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385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AGENDA projekt: mõtted ja kokkuvõtted</vt:lpstr>
      <vt:lpstr>Kust see pihta hakkas?</vt:lpstr>
      <vt:lpstr>Kes nad on? NB! Me ei tea, kui palju on selliseid inimesi igas maakonnas!</vt:lpstr>
      <vt:lpstr>AGENDA: mida taheti saavutada?</vt:lpstr>
      <vt:lpstr>Peamised tegevussuunad</vt:lpstr>
      <vt:lpstr>Peamised tulemused</vt:lpstr>
      <vt:lpstr>Teavitus</vt:lpstr>
      <vt:lpstr>Kuidas edasi? Eeldused:  </vt:lpstr>
    </vt:vector>
  </TitlesOfParts>
  <Company>SA Poliitikauuringute Keskus Praxis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 projekt</dc:title>
  <dc:creator>Hille Hinsberg</dc:creator>
  <cp:lastModifiedBy>Hille Hinsberg</cp:lastModifiedBy>
  <cp:revision>22</cp:revision>
  <dcterms:created xsi:type="dcterms:W3CDTF">2014-03-28T06:55:33Z</dcterms:created>
  <dcterms:modified xsi:type="dcterms:W3CDTF">2014-06-26T10:31:53Z</dcterms:modified>
</cp:coreProperties>
</file>