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81" r:id="rId3"/>
    <p:sldId id="278" r:id="rId4"/>
    <p:sldId id="261" r:id="rId5"/>
    <p:sldId id="285" r:id="rId6"/>
    <p:sldId id="286" r:id="rId7"/>
    <p:sldId id="316" r:id="rId8"/>
    <p:sldId id="289" r:id="rId9"/>
    <p:sldId id="290" r:id="rId10"/>
    <p:sldId id="292" r:id="rId11"/>
    <p:sldId id="262" r:id="rId12"/>
    <p:sldId id="296" r:id="rId13"/>
    <p:sldId id="267" r:id="rId14"/>
    <p:sldId id="263" r:id="rId15"/>
    <p:sldId id="268" r:id="rId16"/>
    <p:sldId id="270" r:id="rId17"/>
    <p:sldId id="271" r:id="rId18"/>
    <p:sldId id="315" r:id="rId19"/>
    <p:sldId id="274" r:id="rId20"/>
    <p:sldId id="273" r:id="rId21"/>
    <p:sldId id="275" r:id="rId22"/>
    <p:sldId id="307" r:id="rId23"/>
    <p:sldId id="266" r:id="rId24"/>
    <p:sldId id="269" r:id="rId25"/>
    <p:sldId id="299" r:id="rId26"/>
    <p:sldId id="301" r:id="rId27"/>
    <p:sldId id="304" r:id="rId28"/>
    <p:sldId id="313" r:id="rId29"/>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 Liis" initials="ML" lastIdx="6"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681" autoAdjust="0"/>
  </p:normalViewPr>
  <p:slideViewPr>
    <p:cSldViewPr>
      <p:cViewPr varScale="1">
        <p:scale>
          <a:sx n="54" d="100"/>
          <a:sy n="54" d="100"/>
        </p:scale>
        <p:origin x="-1666" y="-7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pp%20Kallaste\Documents\My%20Dropbox\CENTAR\projektid\targad%20inimesed\Rahvastik%20haridustasemete%20j&#228;rg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t-EE"/>
  <c:style val="8"/>
  <c:chart>
    <c:autoTitleDeleted val="1"/>
    <c:plotArea>
      <c:layout/>
      <c:pieChart>
        <c:varyColors val="1"/>
        <c:ser>
          <c:idx val="0"/>
          <c:order val="0"/>
          <c:dPt>
            <c:idx val="0"/>
            <c:spPr>
              <a:solidFill>
                <a:srgbClr val="F39D14"/>
              </a:solidFill>
            </c:spPr>
          </c:dPt>
          <c:dPt>
            <c:idx val="1"/>
            <c:spPr>
              <a:solidFill>
                <a:srgbClr val="FBD290"/>
              </a:solidFill>
            </c:spPr>
          </c:dPt>
          <c:dPt>
            <c:idx val="2"/>
            <c:spPr>
              <a:solidFill>
                <a:srgbClr val="69A1AE"/>
              </a:solidFill>
            </c:spPr>
          </c:dPt>
          <c:dLbls>
            <c:dLbl>
              <c:idx val="0"/>
              <c:layout>
                <c:manualLayout>
                  <c:x val="-5.3490070816619668E-2"/>
                  <c:y val="-0.28284809221816448"/>
                </c:manualLayout>
              </c:layout>
              <c:tx>
                <c:rich>
                  <a:bodyPr/>
                  <a:lstStyle/>
                  <a:p>
                    <a:r>
                      <a:rPr lang="et-EE" dirty="0" err="1" smtClean="0"/>
                      <a:t>Kesk-hari-dus</a:t>
                    </a:r>
                    <a:r>
                      <a:rPr lang="en-US" dirty="0"/>
                      <a:t>
85%</a:t>
                    </a:r>
                  </a:p>
                </c:rich>
              </c:tx>
              <c:showVal val="1"/>
              <c:showCatName val="1"/>
              <c:showPercent val="1"/>
              <c:extLst>
                <c:ext xmlns:c15="http://schemas.microsoft.com/office/drawing/2012/chart" uri="{CE6537A1-D6FC-4f65-9D91-7224C49458BB}">
                  <c15:layout/>
                </c:ext>
              </c:extLst>
            </c:dLbl>
            <c:dLbl>
              <c:idx val="1"/>
              <c:layout>
                <c:manualLayout>
                  <c:x val="-1.1117551278312437E-2"/>
                  <c:y val="6.2592646029143495E-2"/>
                </c:manualLayout>
              </c:layout>
              <c:tx>
                <c:rich>
                  <a:bodyPr/>
                  <a:lstStyle/>
                  <a:p>
                    <a:r>
                      <a:rPr lang="en-US" dirty="0" err="1" smtClean="0"/>
                      <a:t>Põhi</a:t>
                    </a:r>
                    <a:r>
                      <a:rPr lang="et-EE" dirty="0" smtClean="0"/>
                      <a:t>-</a:t>
                    </a:r>
                    <a:r>
                      <a:rPr lang="en-US" dirty="0" err="1" smtClean="0"/>
                      <a:t>hari</a:t>
                    </a:r>
                    <a:r>
                      <a:rPr lang="et-EE" dirty="0" smtClean="0"/>
                      <a:t>-</a:t>
                    </a:r>
                    <a:r>
                      <a:rPr lang="en-US" dirty="0" err="1" smtClean="0"/>
                      <a:t>duseta</a:t>
                    </a:r>
                    <a:r>
                      <a:rPr lang="en-US" dirty="0"/>
                      <a:t>
1%</a:t>
                    </a:r>
                  </a:p>
                </c:rich>
              </c:tx>
              <c:showCatName val="1"/>
              <c:showPercent val="1"/>
              <c:extLst>
                <c:ext xmlns:c15="http://schemas.microsoft.com/office/drawing/2012/chart" uri="{CE6537A1-D6FC-4f65-9D91-7224C49458BB}">
                  <c15:layout/>
                </c:ext>
              </c:extLst>
            </c:dLbl>
            <c:dLbl>
              <c:idx val="2"/>
              <c:layout>
                <c:manualLayout>
                  <c:x val="0.16411256375971872"/>
                  <c:y val="2.2448261287155921E-2"/>
                </c:manualLayout>
              </c:layout>
              <c:tx>
                <c:rich>
                  <a:bodyPr/>
                  <a:lstStyle/>
                  <a:p>
                    <a:r>
                      <a:rPr lang="en-US" dirty="0" err="1" smtClean="0"/>
                      <a:t>Kesk-hari</a:t>
                    </a:r>
                    <a:r>
                      <a:rPr lang="et-EE" dirty="0" smtClean="0"/>
                      <a:t>-</a:t>
                    </a:r>
                    <a:r>
                      <a:rPr lang="en-US" dirty="0" err="1" smtClean="0"/>
                      <a:t>duseta</a:t>
                    </a:r>
                    <a:r>
                      <a:rPr lang="en-US" dirty="0"/>
                      <a:t>
14%</a:t>
                    </a:r>
                  </a:p>
                </c:rich>
              </c:tx>
              <c:showCatName val="1"/>
              <c:showPercent val="1"/>
              <c:extLst>
                <c:ext xmlns:c15="http://schemas.microsoft.com/office/drawing/2012/chart" uri="{CE6537A1-D6FC-4f65-9D91-7224C49458BB}">
                  <c15:layout/>
                </c:ext>
              </c:extLst>
            </c:dLbl>
            <c:spPr>
              <a:noFill/>
              <a:ln>
                <a:noFill/>
              </a:ln>
              <a:effectLst/>
            </c:spPr>
            <c:showCatName val="1"/>
            <c:showPercent val="1"/>
            <c:showLeaderLines val="1"/>
            <c:extLst>
              <c:ext xmlns:c15="http://schemas.microsoft.com/office/drawing/2012/chart" uri="{CE6537A1-D6FC-4f65-9D91-7224C49458BB}"/>
            </c:extLst>
          </c:dLbls>
          <c:cat>
            <c:strRef>
              <c:f>RL03032013116581170!$C$32:$C$34</c:f>
              <c:strCache>
                <c:ptCount val="3"/>
                <c:pt idx="0">
                  <c:v>Keskharidus või kõrgem</c:v>
                </c:pt>
                <c:pt idx="1">
                  <c:v>Põhihariduseta</c:v>
                </c:pt>
                <c:pt idx="2">
                  <c:v>Keskhariduseta</c:v>
                </c:pt>
              </c:strCache>
            </c:strRef>
          </c:cat>
          <c:val>
            <c:numRef>
              <c:f>RL03032013116581170!$D$32:$D$34</c:f>
              <c:numCache>
                <c:formatCode>General</c:formatCode>
                <c:ptCount val="3"/>
                <c:pt idx="0">
                  <c:v>679416</c:v>
                </c:pt>
                <c:pt idx="1">
                  <c:v>10974</c:v>
                </c:pt>
                <c:pt idx="2">
                  <c:v>107095</c:v>
                </c:pt>
              </c:numCache>
            </c:numRef>
          </c:val>
        </c:ser>
        <c:dLbls>
          <c:showCatName val="1"/>
          <c:showPercent val="1"/>
        </c:dLbls>
        <c:firstSliceAng val="0"/>
      </c:pieChart>
    </c:plotArea>
    <c:plotVisOnly val="1"/>
    <c:dispBlanksAs val="zero"/>
  </c:chart>
  <c:spPr>
    <a:ln>
      <a:noFill/>
    </a:ln>
  </c:spPr>
  <c:txPr>
    <a:bodyPr/>
    <a:lstStyle/>
    <a:p>
      <a:pPr>
        <a:defRPr sz="2000"/>
      </a:pPr>
      <a:endParaRPr lang="et-EE"/>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AECBBA-ED82-4D3B-96FA-60E050494E9F}" type="datetimeFigureOut">
              <a:rPr lang="et-EE" smtClean="0"/>
              <a:pPr/>
              <a:t>26.06.2014</a:t>
            </a:fld>
            <a:endParaRPr lang="et-E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940E34-4B9F-454A-BA7C-573561384E90}" type="slidenum">
              <a:rPr lang="et-EE" smtClean="0"/>
              <a:pPr/>
              <a:t>‹#›</a:t>
            </a:fld>
            <a:endParaRPr lang="et-EE"/>
          </a:p>
        </p:txBody>
      </p:sp>
    </p:spTree>
    <p:extLst>
      <p:ext uri="{BB962C8B-B14F-4D97-AF65-F5344CB8AC3E}">
        <p14:creationId xmlns:p14="http://schemas.microsoft.com/office/powerpoint/2010/main" xmlns="" val="2054060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 põhi- või keskhariduseta täiskasvanute õppimise motivatsiooni, takistuste ning võimalike meetmete kaardistamiseks</a:t>
            </a:r>
          </a:p>
          <a:p>
            <a:r>
              <a:rPr lang="et-EE" dirty="0" smtClean="0"/>
              <a:t>– KOV poolt pakutavate tugimeetmete kaardistamiseks</a:t>
            </a:r>
          </a:p>
          <a:p>
            <a:r>
              <a:rPr lang="et-EE" dirty="0" smtClean="0"/>
              <a:t>– õpilaste takistuste ja motivatsiooni, koolide õppekorralduse ning haridussüsteemi sobivuse  hindamiseks</a:t>
            </a:r>
          </a:p>
          <a:p>
            <a:r>
              <a:rPr lang="et-EE" baseline="0" dirty="0" smtClean="0"/>
              <a:t>Fookusgrupid: arutati takistusi ja motivatsiooni, õppekorralduse erinevaid aspekte, koolides tehtud „kohandusi“ ja mõningaid meetmeid.</a:t>
            </a:r>
            <a:endParaRPr lang="et-EE" dirty="0"/>
          </a:p>
        </p:txBody>
      </p:sp>
      <p:sp>
        <p:nvSpPr>
          <p:cNvPr id="4" name="Slide Number Placeholder 3"/>
          <p:cNvSpPr>
            <a:spLocks noGrp="1"/>
          </p:cNvSpPr>
          <p:nvPr>
            <p:ph type="sldNum" sz="quarter" idx="10"/>
          </p:nvPr>
        </p:nvSpPr>
        <p:spPr/>
        <p:txBody>
          <a:bodyPr/>
          <a:lstStyle/>
          <a:p>
            <a:fld id="{88940E34-4B9F-454A-BA7C-573561384E90}" type="slidenum">
              <a:rPr lang="et-EE" smtClean="0"/>
              <a:pPr/>
              <a:t>4</a:t>
            </a:fld>
            <a:endParaRPr lang="et-EE"/>
          </a:p>
        </p:txBody>
      </p:sp>
    </p:spTree>
    <p:extLst>
      <p:ext uri="{BB962C8B-B14F-4D97-AF65-F5344CB8AC3E}">
        <p14:creationId xmlns:p14="http://schemas.microsoft.com/office/powerpoint/2010/main" xmlns="" val="41006658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Kolmandik inimestest, kellel on takistuseioonipuudus</a:t>
            </a:r>
            <a:r>
              <a:rPr lang="et-EE" baseline="0" dirty="0" smtClean="0"/>
              <a:t> või soov töötada, leidsid, et koolipoolne julgustamine </a:t>
            </a:r>
            <a:r>
              <a:rPr lang="et-EE" dirty="0" smtClean="0"/>
              <a:t>motiveeriks.</a:t>
            </a:r>
          </a:p>
          <a:p>
            <a:endParaRPr lang="et-EE" dirty="0" smtClean="0"/>
          </a:p>
          <a:p>
            <a:r>
              <a:rPr lang="et-EE" dirty="0" smtClean="0"/>
              <a:t>Puudujäägid</a:t>
            </a:r>
            <a:r>
              <a:rPr lang="et-EE" baseline="0" dirty="0" smtClean="0"/>
              <a:t> fookusgruppide põhjal</a:t>
            </a:r>
          </a:p>
        </p:txBody>
      </p:sp>
      <p:sp>
        <p:nvSpPr>
          <p:cNvPr id="4" name="Slide Number Placeholder 3"/>
          <p:cNvSpPr>
            <a:spLocks noGrp="1"/>
          </p:cNvSpPr>
          <p:nvPr>
            <p:ph type="sldNum" sz="quarter" idx="10"/>
          </p:nvPr>
        </p:nvSpPr>
        <p:spPr/>
        <p:txBody>
          <a:bodyPr/>
          <a:lstStyle/>
          <a:p>
            <a:fld id="{88940E34-4B9F-454A-BA7C-573561384E90}" type="slidenum">
              <a:rPr lang="et-EE" smtClean="0"/>
              <a:pPr/>
              <a:t>15</a:t>
            </a:fld>
            <a:endParaRPr lang="et-EE"/>
          </a:p>
        </p:txBody>
      </p:sp>
    </p:spTree>
    <p:extLst>
      <p:ext uri="{BB962C8B-B14F-4D97-AF65-F5344CB8AC3E}">
        <p14:creationId xmlns:p14="http://schemas.microsoft.com/office/powerpoint/2010/main" xmlns="" val="1964793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Ühe</a:t>
            </a:r>
            <a:r>
              <a:rPr lang="et-EE" baseline="0" dirty="0" smtClean="0"/>
              <a:t> olulise küsimusena tõstatus erinevate institutsioonide roll täiskasvanutele hariduse pakkumisel. Selgus, et k</a:t>
            </a:r>
            <a:r>
              <a:rPr lang="et-EE" dirty="0" smtClean="0"/>
              <a:t>a</a:t>
            </a:r>
            <a:r>
              <a:rPr lang="et-EE" baseline="0" dirty="0" smtClean="0"/>
              <a:t> süsteemi osalistel ei ole ülevaadet sellest, millised võimalused potentsiaalsetele õppuritele olemas on ja kuidas need omavahel </a:t>
            </a:r>
            <a:r>
              <a:rPr lang="et-EE" baseline="0" dirty="0" err="1" smtClean="0"/>
              <a:t>suhestuvad</a:t>
            </a:r>
            <a:r>
              <a:rPr lang="et-EE" baseline="0" dirty="0" smtClean="0"/>
              <a:t>. Koostööst tuntakse puudust nii KOVide kui ka TK-ga. </a:t>
            </a:r>
            <a:endParaRPr lang="et-EE" baseline="0" dirty="0" smtClean="0"/>
          </a:p>
          <a:p>
            <a:endParaRPr lang="et-EE" baseline="0" dirty="0" smtClean="0"/>
          </a:p>
          <a:p>
            <a:endParaRPr lang="et-EE" baseline="0" dirty="0" smtClean="0"/>
          </a:p>
          <a:p>
            <a:r>
              <a:rPr lang="et-EE" baseline="0" dirty="0" smtClean="0"/>
              <a:t>Samas on selge, et mitmete institutsioonide funktsioonid osaliselt kattuvad ja on ebaselge, milline on omavaheline rollide jaotus. </a:t>
            </a:r>
            <a:endParaRPr lang="et-EE" dirty="0"/>
          </a:p>
        </p:txBody>
      </p:sp>
      <p:sp>
        <p:nvSpPr>
          <p:cNvPr id="4" name="Slide Number Placeholder 3"/>
          <p:cNvSpPr>
            <a:spLocks noGrp="1"/>
          </p:cNvSpPr>
          <p:nvPr>
            <p:ph type="sldNum" sz="quarter" idx="10"/>
          </p:nvPr>
        </p:nvSpPr>
        <p:spPr/>
        <p:txBody>
          <a:bodyPr/>
          <a:lstStyle/>
          <a:p>
            <a:fld id="{88940E34-4B9F-454A-BA7C-573561384E90}" type="slidenum">
              <a:rPr lang="et-EE" smtClean="0"/>
              <a:pPr/>
              <a:t>16</a:t>
            </a:fld>
            <a:endParaRPr lang="et-EE"/>
          </a:p>
        </p:txBody>
      </p:sp>
    </p:spTree>
    <p:extLst>
      <p:ext uri="{BB962C8B-B14F-4D97-AF65-F5344CB8AC3E}">
        <p14:creationId xmlns:p14="http://schemas.microsoft.com/office/powerpoint/2010/main" xmlns="" val="15393589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t-EE" b="0" dirty="0" smtClean="0"/>
              <a:t>„Võti täiskasvanute haridussüsteemi tagasitoomisel peitub koostöös“</a:t>
            </a:r>
          </a:p>
          <a:p>
            <a:endParaRPr lang="et-EE" dirty="0" smtClean="0"/>
          </a:p>
          <a:p>
            <a:r>
              <a:rPr lang="et-EE" dirty="0" smtClean="0"/>
              <a:t>Ühised </a:t>
            </a:r>
            <a:r>
              <a:rPr lang="et-EE" dirty="0" smtClean="0"/>
              <a:t>eesmärgid on oluline paika panna, et oleks</a:t>
            </a:r>
            <a:r>
              <a:rPr lang="et-EE" baseline="0" dirty="0" smtClean="0"/>
              <a:t> selge mille suunas tegutseda. </a:t>
            </a:r>
          </a:p>
          <a:p>
            <a:endParaRPr lang="et-EE" baseline="0" dirty="0" smtClean="0"/>
          </a:p>
          <a:p>
            <a:r>
              <a:rPr lang="et-EE" baseline="0" dirty="0" smtClean="0"/>
              <a:t>Seoses õppekavaga oli fookusgruppides väga erinevaid arvamusi. Kursuseid peaks poole võrra vähendama vs mitte ühtegi ainet ei tohi puutuda ja kõik seal vahepeal. Seega tegelikult on täna mitmed koolid, kus ei olda õppekavaga täna rahul. Samas ei saa selle põhjal muudatusi soovitada, kuna kõik muutused peavad olema seotud tasemehariduse eesmärkidega. </a:t>
            </a:r>
          </a:p>
          <a:p>
            <a:endParaRPr lang="et-EE" baseline="0" dirty="0" smtClean="0"/>
          </a:p>
          <a:p>
            <a:r>
              <a:rPr lang="et-EE" baseline="0" dirty="0" smtClean="0"/>
              <a:t>Kas on oluline olla tavakoolile võimalikult sarnane? Sellele argumenteeriti mõnel pool vastu, et ajuarendamise aeg on möödas. Või on eesmärk anda oskused ühiskonnas ja tööturul hakkamasaamiseks, mis ei nõua nii suurt õppekavamahtu? </a:t>
            </a:r>
          </a:p>
          <a:p>
            <a:endParaRPr lang="et-EE" baseline="0" dirty="0" smtClean="0"/>
          </a:p>
          <a:p>
            <a:r>
              <a:rPr lang="et-EE" baseline="0" dirty="0" smtClean="0"/>
              <a:t>Sellisel juhul ei ole see tunnistus justkui samaväärne. Selge on aga see, et igal juhul peab täiskasvanute keskharidus tagama võimalused edasiõppimiseks sarnaselt tavakoolidele.</a:t>
            </a:r>
            <a:endParaRPr lang="et-EE" dirty="0"/>
          </a:p>
        </p:txBody>
      </p:sp>
      <p:sp>
        <p:nvSpPr>
          <p:cNvPr id="4" name="Slide Number Placeholder 3"/>
          <p:cNvSpPr>
            <a:spLocks noGrp="1"/>
          </p:cNvSpPr>
          <p:nvPr>
            <p:ph type="sldNum" sz="quarter" idx="10"/>
          </p:nvPr>
        </p:nvSpPr>
        <p:spPr/>
        <p:txBody>
          <a:bodyPr/>
          <a:lstStyle/>
          <a:p>
            <a:fld id="{88940E34-4B9F-454A-BA7C-573561384E90}" type="slidenum">
              <a:rPr lang="et-EE" smtClean="0"/>
              <a:pPr/>
              <a:t>17</a:t>
            </a:fld>
            <a:endParaRPr lang="et-EE"/>
          </a:p>
        </p:txBody>
      </p:sp>
    </p:spTree>
    <p:extLst>
      <p:ext uri="{BB962C8B-B14F-4D97-AF65-F5344CB8AC3E}">
        <p14:creationId xmlns:p14="http://schemas.microsoft.com/office/powerpoint/2010/main" xmlns="" val="5966827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Koolid tõid välja, et rahaline </a:t>
            </a:r>
            <a:r>
              <a:rPr lang="et-EE" dirty="0" err="1" smtClean="0"/>
              <a:t>motivaator</a:t>
            </a:r>
            <a:r>
              <a:rPr lang="et-EE" dirty="0" smtClean="0"/>
              <a:t> mõjub õpilastele tugevalt. Stipendiumite kaotamisel langesid hinded ja kasvasid võlad.</a:t>
            </a:r>
          </a:p>
          <a:p>
            <a:r>
              <a:rPr lang="et-EE" dirty="0" smtClean="0"/>
              <a:t>Teisalt kogemus projektipõhise toetusega</a:t>
            </a:r>
            <a:r>
              <a:rPr lang="et-EE" baseline="0" dirty="0" smtClean="0"/>
              <a:t> päevarahade näol osutus väga edukaks kohal käimise ja lõpetamise osakaalu tõstmisel.</a:t>
            </a:r>
          </a:p>
          <a:p>
            <a:endParaRPr lang="et-EE" dirty="0"/>
          </a:p>
        </p:txBody>
      </p:sp>
      <p:sp>
        <p:nvSpPr>
          <p:cNvPr id="4" name="Slide Number Placeholder 3"/>
          <p:cNvSpPr>
            <a:spLocks noGrp="1"/>
          </p:cNvSpPr>
          <p:nvPr>
            <p:ph type="sldNum" sz="quarter" idx="10"/>
          </p:nvPr>
        </p:nvSpPr>
        <p:spPr/>
        <p:txBody>
          <a:bodyPr/>
          <a:lstStyle/>
          <a:p>
            <a:fld id="{88940E34-4B9F-454A-BA7C-573561384E90}" type="slidenum">
              <a:rPr lang="et-EE" smtClean="0"/>
              <a:pPr/>
              <a:t>19</a:t>
            </a:fld>
            <a:endParaRPr lang="et-EE"/>
          </a:p>
        </p:txBody>
      </p:sp>
    </p:spTree>
    <p:extLst>
      <p:ext uri="{BB962C8B-B14F-4D97-AF65-F5344CB8AC3E}">
        <p14:creationId xmlns:p14="http://schemas.microsoft.com/office/powerpoint/2010/main" xmlns="" val="32067746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dirty="0" smtClean="0"/>
              <a:t>Lastehoid on selgelt murekohaks mitmetes koolides,</a:t>
            </a:r>
            <a:r>
              <a:rPr lang="et-EE" baseline="0" dirty="0" smtClean="0"/>
              <a:t> kuigi mitte kõigis. Vajadus varieerub ka aastati, samas suuremate koolide juures on  vajadus pidevalt olemas. Mitmed koolis leidsid, et lapsed koolis ei sega. Turvahällidega kooliskäimine on tavapärane praktika, suuremad lapsed istuvad tunnis ja joonistavad või valvab lapsi mõni koolitöötaja oma tööülesannete kõrvalt. Samas kas sellist olukorda võib pidada mõistlikuks?</a:t>
            </a:r>
            <a:endParaRPr lang="et-EE" dirty="0" smtClean="0"/>
          </a:p>
          <a:p>
            <a:r>
              <a:rPr lang="et-EE" baseline="0" dirty="0" smtClean="0"/>
              <a:t>Küsimus tõstatus nii kutsekoolide kui ka TG-de juures. </a:t>
            </a:r>
          </a:p>
          <a:p>
            <a:endParaRPr lang="et-EE" baseline="0" dirty="0" smtClean="0"/>
          </a:p>
          <a:p>
            <a:r>
              <a:rPr lang="et-EE" baseline="0" dirty="0" smtClean="0"/>
              <a:t>Positiivsed näited: </a:t>
            </a:r>
          </a:p>
          <a:p>
            <a:r>
              <a:rPr lang="et-EE" baseline="0" dirty="0" smtClean="0"/>
              <a:t>Üksikud koolid on sisseseadnud lastetoad, mis on näidanud positiivset mõju. (Sarnane praktika on ka nt TLÜs ja TTÜs kui häid praktikaid otsida.) Hiiumaal tegi kutsekool kohaliku lasteaiaga kokkuleppe, et mujalt tulnud saavad ka lapse kohalikku lasteaeda panna. See eeldab muidugi lastehoiu kohti, </a:t>
            </a:r>
            <a:r>
              <a:rPr lang="et-EE" baseline="0" dirty="0" err="1" smtClean="0"/>
              <a:t>ag</a:t>
            </a:r>
            <a:r>
              <a:rPr lang="et-EE" baseline="0" dirty="0" smtClean="0"/>
              <a:t> </a:t>
            </a:r>
            <a:r>
              <a:rPr lang="et-EE" baseline="0" dirty="0" err="1" smtClean="0"/>
              <a:t>aei</a:t>
            </a:r>
            <a:r>
              <a:rPr lang="et-EE" baseline="0" dirty="0" smtClean="0"/>
              <a:t> olegi ühte kindlat valemit mis kõikjal töötab. Tuleb lähtuda konkreetsest piirkonnast.</a:t>
            </a:r>
            <a:endParaRPr lang="et-EE" dirty="0"/>
          </a:p>
        </p:txBody>
      </p:sp>
      <p:sp>
        <p:nvSpPr>
          <p:cNvPr id="4" name="Slide Number Placeholder 3"/>
          <p:cNvSpPr>
            <a:spLocks noGrp="1"/>
          </p:cNvSpPr>
          <p:nvPr>
            <p:ph type="sldNum" sz="quarter" idx="10"/>
          </p:nvPr>
        </p:nvSpPr>
        <p:spPr/>
        <p:txBody>
          <a:bodyPr/>
          <a:lstStyle/>
          <a:p>
            <a:fld id="{88940E34-4B9F-454A-BA7C-573561384E90}" type="slidenum">
              <a:rPr lang="et-EE" smtClean="0"/>
              <a:pPr/>
              <a:t>20</a:t>
            </a:fld>
            <a:endParaRPr lang="et-EE"/>
          </a:p>
        </p:txBody>
      </p:sp>
    </p:spTree>
    <p:extLst>
      <p:ext uri="{BB962C8B-B14F-4D97-AF65-F5344CB8AC3E}">
        <p14:creationId xmlns:p14="http://schemas.microsoft.com/office/powerpoint/2010/main" xmlns="" val="34891734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Lisaks väga olulisel kohal tööandja soovitus ja teadmine et haridusest on tööturul kasu.</a:t>
            </a:r>
            <a:r>
              <a:rPr lang="et-EE" b="1" dirty="0" smtClean="0"/>
              <a:t> Vajadus/soov töötada ja motivatsiooni puudus: 45% ja 57% naaseks tööturu</a:t>
            </a:r>
            <a:r>
              <a:rPr lang="et-EE" b="1" baseline="0" dirty="0" smtClean="0"/>
              <a:t> mõjul.</a:t>
            </a:r>
          </a:p>
          <a:p>
            <a:endParaRPr lang="et-EE" b="1" baseline="0" dirty="0" smtClean="0"/>
          </a:p>
          <a:p>
            <a:r>
              <a:rPr lang="et-EE" b="0" u="sng" baseline="0" dirty="0" smtClean="0"/>
              <a:t>Informatsiooni probleemi </a:t>
            </a:r>
            <a:r>
              <a:rPr lang="et-EE" b="0" baseline="0" dirty="0" smtClean="0"/>
              <a:t>me eraldi ei küsinud inimestelt, ent see ilmnes ka vastustest, kus tihti inimesed tundsid vajadust meetmete järele, mis on juba olemas või näiteks sooviti e-õpet – kuigi Eestis on mitu kooli, mis seda võimaldavad. See ilmnes ka fookusgruppidest, kus kooli töötajad avaldasid arvamust, et raske on jõuda sihtrühmani, kuna neil puuduvad võimalused kontaktandmete saamiseks. </a:t>
            </a:r>
          </a:p>
          <a:p>
            <a:endParaRPr lang="et-EE" baseline="0" dirty="0" smtClean="0"/>
          </a:p>
          <a:p>
            <a:r>
              <a:rPr lang="et-EE" baseline="0" dirty="0" smtClean="0"/>
              <a:t>Fookusgruppides toodi aga välja, et oluline on mitmekülgne aitamine. Kooli töötajate hinnangul on õpilastele võrdselt olulised nii koolitoit, tasuta transport kui ka soodne majutusvõimalus. Peamise probleemina nähakse seda, kui toetustest ei piisa äraelamiseks ehk inimesel ei ole võimalik õppimisele keskenduda.</a:t>
            </a:r>
            <a:endParaRPr lang="et-EE" dirty="0"/>
          </a:p>
        </p:txBody>
      </p:sp>
      <p:sp>
        <p:nvSpPr>
          <p:cNvPr id="4" name="Slide Number Placeholder 3"/>
          <p:cNvSpPr>
            <a:spLocks noGrp="1"/>
          </p:cNvSpPr>
          <p:nvPr>
            <p:ph type="sldNum" sz="quarter" idx="10"/>
          </p:nvPr>
        </p:nvSpPr>
        <p:spPr/>
        <p:txBody>
          <a:bodyPr/>
          <a:lstStyle/>
          <a:p>
            <a:fld id="{88940E34-4B9F-454A-BA7C-573561384E90}" type="slidenum">
              <a:rPr lang="et-EE" smtClean="0"/>
              <a:pPr/>
              <a:t>22</a:t>
            </a:fld>
            <a:endParaRPr lang="et-EE"/>
          </a:p>
        </p:txBody>
      </p:sp>
    </p:spTree>
    <p:extLst>
      <p:ext uri="{BB962C8B-B14F-4D97-AF65-F5344CB8AC3E}">
        <p14:creationId xmlns:p14="http://schemas.microsoft.com/office/powerpoint/2010/main" xmlns="" val="295196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Ülemineku slaid soovitustele.</a:t>
            </a:r>
            <a:r>
              <a:rPr lang="et-EE" baseline="0" dirty="0" smtClean="0"/>
              <a:t> Teades nüüd, mis on hästi ja mis halvasti, siis kuidas saab täiskasvanuid tasemehariduses toetada?</a:t>
            </a:r>
          </a:p>
          <a:p>
            <a:endParaRPr lang="et-EE" baseline="0" dirty="0" smtClean="0"/>
          </a:p>
          <a:p>
            <a:r>
              <a:rPr lang="et-EE" dirty="0" smtClean="0"/>
              <a:t>Soovitused</a:t>
            </a:r>
            <a:r>
              <a:rPr lang="et-EE" baseline="0" dirty="0" smtClean="0"/>
              <a:t> on erinevatest </a:t>
            </a:r>
            <a:r>
              <a:rPr lang="et-EE" baseline="0" dirty="0" err="1" smtClean="0"/>
              <a:t>alikatest</a:t>
            </a:r>
            <a:r>
              <a:rPr lang="et-EE" baseline="0" dirty="0" smtClean="0"/>
              <a:t>: </a:t>
            </a:r>
            <a:r>
              <a:rPr lang="et-EE" baseline="0" dirty="0" err="1" smtClean="0"/>
              <a:t>fooksugrupid</a:t>
            </a:r>
            <a:r>
              <a:rPr lang="et-EE" baseline="0" dirty="0" smtClean="0"/>
              <a:t>, küsitlustulemused, rahvusvaheline kogemus. </a:t>
            </a:r>
            <a:r>
              <a:rPr lang="et-EE" baseline="0" dirty="0" err="1" smtClean="0"/>
              <a:t>Sh</a:t>
            </a:r>
            <a:r>
              <a:rPr lang="et-EE" baseline="0" dirty="0" smtClean="0"/>
              <a:t> selleks et arutelu tekitada.</a:t>
            </a:r>
            <a:endParaRPr lang="et-EE" dirty="0"/>
          </a:p>
        </p:txBody>
      </p:sp>
      <p:sp>
        <p:nvSpPr>
          <p:cNvPr id="4" name="Slide Number Placeholder 3"/>
          <p:cNvSpPr>
            <a:spLocks noGrp="1"/>
          </p:cNvSpPr>
          <p:nvPr>
            <p:ph type="sldNum" sz="quarter" idx="10"/>
          </p:nvPr>
        </p:nvSpPr>
        <p:spPr/>
        <p:txBody>
          <a:bodyPr/>
          <a:lstStyle/>
          <a:p>
            <a:fld id="{88940E34-4B9F-454A-BA7C-573561384E90}" type="slidenum">
              <a:rPr lang="et-EE" smtClean="0"/>
              <a:pPr/>
              <a:t>23</a:t>
            </a:fld>
            <a:endParaRPr lang="et-EE"/>
          </a:p>
        </p:txBody>
      </p:sp>
    </p:spTree>
    <p:extLst>
      <p:ext uri="{BB962C8B-B14F-4D97-AF65-F5344CB8AC3E}">
        <p14:creationId xmlns:p14="http://schemas.microsoft.com/office/powerpoint/2010/main" xmlns="" val="35315141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Toetused –võrded</a:t>
            </a:r>
            <a:r>
              <a:rPr lang="et-EE" baseline="0" dirty="0" smtClean="0"/>
              <a:t> võimalused nii elukoha kui erinevates koolides õppijatele. </a:t>
            </a:r>
            <a:endParaRPr lang="et-EE" dirty="0"/>
          </a:p>
        </p:txBody>
      </p:sp>
      <p:sp>
        <p:nvSpPr>
          <p:cNvPr id="4" name="Slide Number Placeholder 3"/>
          <p:cNvSpPr>
            <a:spLocks noGrp="1"/>
          </p:cNvSpPr>
          <p:nvPr>
            <p:ph type="sldNum" sz="quarter" idx="10"/>
          </p:nvPr>
        </p:nvSpPr>
        <p:spPr/>
        <p:txBody>
          <a:bodyPr/>
          <a:lstStyle/>
          <a:p>
            <a:fld id="{88940E34-4B9F-454A-BA7C-573561384E90}" type="slidenum">
              <a:rPr lang="et-EE" smtClean="0"/>
              <a:pPr/>
              <a:t>25</a:t>
            </a:fld>
            <a:endParaRPr lang="et-EE"/>
          </a:p>
        </p:txBody>
      </p:sp>
    </p:spTree>
    <p:extLst>
      <p:ext uri="{BB962C8B-B14F-4D97-AF65-F5344CB8AC3E}">
        <p14:creationId xmlns:p14="http://schemas.microsoft.com/office/powerpoint/2010/main" xmlns="" val="33406609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t-EE" dirty="0" smtClean="0"/>
              <a:t>VÕTA</a:t>
            </a:r>
          </a:p>
          <a:p>
            <a:pPr lvl="1"/>
            <a:r>
              <a:rPr lang="et-EE" dirty="0" smtClean="0"/>
              <a:t>Individuaalne ja kallis</a:t>
            </a:r>
          </a:p>
          <a:p>
            <a:pPr lvl="1"/>
            <a:r>
              <a:rPr lang="et-EE" dirty="0" smtClean="0"/>
              <a:t>Üldainetes puudub kogemus</a:t>
            </a:r>
          </a:p>
          <a:p>
            <a:pPr lvl="1"/>
            <a:r>
              <a:rPr lang="et-EE" dirty="0" smtClean="0"/>
              <a:t>Riiklikud standardid ja keskused</a:t>
            </a:r>
          </a:p>
          <a:p>
            <a:pPr lvl="1"/>
            <a:endParaRPr lang="et-EE" dirty="0" smtClean="0"/>
          </a:p>
          <a:p>
            <a:pPr lvl="1"/>
            <a:r>
              <a:rPr lang="et-EE" dirty="0" smtClean="0"/>
              <a:t>Keeletaseme tõus</a:t>
            </a:r>
          </a:p>
          <a:p>
            <a:pPr lvl="1"/>
            <a:r>
              <a:rPr lang="et-EE" dirty="0" smtClean="0"/>
              <a:t>Õppematerjalide kohandamine</a:t>
            </a:r>
          </a:p>
          <a:p>
            <a:endParaRPr lang="et-EE" dirty="0"/>
          </a:p>
        </p:txBody>
      </p:sp>
      <p:sp>
        <p:nvSpPr>
          <p:cNvPr id="4" name="Slide Number Placeholder 3"/>
          <p:cNvSpPr>
            <a:spLocks noGrp="1"/>
          </p:cNvSpPr>
          <p:nvPr>
            <p:ph type="sldNum" sz="quarter" idx="10"/>
          </p:nvPr>
        </p:nvSpPr>
        <p:spPr/>
        <p:txBody>
          <a:bodyPr/>
          <a:lstStyle/>
          <a:p>
            <a:fld id="{88940E34-4B9F-454A-BA7C-573561384E90}" type="slidenum">
              <a:rPr lang="et-EE" smtClean="0"/>
              <a:pPr/>
              <a:t>26</a:t>
            </a:fld>
            <a:endParaRPr lang="et-EE"/>
          </a:p>
        </p:txBody>
      </p:sp>
    </p:spTree>
    <p:extLst>
      <p:ext uri="{BB962C8B-B14F-4D97-AF65-F5344CB8AC3E}">
        <p14:creationId xmlns:p14="http://schemas.microsoft.com/office/powerpoint/2010/main" xmlns="" val="398040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Keskhariduseta on kokku 118 tuhat inimest. 75 tuhat meest</a:t>
            </a:r>
            <a:r>
              <a:rPr lang="et-EE" baseline="0" dirty="0" smtClean="0"/>
              <a:t> </a:t>
            </a:r>
          </a:p>
          <a:p>
            <a:r>
              <a:rPr lang="et-EE" baseline="0" dirty="0" smtClean="0"/>
              <a:t>ja 43 tuhat naist.</a:t>
            </a:r>
            <a:endParaRPr lang="et-EE" dirty="0"/>
          </a:p>
        </p:txBody>
      </p:sp>
      <p:sp>
        <p:nvSpPr>
          <p:cNvPr id="4" name="Slide Number Placeholder 3"/>
          <p:cNvSpPr>
            <a:spLocks noGrp="1"/>
          </p:cNvSpPr>
          <p:nvPr>
            <p:ph type="sldNum" sz="quarter" idx="10"/>
          </p:nvPr>
        </p:nvSpPr>
        <p:spPr/>
        <p:txBody>
          <a:bodyPr/>
          <a:lstStyle/>
          <a:p>
            <a:fld id="{88940E34-4B9F-454A-BA7C-573561384E90}" type="slidenum">
              <a:rPr lang="et-EE" smtClean="0"/>
              <a:pPr/>
              <a:t>6</a:t>
            </a:fld>
            <a:endParaRPr lang="et-EE"/>
          </a:p>
        </p:txBody>
      </p:sp>
    </p:spTree>
    <p:extLst>
      <p:ext uri="{BB962C8B-B14F-4D97-AF65-F5344CB8AC3E}">
        <p14:creationId xmlns:p14="http://schemas.microsoft.com/office/powerpoint/2010/main" xmlns="" val="657421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t-EE" dirty="0"/>
          </a:p>
        </p:txBody>
      </p:sp>
      <p:sp>
        <p:nvSpPr>
          <p:cNvPr id="4" name="Slide Number Placeholder 3"/>
          <p:cNvSpPr>
            <a:spLocks noGrp="1"/>
          </p:cNvSpPr>
          <p:nvPr>
            <p:ph type="sldNum" sz="quarter" idx="10"/>
          </p:nvPr>
        </p:nvSpPr>
        <p:spPr/>
        <p:txBody>
          <a:bodyPr/>
          <a:lstStyle/>
          <a:p>
            <a:fld id="{88940E34-4B9F-454A-BA7C-573561384E90}" type="slidenum">
              <a:rPr lang="et-EE" smtClean="0"/>
              <a:pPr/>
              <a:t>7</a:t>
            </a:fld>
            <a:endParaRPr lang="et-E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dirty="0" smtClean="0"/>
              <a:t>4,2% (u 5000 inimest) keskhariduseta üle 20 aastastest õpib põhi- v keskhariduse tasemel. </a:t>
            </a:r>
          </a:p>
          <a:p>
            <a:pPr marL="0" marR="0" indent="0" algn="l" defTabSz="914400" rtl="0" eaLnBrk="1" fontAlgn="auto" latinLnBrk="0" hangingPunct="1">
              <a:lnSpc>
                <a:spcPct val="100000"/>
              </a:lnSpc>
              <a:spcBef>
                <a:spcPts val="0"/>
              </a:spcBef>
              <a:spcAft>
                <a:spcPts val="0"/>
              </a:spcAft>
              <a:buClrTx/>
              <a:buSzTx/>
              <a:buFontTx/>
              <a:buNone/>
              <a:tabLst/>
              <a:defRPr/>
            </a:pPr>
            <a:r>
              <a:rPr lang="et-EE" dirty="0" smtClean="0"/>
              <a:t>Üldhariduses</a:t>
            </a:r>
            <a:r>
              <a:rPr lang="et-EE" baseline="0" dirty="0" smtClean="0"/>
              <a:t> õpitakse mittestatsionaarses vormis. Kutsekeskhariduses statsionaarses.</a:t>
            </a:r>
            <a:endParaRPr lang="et-E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t-EE"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t-E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t-EE" dirty="0" smtClean="0"/>
              <a:t>(2012/2013 õa)</a:t>
            </a:r>
          </a:p>
          <a:p>
            <a:pPr marL="0" marR="0" indent="0" algn="l" defTabSz="914400" rtl="0" eaLnBrk="1" fontAlgn="auto" latinLnBrk="0" hangingPunct="1">
              <a:lnSpc>
                <a:spcPct val="100000"/>
              </a:lnSpc>
              <a:spcBef>
                <a:spcPts val="0"/>
              </a:spcBef>
              <a:spcAft>
                <a:spcPts val="0"/>
              </a:spcAft>
              <a:buClrTx/>
              <a:buSzTx/>
              <a:buFontTx/>
              <a:buNone/>
              <a:tabLst/>
              <a:defRPr/>
            </a:pPr>
            <a:r>
              <a:rPr lang="et-EE" dirty="0" smtClean="0"/>
              <a:t>(2006/7-2011/12 õa-te keskmine)</a:t>
            </a:r>
          </a:p>
          <a:p>
            <a:pPr marL="0" marR="0" indent="0" algn="l" defTabSz="914400" rtl="0" eaLnBrk="1" fontAlgn="auto" latinLnBrk="0" hangingPunct="1">
              <a:lnSpc>
                <a:spcPct val="100000"/>
              </a:lnSpc>
              <a:spcBef>
                <a:spcPts val="0"/>
              </a:spcBef>
              <a:spcAft>
                <a:spcPts val="0"/>
              </a:spcAft>
              <a:buClrTx/>
              <a:buSzTx/>
              <a:buFontTx/>
              <a:buNone/>
              <a:tabLst/>
              <a:defRPr/>
            </a:pPr>
            <a:endParaRPr lang="et-EE" dirty="0" smtClean="0"/>
          </a:p>
          <a:p>
            <a:endParaRPr lang="et-EE" dirty="0"/>
          </a:p>
        </p:txBody>
      </p:sp>
      <p:sp>
        <p:nvSpPr>
          <p:cNvPr id="4" name="Slide Number Placeholder 3"/>
          <p:cNvSpPr>
            <a:spLocks noGrp="1"/>
          </p:cNvSpPr>
          <p:nvPr>
            <p:ph type="sldNum" sz="quarter" idx="10"/>
          </p:nvPr>
        </p:nvSpPr>
        <p:spPr/>
        <p:txBody>
          <a:bodyPr/>
          <a:lstStyle/>
          <a:p>
            <a:fld id="{88940E34-4B9F-454A-BA7C-573561384E90}" type="slidenum">
              <a:rPr lang="et-EE" smtClean="0"/>
              <a:pPr/>
              <a:t>8</a:t>
            </a:fld>
            <a:endParaRPr lang="et-EE"/>
          </a:p>
        </p:txBody>
      </p:sp>
    </p:spTree>
    <p:extLst>
      <p:ext uri="{BB962C8B-B14F-4D97-AF65-F5344CB8AC3E}">
        <p14:creationId xmlns:p14="http://schemas.microsoft.com/office/powerpoint/2010/main" xmlns="" val="4103144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dirty="0" smtClean="0"/>
              <a:t>Ei ole kaalunud: 59,92-69,3</a:t>
            </a:r>
            <a:endParaRPr lang="et-E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i-FI" dirty="0" smtClean="0"/>
              <a:t>Kavatseb naasta: 13,62-21,02</a:t>
            </a:r>
          </a:p>
          <a:p>
            <a:r>
              <a:rPr lang="fi-FI" dirty="0" smtClean="0"/>
              <a:t>On kaalunud: 14,75-22,36</a:t>
            </a:r>
          </a:p>
        </p:txBody>
      </p:sp>
      <p:sp>
        <p:nvSpPr>
          <p:cNvPr id="4" name="Slide Number Placeholder 3"/>
          <p:cNvSpPr>
            <a:spLocks noGrp="1"/>
          </p:cNvSpPr>
          <p:nvPr>
            <p:ph type="sldNum" sz="quarter" idx="10"/>
          </p:nvPr>
        </p:nvSpPr>
        <p:spPr/>
        <p:txBody>
          <a:bodyPr/>
          <a:lstStyle/>
          <a:p>
            <a:fld id="{88940E34-4B9F-454A-BA7C-573561384E90}" type="slidenum">
              <a:rPr lang="et-EE" smtClean="0"/>
              <a:pPr/>
              <a:t>10</a:t>
            </a:fld>
            <a:endParaRPr lang="et-E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Vanus on</a:t>
            </a:r>
            <a:r>
              <a:rPr lang="et-EE" baseline="0" dirty="0" smtClean="0"/>
              <a:t> ülekaalukalt suurim takistus üle 50-aastastel, aga ka40-49-aastaste seas miniti seda kümnendiku poolt. Nooremate seas mainiti väga vähe.</a:t>
            </a:r>
          </a:p>
          <a:p>
            <a:r>
              <a:rPr lang="et-EE" baseline="0" dirty="0" smtClean="0"/>
              <a:t>20-29-aastaste seas on teistest selgelt eristuv takistus majanduslik. Hoiakulised takistused on ka levinud, kuid vähemate seas.</a:t>
            </a:r>
          </a:p>
          <a:p>
            <a:r>
              <a:rPr lang="et-EE" baseline="0" dirty="0" smtClean="0"/>
              <a:t>30-39-aastaste seas ei saa öelda, et majanduslikud v hoiakulised takistused oleksid levinumad, mõlemad on üsna sagedased.</a:t>
            </a:r>
          </a:p>
          <a:p>
            <a:r>
              <a:rPr lang="et-EE" baseline="0" dirty="0" smtClean="0"/>
              <a:t>Hoolduskohustused on vähem. </a:t>
            </a:r>
          </a:p>
          <a:p>
            <a:endParaRPr lang="et-EE" dirty="0" smtClean="0"/>
          </a:p>
          <a:p>
            <a:r>
              <a:rPr lang="et-EE" dirty="0" smtClean="0"/>
              <a:t>Meeste seas on enam levinud majanduslikud takistused ja ka hoiakulised, naiste seas on erinevad takistused sarnase levikuga.</a:t>
            </a:r>
            <a:endParaRPr lang="et-EE" dirty="0"/>
          </a:p>
        </p:txBody>
      </p:sp>
      <p:sp>
        <p:nvSpPr>
          <p:cNvPr id="4" name="Slide Number Placeholder 3"/>
          <p:cNvSpPr>
            <a:spLocks noGrp="1"/>
          </p:cNvSpPr>
          <p:nvPr>
            <p:ph type="sldNum" sz="quarter" idx="10"/>
          </p:nvPr>
        </p:nvSpPr>
        <p:spPr/>
        <p:txBody>
          <a:bodyPr/>
          <a:lstStyle/>
          <a:p>
            <a:fld id="{88940E34-4B9F-454A-BA7C-573561384E90}" type="slidenum">
              <a:rPr lang="et-EE" smtClean="0"/>
              <a:pPr/>
              <a:t>11</a:t>
            </a:fld>
            <a:endParaRPr lang="et-EE"/>
          </a:p>
        </p:txBody>
      </p:sp>
    </p:spTree>
    <p:extLst>
      <p:ext uri="{BB962C8B-B14F-4D97-AF65-F5344CB8AC3E}">
        <p14:creationId xmlns:p14="http://schemas.microsoft.com/office/powerpoint/2010/main" xmlns="" val="8822058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Nagu teisteski uuringutes selgub</a:t>
            </a:r>
            <a:r>
              <a:rPr lang="et-EE" baseline="0" dirty="0" smtClean="0"/>
              <a:t> küsitlusest, et juhul, kui naastaks haridusteele, siis seda eelkõige edasiste õppevõimaluste, tööturu/karjäärivõimaluste või paremate teadmiste pärast.</a:t>
            </a:r>
            <a:endParaRPr lang="et-EE" dirty="0"/>
          </a:p>
        </p:txBody>
      </p:sp>
      <p:sp>
        <p:nvSpPr>
          <p:cNvPr id="4" name="Slide Number Placeholder 3"/>
          <p:cNvSpPr>
            <a:spLocks noGrp="1"/>
          </p:cNvSpPr>
          <p:nvPr>
            <p:ph type="sldNum" sz="quarter" idx="10"/>
          </p:nvPr>
        </p:nvSpPr>
        <p:spPr/>
        <p:txBody>
          <a:bodyPr/>
          <a:lstStyle/>
          <a:p>
            <a:fld id="{88940E34-4B9F-454A-BA7C-573561384E90}" type="slidenum">
              <a:rPr lang="et-EE" smtClean="0"/>
              <a:pPr/>
              <a:t>12</a:t>
            </a:fld>
            <a:endParaRPr lang="et-E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fld id="{88940E34-4B9F-454A-BA7C-573561384E90}" type="slidenum">
              <a:rPr lang="et-EE" smtClean="0"/>
              <a:pPr/>
              <a:t>13</a:t>
            </a:fld>
            <a:endParaRPr lang="et-EE"/>
          </a:p>
        </p:txBody>
      </p:sp>
    </p:spTree>
    <p:extLst>
      <p:ext uri="{BB962C8B-B14F-4D97-AF65-F5344CB8AC3E}">
        <p14:creationId xmlns:p14="http://schemas.microsoft.com/office/powerpoint/2010/main" xmlns="" val="38021614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t-EE" dirty="0" smtClean="0"/>
              <a:t> Õppetöö ajad</a:t>
            </a:r>
          </a:p>
          <a:p>
            <a:pPr lvl="1"/>
            <a:r>
              <a:rPr lang="et-EE" dirty="0" smtClean="0"/>
              <a:t> Õppekoormuse planeerimine</a:t>
            </a:r>
          </a:p>
          <a:p>
            <a:pPr lvl="1"/>
            <a:r>
              <a:rPr lang="et-EE" dirty="0" smtClean="0"/>
              <a:t> Konsultatsioonide võimalused</a:t>
            </a:r>
          </a:p>
          <a:p>
            <a:pPr lvl="1"/>
            <a:r>
              <a:rPr lang="et-EE" dirty="0" smtClean="0"/>
              <a:t> Õppemeetodite ja sisu kohandamine</a:t>
            </a:r>
          </a:p>
          <a:p>
            <a:pPr lvl="1"/>
            <a:r>
              <a:rPr lang="et-EE" dirty="0" smtClean="0"/>
              <a:t> Õpioskuste kursused </a:t>
            </a:r>
          </a:p>
          <a:p>
            <a:pPr lvl="1"/>
            <a:r>
              <a:rPr lang="et-EE" dirty="0" smtClean="0"/>
              <a:t>Aktiivne nõustamine</a:t>
            </a:r>
          </a:p>
          <a:p>
            <a:endParaRPr lang="et-EE" dirty="0" smtClean="0"/>
          </a:p>
          <a:p>
            <a:pPr marL="171450" indent="-171450"/>
            <a:r>
              <a:rPr lang="et-EE" dirty="0" smtClean="0"/>
              <a:t>Koolid tulevad vastu õppetöö aegade osas. Vastavalt õppurite soovidele on koolitundide aega muudetud mitmetes koolides. Näiteks lapsevanemate soovil ei tehta õhtusel ajal, kuna siis on lasteaed kinni.</a:t>
            </a:r>
          </a:p>
          <a:p>
            <a:pPr marL="171450" indent="-171450"/>
            <a:r>
              <a:rPr lang="et-EE" dirty="0" smtClean="0"/>
              <a:t>Koolid tulevad vastu õppekoormuse planeerimisel, võimaldatakse nii normist väiksemat kui suuremat koormust vastavalt õppuri võimekusele ja võimalustele.</a:t>
            </a:r>
          </a:p>
          <a:p>
            <a:pPr marL="171450" indent="-171450"/>
            <a:r>
              <a:rPr lang="et-EE" dirty="0" smtClean="0"/>
              <a:t>Õpetajad pakuvad konsultatsioone, ühes koolis ka nt „aineringid“ teise õpetajaga. Mõned kasutavad ka </a:t>
            </a:r>
            <a:r>
              <a:rPr lang="et-EE" dirty="0" err="1" smtClean="0"/>
              <a:t>skype</a:t>
            </a:r>
            <a:r>
              <a:rPr lang="et-EE" dirty="0" smtClean="0"/>
              <a:t> abi.</a:t>
            </a:r>
          </a:p>
          <a:p>
            <a:pPr marL="171450" indent="-171450"/>
            <a:r>
              <a:rPr lang="et-EE" dirty="0" smtClean="0"/>
              <a:t>Õppetöö vorm ja sisu kohandatakse täiskasvanud õppijatele. Nt perekonnaõpetus</a:t>
            </a:r>
          </a:p>
          <a:p>
            <a:pPr marL="171450" indent="-171450"/>
            <a:r>
              <a:rPr lang="et-EE" dirty="0" smtClean="0"/>
              <a:t>Pakutakse õpioskuste kursusi ja ainealaseid tasanduskursusi.</a:t>
            </a:r>
          </a:p>
          <a:p>
            <a:pPr marL="171450" indent="-171450"/>
            <a:r>
              <a:rPr lang="et-EE" dirty="0" smtClean="0"/>
              <a:t>Enamikes koolides on aktiivne nõustamine kas õpinõustajate või klassijuhatajate kaudu.</a:t>
            </a:r>
          </a:p>
          <a:p>
            <a:pPr marL="171450" indent="-171450"/>
            <a:r>
              <a:rPr lang="et-EE" dirty="0" smtClean="0"/>
              <a:t>E-õppe võimalusi rakendatakse mõnedes koolides laiaulatuslikult, teisal vähem</a:t>
            </a:r>
          </a:p>
          <a:p>
            <a:endParaRPr lang="et-EE" dirty="0"/>
          </a:p>
        </p:txBody>
      </p:sp>
      <p:sp>
        <p:nvSpPr>
          <p:cNvPr id="4" name="Slide Number Placeholder 3"/>
          <p:cNvSpPr>
            <a:spLocks noGrp="1"/>
          </p:cNvSpPr>
          <p:nvPr>
            <p:ph type="sldNum" sz="quarter" idx="10"/>
          </p:nvPr>
        </p:nvSpPr>
        <p:spPr/>
        <p:txBody>
          <a:bodyPr/>
          <a:lstStyle/>
          <a:p>
            <a:fld id="{88940E34-4B9F-454A-BA7C-573561384E90}" type="slidenum">
              <a:rPr lang="et-EE" smtClean="0"/>
              <a:pPr/>
              <a:t>14</a:t>
            </a:fld>
            <a:endParaRPr lang="et-EE"/>
          </a:p>
        </p:txBody>
      </p:sp>
    </p:spTree>
    <p:extLst>
      <p:ext uri="{BB962C8B-B14F-4D97-AF65-F5344CB8AC3E}">
        <p14:creationId xmlns:p14="http://schemas.microsoft.com/office/powerpoint/2010/main" xmlns="" val="37765598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t-EE"/>
          </a:p>
        </p:txBody>
      </p:sp>
      <p:sp>
        <p:nvSpPr>
          <p:cNvPr id="4" name="Date Placeholder 3"/>
          <p:cNvSpPr>
            <a:spLocks noGrp="1"/>
          </p:cNvSpPr>
          <p:nvPr>
            <p:ph type="dt" sz="half" idx="10"/>
          </p:nvPr>
        </p:nvSpPr>
        <p:spPr/>
        <p:txBody>
          <a:bodyPr/>
          <a:lstStyle/>
          <a:p>
            <a:fld id="{DC459787-5F65-4C6E-AE12-5EE42E9BEED7}" type="datetimeFigureOut">
              <a:rPr lang="et-EE" smtClean="0"/>
              <a:pPr/>
              <a:t>26.06.2014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67214A4A-0760-4DEA-A9CE-E863E783B39D}" type="slidenum">
              <a:rPr lang="et-EE" smtClean="0"/>
              <a:pPr/>
              <a:t>‹#›</a:t>
            </a:fld>
            <a:endParaRPr lang="et-EE"/>
          </a:p>
        </p:txBody>
      </p:sp>
      <p:pic>
        <p:nvPicPr>
          <p:cNvPr id="7" name="Picture 6" descr="EL_Struktuuritoetus_horisontaal.jpg"/>
          <p:cNvPicPr>
            <a:picLocks noChangeAspect="1"/>
          </p:cNvPicPr>
          <p:nvPr userDrawn="1"/>
        </p:nvPicPr>
        <p:blipFill>
          <a:blip r:embed="rId2" cstate="print"/>
          <a:stretch>
            <a:fillRect/>
          </a:stretch>
        </p:blipFill>
        <p:spPr>
          <a:xfrm>
            <a:off x="0" y="0"/>
            <a:ext cx="2279265" cy="1269876"/>
          </a:xfrm>
          <a:prstGeom prst="rect">
            <a:avLst/>
          </a:prstGeom>
        </p:spPr>
      </p:pic>
      <p:pic>
        <p:nvPicPr>
          <p:cNvPr id="8" name="Picture 7" descr="Centar_logo_et.jpg"/>
          <p:cNvPicPr>
            <a:picLocks noChangeAspect="1"/>
          </p:cNvPicPr>
          <p:nvPr userDrawn="1"/>
        </p:nvPicPr>
        <p:blipFill>
          <a:blip r:embed="rId3" cstate="print"/>
          <a:stretch>
            <a:fillRect/>
          </a:stretch>
        </p:blipFill>
        <p:spPr>
          <a:xfrm>
            <a:off x="5796136" y="116632"/>
            <a:ext cx="3208020" cy="541020"/>
          </a:xfrm>
          <a:prstGeom prst="rect">
            <a:avLst/>
          </a:prstGeom>
        </p:spPr>
      </p:pic>
    </p:spTree>
    <p:extLst>
      <p:ext uri="{BB962C8B-B14F-4D97-AF65-F5344CB8AC3E}">
        <p14:creationId xmlns:p14="http://schemas.microsoft.com/office/powerpoint/2010/main" xmlns="" val="3964014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DC459787-5F65-4C6E-AE12-5EE42E9BEED7}" type="datetimeFigureOut">
              <a:rPr lang="et-EE" smtClean="0"/>
              <a:pPr/>
              <a:t>26.06.2014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67214A4A-0760-4DEA-A9CE-E863E783B39D}" type="slidenum">
              <a:rPr lang="et-EE" smtClean="0"/>
              <a:pPr/>
              <a:t>‹#›</a:t>
            </a:fld>
            <a:endParaRPr lang="et-EE"/>
          </a:p>
        </p:txBody>
      </p:sp>
    </p:spTree>
    <p:extLst>
      <p:ext uri="{BB962C8B-B14F-4D97-AF65-F5344CB8AC3E}">
        <p14:creationId xmlns:p14="http://schemas.microsoft.com/office/powerpoint/2010/main" xmlns="" val="1944842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DC459787-5F65-4C6E-AE12-5EE42E9BEED7}" type="datetimeFigureOut">
              <a:rPr lang="et-EE" smtClean="0"/>
              <a:pPr/>
              <a:t>26.06.2014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67214A4A-0760-4DEA-A9CE-E863E783B39D}" type="slidenum">
              <a:rPr lang="et-EE" smtClean="0"/>
              <a:pPr/>
              <a:t>‹#›</a:t>
            </a:fld>
            <a:endParaRPr lang="et-EE"/>
          </a:p>
        </p:txBody>
      </p:sp>
    </p:spTree>
    <p:extLst>
      <p:ext uri="{BB962C8B-B14F-4D97-AF65-F5344CB8AC3E}">
        <p14:creationId xmlns:p14="http://schemas.microsoft.com/office/powerpoint/2010/main" xmlns="" val="161936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DC459787-5F65-4C6E-AE12-5EE42E9BEED7}" type="datetimeFigureOut">
              <a:rPr lang="et-EE" smtClean="0"/>
              <a:pPr/>
              <a:t>26.06.2014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67214A4A-0760-4DEA-A9CE-E863E783B39D}" type="slidenum">
              <a:rPr lang="et-EE" smtClean="0"/>
              <a:pPr/>
              <a:t>‹#›</a:t>
            </a:fld>
            <a:endParaRPr lang="et-EE"/>
          </a:p>
        </p:txBody>
      </p:sp>
      <p:pic>
        <p:nvPicPr>
          <p:cNvPr id="7" name="Picture 6" descr="Centar_logo_et.jpg"/>
          <p:cNvPicPr>
            <a:picLocks noChangeAspect="1"/>
          </p:cNvPicPr>
          <p:nvPr userDrawn="1"/>
        </p:nvPicPr>
        <p:blipFill>
          <a:blip r:embed="rId2" cstate="print"/>
          <a:stretch>
            <a:fillRect/>
          </a:stretch>
        </p:blipFill>
        <p:spPr>
          <a:xfrm>
            <a:off x="5796136" y="6237312"/>
            <a:ext cx="3208020" cy="541020"/>
          </a:xfrm>
          <a:prstGeom prst="rect">
            <a:avLst/>
          </a:prstGeom>
        </p:spPr>
      </p:pic>
      <p:pic>
        <p:nvPicPr>
          <p:cNvPr id="9" name="Picture 8" descr="EL_Struktuuritoetus_horisontaal.jpg"/>
          <p:cNvPicPr>
            <a:picLocks noChangeAspect="1"/>
          </p:cNvPicPr>
          <p:nvPr userDrawn="1"/>
        </p:nvPicPr>
        <p:blipFill>
          <a:blip r:embed="rId3" cstate="print"/>
          <a:stretch>
            <a:fillRect/>
          </a:stretch>
        </p:blipFill>
        <p:spPr>
          <a:xfrm>
            <a:off x="0" y="5893643"/>
            <a:ext cx="1730896" cy="964357"/>
          </a:xfrm>
          <a:prstGeom prst="rect">
            <a:avLst/>
          </a:prstGeom>
        </p:spPr>
      </p:pic>
    </p:spTree>
    <p:extLst>
      <p:ext uri="{BB962C8B-B14F-4D97-AF65-F5344CB8AC3E}">
        <p14:creationId xmlns:p14="http://schemas.microsoft.com/office/powerpoint/2010/main" xmlns="" val="2649974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59787-5F65-4C6E-AE12-5EE42E9BEED7}" type="datetimeFigureOut">
              <a:rPr lang="et-EE" smtClean="0"/>
              <a:pPr/>
              <a:t>26.06.2014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67214A4A-0760-4DEA-A9CE-E863E783B39D}" type="slidenum">
              <a:rPr lang="et-EE" smtClean="0"/>
              <a:pPr/>
              <a:t>‹#›</a:t>
            </a:fld>
            <a:endParaRPr lang="et-EE"/>
          </a:p>
        </p:txBody>
      </p:sp>
      <p:pic>
        <p:nvPicPr>
          <p:cNvPr id="7" name="Picture 6" descr="Centar_logo_et.jpg"/>
          <p:cNvPicPr>
            <a:picLocks noChangeAspect="1"/>
          </p:cNvPicPr>
          <p:nvPr userDrawn="1"/>
        </p:nvPicPr>
        <p:blipFill>
          <a:blip r:embed="rId2" cstate="print"/>
          <a:stretch>
            <a:fillRect/>
          </a:stretch>
        </p:blipFill>
        <p:spPr>
          <a:xfrm>
            <a:off x="5508104" y="188640"/>
            <a:ext cx="3208020" cy="541020"/>
          </a:xfrm>
          <a:prstGeom prst="rect">
            <a:avLst/>
          </a:prstGeom>
        </p:spPr>
      </p:pic>
      <p:pic>
        <p:nvPicPr>
          <p:cNvPr id="8" name="Picture 7" descr="EL_Struktuuritoetus_horisontaal.jpg"/>
          <p:cNvPicPr>
            <a:picLocks noChangeAspect="1"/>
          </p:cNvPicPr>
          <p:nvPr userDrawn="1"/>
        </p:nvPicPr>
        <p:blipFill>
          <a:blip r:embed="rId3" cstate="print"/>
          <a:stretch>
            <a:fillRect/>
          </a:stretch>
        </p:blipFill>
        <p:spPr>
          <a:xfrm>
            <a:off x="0" y="0"/>
            <a:ext cx="2306960" cy="1285306"/>
          </a:xfrm>
          <a:prstGeom prst="rect">
            <a:avLst/>
          </a:prstGeom>
        </p:spPr>
      </p:pic>
    </p:spTree>
    <p:extLst>
      <p:ext uri="{BB962C8B-B14F-4D97-AF65-F5344CB8AC3E}">
        <p14:creationId xmlns:p14="http://schemas.microsoft.com/office/powerpoint/2010/main" xmlns="" val="172499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4"/>
          <p:cNvSpPr>
            <a:spLocks noGrp="1"/>
          </p:cNvSpPr>
          <p:nvPr>
            <p:ph type="dt" sz="half" idx="10"/>
          </p:nvPr>
        </p:nvSpPr>
        <p:spPr/>
        <p:txBody>
          <a:bodyPr/>
          <a:lstStyle/>
          <a:p>
            <a:fld id="{DC459787-5F65-4C6E-AE12-5EE42E9BEED7}" type="datetimeFigureOut">
              <a:rPr lang="et-EE" smtClean="0"/>
              <a:pPr/>
              <a:t>26.06.2014</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67214A4A-0760-4DEA-A9CE-E863E783B39D}" type="slidenum">
              <a:rPr lang="et-EE" smtClean="0"/>
              <a:pPr/>
              <a:t>‹#›</a:t>
            </a:fld>
            <a:endParaRPr lang="et-EE"/>
          </a:p>
        </p:txBody>
      </p:sp>
    </p:spTree>
    <p:extLst>
      <p:ext uri="{BB962C8B-B14F-4D97-AF65-F5344CB8AC3E}">
        <p14:creationId xmlns:p14="http://schemas.microsoft.com/office/powerpoint/2010/main" xmlns="" val="3857485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Date Placeholder 6"/>
          <p:cNvSpPr>
            <a:spLocks noGrp="1"/>
          </p:cNvSpPr>
          <p:nvPr>
            <p:ph type="dt" sz="half" idx="10"/>
          </p:nvPr>
        </p:nvSpPr>
        <p:spPr/>
        <p:txBody>
          <a:bodyPr/>
          <a:lstStyle/>
          <a:p>
            <a:fld id="{DC459787-5F65-4C6E-AE12-5EE42E9BEED7}" type="datetimeFigureOut">
              <a:rPr lang="et-EE" smtClean="0"/>
              <a:pPr/>
              <a:t>26.06.2014</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67214A4A-0760-4DEA-A9CE-E863E783B39D}" type="slidenum">
              <a:rPr lang="et-EE" smtClean="0"/>
              <a:pPr/>
              <a:t>‹#›</a:t>
            </a:fld>
            <a:endParaRPr lang="et-EE"/>
          </a:p>
        </p:txBody>
      </p:sp>
    </p:spTree>
    <p:extLst>
      <p:ext uri="{BB962C8B-B14F-4D97-AF65-F5344CB8AC3E}">
        <p14:creationId xmlns:p14="http://schemas.microsoft.com/office/powerpoint/2010/main" xmlns="" val="2833845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Date Placeholder 2"/>
          <p:cNvSpPr>
            <a:spLocks noGrp="1"/>
          </p:cNvSpPr>
          <p:nvPr>
            <p:ph type="dt" sz="half" idx="10"/>
          </p:nvPr>
        </p:nvSpPr>
        <p:spPr/>
        <p:txBody>
          <a:bodyPr/>
          <a:lstStyle/>
          <a:p>
            <a:fld id="{DC459787-5F65-4C6E-AE12-5EE42E9BEED7}" type="datetimeFigureOut">
              <a:rPr lang="et-EE" smtClean="0"/>
              <a:pPr/>
              <a:t>26.06.2014</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67214A4A-0760-4DEA-A9CE-E863E783B39D}" type="slidenum">
              <a:rPr lang="et-EE" smtClean="0"/>
              <a:pPr/>
              <a:t>‹#›</a:t>
            </a:fld>
            <a:endParaRPr lang="et-EE"/>
          </a:p>
        </p:txBody>
      </p:sp>
    </p:spTree>
    <p:extLst>
      <p:ext uri="{BB962C8B-B14F-4D97-AF65-F5344CB8AC3E}">
        <p14:creationId xmlns:p14="http://schemas.microsoft.com/office/powerpoint/2010/main" xmlns="" val="1739767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59787-5F65-4C6E-AE12-5EE42E9BEED7}" type="datetimeFigureOut">
              <a:rPr lang="et-EE" smtClean="0"/>
              <a:pPr/>
              <a:t>26.06.2014</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67214A4A-0760-4DEA-A9CE-E863E783B39D}" type="slidenum">
              <a:rPr lang="et-EE" smtClean="0"/>
              <a:pPr/>
              <a:t>‹#›</a:t>
            </a:fld>
            <a:endParaRPr lang="et-EE"/>
          </a:p>
        </p:txBody>
      </p:sp>
    </p:spTree>
    <p:extLst>
      <p:ext uri="{BB962C8B-B14F-4D97-AF65-F5344CB8AC3E}">
        <p14:creationId xmlns:p14="http://schemas.microsoft.com/office/powerpoint/2010/main" xmlns="" val="887006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59787-5F65-4C6E-AE12-5EE42E9BEED7}" type="datetimeFigureOut">
              <a:rPr lang="et-EE" smtClean="0"/>
              <a:pPr/>
              <a:t>26.06.2014</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67214A4A-0760-4DEA-A9CE-E863E783B39D}" type="slidenum">
              <a:rPr lang="et-EE" smtClean="0"/>
              <a:pPr/>
              <a:t>‹#›</a:t>
            </a:fld>
            <a:endParaRPr lang="et-EE"/>
          </a:p>
        </p:txBody>
      </p:sp>
    </p:spTree>
    <p:extLst>
      <p:ext uri="{BB962C8B-B14F-4D97-AF65-F5344CB8AC3E}">
        <p14:creationId xmlns:p14="http://schemas.microsoft.com/office/powerpoint/2010/main" xmlns="" val="4046884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59787-5F65-4C6E-AE12-5EE42E9BEED7}" type="datetimeFigureOut">
              <a:rPr lang="et-EE" smtClean="0"/>
              <a:pPr/>
              <a:t>26.06.2014</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67214A4A-0760-4DEA-A9CE-E863E783B39D}" type="slidenum">
              <a:rPr lang="et-EE" smtClean="0"/>
              <a:pPr/>
              <a:t>‹#›</a:t>
            </a:fld>
            <a:endParaRPr lang="et-EE"/>
          </a:p>
        </p:txBody>
      </p:sp>
    </p:spTree>
    <p:extLst>
      <p:ext uri="{BB962C8B-B14F-4D97-AF65-F5344CB8AC3E}">
        <p14:creationId xmlns:p14="http://schemas.microsoft.com/office/powerpoint/2010/main" xmlns="" val="3660296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t-E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59787-5F65-4C6E-AE12-5EE42E9BEED7}" type="datetimeFigureOut">
              <a:rPr lang="et-EE" smtClean="0"/>
              <a:pPr/>
              <a:t>26.06.2014</a:t>
            </a:fld>
            <a:endParaRPr lang="et-E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214A4A-0760-4DEA-A9CE-E863E783B39D}" type="slidenum">
              <a:rPr lang="et-EE" smtClean="0"/>
              <a:pPr/>
              <a:t>‹#›</a:t>
            </a:fld>
            <a:endParaRPr lang="et-EE"/>
          </a:p>
        </p:txBody>
      </p:sp>
    </p:spTree>
    <p:extLst>
      <p:ext uri="{BB962C8B-B14F-4D97-AF65-F5344CB8AC3E}">
        <p14:creationId xmlns:p14="http://schemas.microsoft.com/office/powerpoint/2010/main" xmlns="" val="1566025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t-EE" dirty="0"/>
              <a:t>Põhi- ja keskhariduseta täiskasvanute tasemeharidusse </a:t>
            </a:r>
            <a:r>
              <a:rPr lang="et-EE" dirty="0" smtClean="0"/>
              <a:t>tagasipöördumise </a:t>
            </a:r>
            <a:r>
              <a:rPr lang="et-EE" dirty="0"/>
              <a:t>toetamine </a:t>
            </a:r>
            <a:br>
              <a:rPr lang="et-EE" dirty="0"/>
            </a:br>
            <a:endParaRPr lang="et-EE" dirty="0"/>
          </a:p>
        </p:txBody>
      </p:sp>
      <p:sp>
        <p:nvSpPr>
          <p:cNvPr id="3" name="Subtitle 2"/>
          <p:cNvSpPr>
            <a:spLocks noGrp="1"/>
          </p:cNvSpPr>
          <p:nvPr>
            <p:ph type="subTitle" idx="1"/>
          </p:nvPr>
        </p:nvSpPr>
        <p:spPr>
          <a:xfrm>
            <a:off x="1371600" y="3886200"/>
            <a:ext cx="6656784" cy="2423120"/>
          </a:xfrm>
        </p:spPr>
        <p:txBody>
          <a:bodyPr>
            <a:normAutofit/>
          </a:bodyPr>
          <a:lstStyle/>
          <a:p>
            <a:r>
              <a:rPr lang="et-EE" i="1" dirty="0" smtClean="0"/>
              <a:t>Uuringu tutvustus</a:t>
            </a:r>
          </a:p>
          <a:p>
            <a:endParaRPr lang="et-EE" i="1" dirty="0" smtClean="0"/>
          </a:p>
          <a:p>
            <a:r>
              <a:rPr lang="et-EE" dirty="0" smtClean="0"/>
              <a:t>Epp Kallaste</a:t>
            </a:r>
          </a:p>
          <a:p>
            <a:r>
              <a:rPr lang="et-EE" dirty="0" smtClean="0"/>
              <a:t>Mari Liis Räis</a:t>
            </a:r>
          </a:p>
          <a:p>
            <a:endParaRPr lang="et-EE" dirty="0" smtClean="0"/>
          </a:p>
          <a:p>
            <a:endParaRPr lang="et-EE" dirty="0"/>
          </a:p>
        </p:txBody>
      </p:sp>
    </p:spTree>
    <p:extLst>
      <p:ext uri="{BB962C8B-B14F-4D97-AF65-F5344CB8AC3E}">
        <p14:creationId xmlns:p14="http://schemas.microsoft.com/office/powerpoint/2010/main" xmlns="" val="21380989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t-EE" dirty="0" smtClean="0"/>
              <a:t>Kas kavatsetakse kooli tagasi minna?</a:t>
            </a:r>
            <a:endParaRPr lang="et-EE" dirty="0"/>
          </a:p>
        </p:txBody>
      </p:sp>
      <p:sp>
        <p:nvSpPr>
          <p:cNvPr id="3" name="Content Placeholder 2"/>
          <p:cNvSpPr>
            <a:spLocks noGrp="1"/>
          </p:cNvSpPr>
          <p:nvPr>
            <p:ph idx="1"/>
          </p:nvPr>
        </p:nvSpPr>
        <p:spPr/>
        <p:txBody>
          <a:bodyPr/>
          <a:lstStyle/>
          <a:p>
            <a:r>
              <a:rPr lang="et-EE" dirty="0" smtClean="0"/>
              <a:t>64% ei ole kaalunud kooli naasmist</a:t>
            </a:r>
          </a:p>
          <a:p>
            <a:r>
              <a:rPr lang="et-EE" dirty="0" smtClean="0"/>
              <a:t>17% kavatsevad naasta</a:t>
            </a:r>
          </a:p>
          <a:p>
            <a:r>
              <a:rPr lang="et-EE" dirty="0" smtClean="0"/>
              <a:t>18% on kaalunud kuid loobunud</a:t>
            </a:r>
          </a:p>
          <a:p>
            <a:endParaRPr lang="et-E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384"/>
            <a:ext cx="8229600" cy="1143000"/>
          </a:xfrm>
        </p:spPr>
        <p:txBody>
          <a:bodyPr>
            <a:normAutofit/>
          </a:bodyPr>
          <a:lstStyle/>
          <a:p>
            <a:r>
              <a:rPr lang="et-EE" sz="4000" dirty="0" smtClean="0"/>
              <a:t>Takistused praegu kooli minekuks</a:t>
            </a:r>
            <a:endParaRPr lang="et-EE" sz="4000" dirty="0"/>
          </a:p>
        </p:txBody>
      </p:sp>
      <p:pic>
        <p:nvPicPr>
          <p:cNvPr id="13" name="Content Placeholder 12"/>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179512" y="980728"/>
            <a:ext cx="8640960" cy="5802597"/>
          </a:xfrm>
        </p:spPr>
      </p:pic>
    </p:spTree>
    <p:extLst>
      <p:ext uri="{BB962C8B-B14F-4D97-AF65-F5344CB8AC3E}">
        <p14:creationId xmlns:p14="http://schemas.microsoft.com/office/powerpoint/2010/main" xmlns="" val="32995726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Mitteõppivate huvi naasmiseks</a:t>
            </a:r>
            <a:endParaRPr lang="et-EE" dirty="0"/>
          </a:p>
        </p:txBody>
      </p:sp>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184805" y="1196752"/>
            <a:ext cx="8861083" cy="5661248"/>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t-EE" dirty="0" smtClean="0"/>
              <a:t>Kuidas täna täiskasvanud õppijaid toetatakse ja millest jääb puudu?</a:t>
            </a:r>
            <a:endParaRPr lang="et-EE" dirty="0"/>
          </a:p>
        </p:txBody>
      </p:sp>
    </p:spTree>
    <p:extLst>
      <p:ext uri="{BB962C8B-B14F-4D97-AF65-F5344CB8AC3E}">
        <p14:creationId xmlns:p14="http://schemas.microsoft.com/office/powerpoint/2010/main" xmlns="" val="1897978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Toetamine õppekorralduse kaudu</a:t>
            </a:r>
            <a:endParaRPr lang="et-EE" dirty="0"/>
          </a:p>
        </p:txBody>
      </p:sp>
      <p:sp>
        <p:nvSpPr>
          <p:cNvPr id="3" name="Content Placeholder 2"/>
          <p:cNvSpPr>
            <a:spLocks noGrp="1"/>
          </p:cNvSpPr>
          <p:nvPr>
            <p:ph idx="1"/>
          </p:nvPr>
        </p:nvSpPr>
        <p:spPr/>
        <p:txBody>
          <a:bodyPr>
            <a:normAutofit/>
          </a:bodyPr>
          <a:lstStyle/>
          <a:p>
            <a:pPr marL="0" indent="0" algn="just">
              <a:buNone/>
            </a:pPr>
            <a:r>
              <a:rPr lang="et-EE" i="1" dirty="0" smtClean="0"/>
              <a:t>“Me </a:t>
            </a:r>
            <a:r>
              <a:rPr lang="et-EE" i="1" dirty="0"/>
              <a:t>oleme omast vabast ajast ka paindlikud. Me paindume õhtul kell kümme ka veel nende järgi</a:t>
            </a:r>
            <a:r>
              <a:rPr lang="et-EE" i="1" dirty="0" smtClean="0"/>
              <a:t>.”</a:t>
            </a:r>
          </a:p>
          <a:p>
            <a:pPr marL="0" indent="0" algn="r">
              <a:buNone/>
            </a:pPr>
            <a:r>
              <a:rPr lang="et-EE" dirty="0" smtClean="0"/>
              <a:t>(Täiskasvanute gümnaasiumi fookusgrupp)</a:t>
            </a:r>
          </a:p>
          <a:p>
            <a:endParaRPr lang="et-EE" dirty="0"/>
          </a:p>
          <a:p>
            <a:pPr marL="0" indent="0">
              <a:buNone/>
            </a:pPr>
            <a:endParaRPr lang="et-EE" dirty="0" smtClean="0"/>
          </a:p>
          <a:p>
            <a:endParaRPr lang="et-EE" dirty="0" smtClean="0"/>
          </a:p>
          <a:p>
            <a:endParaRPr lang="et-EE" dirty="0"/>
          </a:p>
        </p:txBody>
      </p:sp>
    </p:spTree>
    <p:extLst>
      <p:ext uri="{BB962C8B-B14F-4D97-AF65-F5344CB8AC3E}">
        <p14:creationId xmlns:p14="http://schemas.microsoft.com/office/powerpoint/2010/main" xmlns="" val="31490949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Millest jääb koolis puudu?	</a:t>
            </a:r>
            <a:endParaRPr lang="et-EE" dirty="0"/>
          </a:p>
        </p:txBody>
      </p:sp>
      <p:sp>
        <p:nvSpPr>
          <p:cNvPr id="3" name="Content Placeholder 2"/>
          <p:cNvSpPr>
            <a:spLocks noGrp="1"/>
          </p:cNvSpPr>
          <p:nvPr>
            <p:ph idx="1"/>
          </p:nvPr>
        </p:nvSpPr>
        <p:spPr/>
        <p:txBody>
          <a:bodyPr/>
          <a:lstStyle/>
          <a:p>
            <a:pPr marL="0" indent="0">
              <a:buNone/>
            </a:pPr>
            <a:r>
              <a:rPr lang="et-EE" dirty="0" smtClean="0"/>
              <a:t>Inimesed kooli probleemina ei näe, küll aga motiveerijana.</a:t>
            </a:r>
          </a:p>
          <a:p>
            <a:endParaRPr lang="et-EE" dirty="0" smtClean="0"/>
          </a:p>
          <a:p>
            <a:pPr marL="0" indent="0">
              <a:buNone/>
            </a:pPr>
            <a:r>
              <a:rPr lang="et-EE" dirty="0" smtClean="0"/>
              <a:t>Puudujäägid fookusgruppide põhjal:</a:t>
            </a:r>
            <a:endParaRPr lang="et-EE" dirty="0"/>
          </a:p>
          <a:p>
            <a:r>
              <a:rPr lang="et-EE" dirty="0" smtClean="0"/>
              <a:t>Piiratud e-õppe käsitlus ja võimekus</a:t>
            </a:r>
          </a:p>
          <a:p>
            <a:r>
              <a:rPr lang="et-EE" dirty="0" smtClean="0"/>
              <a:t>Tugipersonal</a:t>
            </a:r>
          </a:p>
          <a:p>
            <a:r>
              <a:rPr lang="et-EE" b="1" dirty="0" smtClean="0"/>
              <a:t>Kutsekoolides paindlikkus</a:t>
            </a:r>
          </a:p>
          <a:p>
            <a:endParaRPr lang="et-EE" dirty="0"/>
          </a:p>
        </p:txBody>
      </p:sp>
    </p:spTree>
    <p:extLst>
      <p:ext uri="{BB962C8B-B14F-4D97-AF65-F5344CB8AC3E}">
        <p14:creationId xmlns:p14="http://schemas.microsoft.com/office/powerpoint/2010/main" xmlns="" val="9785552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Toetamine haridussüsteemis</a:t>
            </a:r>
            <a:endParaRPr lang="et-EE" dirty="0"/>
          </a:p>
        </p:txBody>
      </p:sp>
      <p:sp>
        <p:nvSpPr>
          <p:cNvPr id="3" name="Content Placeholder 2"/>
          <p:cNvSpPr>
            <a:spLocks noGrp="1"/>
          </p:cNvSpPr>
          <p:nvPr>
            <p:ph idx="1"/>
          </p:nvPr>
        </p:nvSpPr>
        <p:spPr/>
        <p:txBody>
          <a:bodyPr>
            <a:normAutofit lnSpcReduction="10000"/>
          </a:bodyPr>
          <a:lstStyle/>
          <a:p>
            <a:pPr marL="0" indent="0">
              <a:buNone/>
            </a:pPr>
            <a:r>
              <a:rPr lang="et-EE" i="1" dirty="0"/>
              <a:t>„Meil on olemas koolid, aga sinna peab ka uksest sisse minema. Ja teisalt meil on olemas KOV-id, seal on ju ka hariduskorraldajad, seal on igasugused nõustajad... Et mis nemad siis veel teevad? Noh, ma paraku ei tea ka, on </a:t>
            </a:r>
            <a:r>
              <a:rPr lang="et-EE" b="1" i="1" dirty="0"/>
              <a:t>nagu kõik struktuurid loodud, aga igaüks toimetab omaette</a:t>
            </a:r>
            <a:r>
              <a:rPr lang="et-EE" i="1" dirty="0"/>
              <a:t> ja inimene peab olema ikka see aktivist ja astuma uksest sisse.“ </a:t>
            </a:r>
            <a:endParaRPr lang="et-EE" dirty="0"/>
          </a:p>
          <a:p>
            <a:pPr marL="0" indent="0" algn="r">
              <a:buNone/>
            </a:pPr>
            <a:r>
              <a:rPr lang="et-EE" dirty="0"/>
              <a:t>(Kutsekoolide fookusgrupp)</a:t>
            </a:r>
          </a:p>
          <a:p>
            <a:endParaRPr lang="et-EE" dirty="0"/>
          </a:p>
        </p:txBody>
      </p:sp>
    </p:spTree>
    <p:extLst>
      <p:ext uri="{BB962C8B-B14F-4D97-AF65-F5344CB8AC3E}">
        <p14:creationId xmlns:p14="http://schemas.microsoft.com/office/powerpoint/2010/main" xmlns="" val="581845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t-EE" dirty="0" smtClean="0"/>
              <a:t>Millest jääb haridussüsteemis puudu?</a:t>
            </a:r>
            <a:endParaRPr lang="et-EE" dirty="0"/>
          </a:p>
        </p:txBody>
      </p:sp>
      <p:sp>
        <p:nvSpPr>
          <p:cNvPr id="3" name="Content Placeholder 2"/>
          <p:cNvSpPr>
            <a:spLocks noGrp="1"/>
          </p:cNvSpPr>
          <p:nvPr>
            <p:ph idx="1"/>
          </p:nvPr>
        </p:nvSpPr>
        <p:spPr/>
        <p:txBody>
          <a:bodyPr>
            <a:normAutofit lnSpcReduction="10000"/>
          </a:bodyPr>
          <a:lstStyle/>
          <a:p>
            <a:pPr marL="0" indent="0">
              <a:buNone/>
            </a:pPr>
            <a:r>
              <a:rPr lang="et-EE" dirty="0" smtClean="0"/>
              <a:t>Üldisel tasandil:</a:t>
            </a:r>
          </a:p>
          <a:p>
            <a:r>
              <a:rPr lang="et-EE" dirty="0" smtClean="0"/>
              <a:t>Ühiselt sõnastatud eesmärgid </a:t>
            </a:r>
          </a:p>
          <a:p>
            <a:r>
              <a:rPr lang="et-EE" dirty="0" smtClean="0"/>
              <a:t>Koostööl põhinev terviklähenemine</a:t>
            </a:r>
          </a:p>
          <a:p>
            <a:endParaRPr lang="et-EE" dirty="0"/>
          </a:p>
          <a:p>
            <a:pPr marL="0" indent="0">
              <a:buNone/>
            </a:pPr>
            <a:r>
              <a:rPr lang="et-EE" dirty="0" smtClean="0"/>
              <a:t>Spetsiifilisemad probleemid:</a:t>
            </a:r>
          </a:p>
          <a:p>
            <a:pPr marL="0" indent="0"/>
            <a:r>
              <a:rPr lang="et-EE" dirty="0" smtClean="0"/>
              <a:t>  VÕTA rakendamine</a:t>
            </a:r>
          </a:p>
          <a:p>
            <a:r>
              <a:rPr lang="et-EE" dirty="0" smtClean="0"/>
              <a:t>Mitte-eesti emakeelega õppurite aitamine</a:t>
            </a:r>
          </a:p>
          <a:p>
            <a:r>
              <a:rPr lang="et-EE" dirty="0" smtClean="0"/>
              <a:t>Uurimistöö vanglates</a:t>
            </a:r>
          </a:p>
        </p:txBody>
      </p:sp>
    </p:spTree>
    <p:extLst>
      <p:ext uri="{BB962C8B-B14F-4D97-AF65-F5344CB8AC3E}">
        <p14:creationId xmlns:p14="http://schemas.microsoft.com/office/powerpoint/2010/main" xmlns="" val="42872347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dirty="0" smtClean="0"/>
              <a:t>Toetamine tugimeetmetega</a:t>
            </a:r>
            <a:endParaRPr lang="et-EE" dirty="0"/>
          </a:p>
        </p:txBody>
      </p:sp>
      <p:sp>
        <p:nvSpPr>
          <p:cNvPr id="3" name="Content Placeholder 2"/>
          <p:cNvSpPr>
            <a:spLocks noGrp="1"/>
          </p:cNvSpPr>
          <p:nvPr>
            <p:ph idx="1"/>
          </p:nvPr>
        </p:nvSpPr>
        <p:spPr/>
        <p:txBody>
          <a:bodyPr/>
          <a:lstStyle/>
          <a:p>
            <a:r>
              <a:rPr lang="et-EE" dirty="0" smtClean="0"/>
              <a:t>Takistused, mis ei tulene koolist/haridussüsteemist:</a:t>
            </a:r>
          </a:p>
          <a:p>
            <a:pPr lvl="1"/>
            <a:r>
              <a:rPr lang="et-EE" dirty="0" smtClean="0"/>
              <a:t>Majanduslik hakkamasaamine</a:t>
            </a:r>
          </a:p>
          <a:p>
            <a:pPr lvl="1"/>
            <a:r>
              <a:rPr lang="et-EE" dirty="0" smtClean="0"/>
              <a:t>Hoolduskohustused</a:t>
            </a:r>
          </a:p>
          <a:p>
            <a:pPr lvl="1"/>
            <a:r>
              <a:rPr lang="et-EE" dirty="0" smtClean="0"/>
              <a:t>Teadlikkus</a:t>
            </a:r>
          </a:p>
          <a:p>
            <a:pPr lvl="1"/>
            <a:r>
              <a:rPr lang="et-EE" dirty="0" smtClean="0"/>
              <a:t>Ühiskondlik suhtumine (sh tööandjad)</a:t>
            </a:r>
          </a:p>
          <a:p>
            <a:pPr lvl="1"/>
            <a:endParaRPr lang="et-EE" dirty="0"/>
          </a:p>
        </p:txBody>
      </p:sp>
    </p:spTree>
    <p:extLst>
      <p:ext uri="{BB962C8B-B14F-4D97-AF65-F5344CB8AC3E}">
        <p14:creationId xmlns:p14="http://schemas.microsoft.com/office/powerpoint/2010/main" xmlns="" val="20995589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dirty="0" smtClean="0"/>
              <a:t>Toetamine tugimeetmetega</a:t>
            </a:r>
            <a:endParaRPr lang="et-EE" dirty="0"/>
          </a:p>
        </p:txBody>
      </p:sp>
      <p:sp>
        <p:nvSpPr>
          <p:cNvPr id="3" name="Content Placeholder 2"/>
          <p:cNvSpPr>
            <a:spLocks noGrp="1"/>
          </p:cNvSpPr>
          <p:nvPr>
            <p:ph idx="1"/>
          </p:nvPr>
        </p:nvSpPr>
        <p:spPr/>
        <p:txBody>
          <a:bodyPr>
            <a:normAutofit fontScale="92500" lnSpcReduction="20000"/>
          </a:bodyPr>
          <a:lstStyle/>
          <a:p>
            <a:pPr marL="0" indent="0">
              <a:buNone/>
            </a:pPr>
            <a:r>
              <a:rPr lang="et-EE" b="1" dirty="0" smtClean="0"/>
              <a:t>Majanduslik toetus</a:t>
            </a:r>
          </a:p>
          <a:p>
            <a:r>
              <a:rPr lang="et-EE" dirty="0" smtClean="0"/>
              <a:t>KOVidelt toimetulekutoetus</a:t>
            </a:r>
          </a:p>
          <a:p>
            <a:r>
              <a:rPr lang="et-EE" dirty="0" smtClean="0"/>
              <a:t>Kutsekoolides riiklik stipendium</a:t>
            </a:r>
          </a:p>
          <a:p>
            <a:r>
              <a:rPr lang="et-EE" dirty="0" smtClean="0"/>
              <a:t>Projektipõhised toetused</a:t>
            </a:r>
          </a:p>
          <a:p>
            <a:pPr marL="0" indent="0">
              <a:buNone/>
            </a:pPr>
            <a:endParaRPr lang="et-EE" dirty="0" smtClean="0"/>
          </a:p>
          <a:p>
            <a:pPr marL="0" indent="0">
              <a:buNone/>
            </a:pPr>
            <a:r>
              <a:rPr lang="et-EE" dirty="0" smtClean="0"/>
              <a:t>Spetsiifilised toetused</a:t>
            </a:r>
            <a:endParaRPr lang="et-EE" dirty="0"/>
          </a:p>
          <a:p>
            <a:r>
              <a:rPr lang="et-EE" dirty="0" smtClean="0"/>
              <a:t>Koolilõuna</a:t>
            </a:r>
          </a:p>
          <a:p>
            <a:r>
              <a:rPr lang="et-EE" dirty="0" smtClean="0"/>
              <a:t>Transport</a:t>
            </a:r>
          </a:p>
          <a:p>
            <a:r>
              <a:rPr lang="et-EE" dirty="0" smtClean="0"/>
              <a:t>Majutus</a:t>
            </a:r>
            <a:endParaRPr lang="et-EE" dirty="0"/>
          </a:p>
        </p:txBody>
      </p:sp>
    </p:spTree>
    <p:extLst>
      <p:ext uri="{BB962C8B-B14F-4D97-AF65-F5344CB8AC3E}">
        <p14:creationId xmlns:p14="http://schemas.microsoft.com/office/powerpoint/2010/main" xmlns="" val="2099504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Ettekande ülesehitus</a:t>
            </a:r>
            <a:endParaRPr lang="et-EE" dirty="0"/>
          </a:p>
        </p:txBody>
      </p:sp>
      <p:sp>
        <p:nvSpPr>
          <p:cNvPr id="3" name="Content Placeholder 2"/>
          <p:cNvSpPr>
            <a:spLocks noGrp="1"/>
          </p:cNvSpPr>
          <p:nvPr>
            <p:ph idx="1"/>
          </p:nvPr>
        </p:nvSpPr>
        <p:spPr/>
        <p:txBody>
          <a:bodyPr/>
          <a:lstStyle/>
          <a:p>
            <a:r>
              <a:rPr lang="et-EE" dirty="0" smtClean="0"/>
              <a:t>Uuringu ülesanne ja metoodika</a:t>
            </a:r>
          </a:p>
          <a:p>
            <a:r>
              <a:rPr lang="et-EE" dirty="0" smtClean="0"/>
              <a:t>Taust</a:t>
            </a:r>
          </a:p>
          <a:p>
            <a:r>
              <a:rPr lang="et-EE" dirty="0" smtClean="0"/>
              <a:t>Õppimise takistused</a:t>
            </a:r>
          </a:p>
          <a:p>
            <a:r>
              <a:rPr lang="et-EE" dirty="0" smtClean="0"/>
              <a:t>Õppimist toetavad meetmed</a:t>
            </a:r>
          </a:p>
          <a:p>
            <a:r>
              <a:rPr lang="et-EE" dirty="0" smtClean="0"/>
              <a:t>Soovitused</a:t>
            </a:r>
            <a:endParaRPr lang="et-EE"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Toetamine tugimeetmetega</a:t>
            </a:r>
            <a:endParaRPr lang="et-EE" dirty="0"/>
          </a:p>
        </p:txBody>
      </p:sp>
      <p:sp>
        <p:nvSpPr>
          <p:cNvPr id="3" name="Content Placeholder 2"/>
          <p:cNvSpPr>
            <a:spLocks noGrp="1"/>
          </p:cNvSpPr>
          <p:nvPr>
            <p:ph idx="1"/>
          </p:nvPr>
        </p:nvSpPr>
        <p:spPr/>
        <p:txBody>
          <a:bodyPr/>
          <a:lstStyle/>
          <a:p>
            <a:pPr marL="0" indent="0">
              <a:buNone/>
            </a:pPr>
            <a:r>
              <a:rPr lang="et-EE" b="1" dirty="0" smtClean="0"/>
              <a:t>Lastehoid</a:t>
            </a:r>
          </a:p>
          <a:p>
            <a:r>
              <a:rPr lang="et-EE" dirty="0" smtClean="0"/>
              <a:t>Omavalitsustes</a:t>
            </a:r>
          </a:p>
          <a:p>
            <a:pPr lvl="1"/>
            <a:r>
              <a:rPr lang="et-EE" dirty="0" smtClean="0"/>
              <a:t>Kohustus pakkuda lasteaia kohta</a:t>
            </a:r>
          </a:p>
          <a:p>
            <a:endParaRPr lang="et-EE" dirty="0"/>
          </a:p>
          <a:p>
            <a:r>
              <a:rPr lang="et-EE" dirty="0" smtClean="0"/>
              <a:t>Koolides</a:t>
            </a:r>
          </a:p>
          <a:p>
            <a:pPr lvl="1"/>
            <a:r>
              <a:rPr lang="et-EE" dirty="0" smtClean="0"/>
              <a:t>Lapsed tundides/raamatukogus</a:t>
            </a:r>
          </a:p>
          <a:p>
            <a:pPr lvl="1"/>
            <a:r>
              <a:rPr lang="et-EE" dirty="0"/>
              <a:t>M</a:t>
            </a:r>
            <a:r>
              <a:rPr lang="et-EE" dirty="0" smtClean="0"/>
              <a:t>ängutoad</a:t>
            </a:r>
            <a:endParaRPr lang="et-EE" dirty="0"/>
          </a:p>
        </p:txBody>
      </p:sp>
    </p:spTree>
    <p:extLst>
      <p:ext uri="{BB962C8B-B14F-4D97-AF65-F5344CB8AC3E}">
        <p14:creationId xmlns:p14="http://schemas.microsoft.com/office/powerpoint/2010/main" xmlns="" val="41878198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Toetamine tugimeetmetega</a:t>
            </a:r>
            <a:endParaRPr lang="et-EE" dirty="0"/>
          </a:p>
        </p:txBody>
      </p:sp>
      <p:sp>
        <p:nvSpPr>
          <p:cNvPr id="3" name="Content Placeholder 2"/>
          <p:cNvSpPr>
            <a:spLocks noGrp="1"/>
          </p:cNvSpPr>
          <p:nvPr>
            <p:ph idx="1"/>
          </p:nvPr>
        </p:nvSpPr>
        <p:spPr/>
        <p:txBody>
          <a:bodyPr/>
          <a:lstStyle/>
          <a:p>
            <a:pPr marL="0" indent="0">
              <a:buNone/>
            </a:pPr>
            <a:r>
              <a:rPr lang="et-EE" b="1" dirty="0" smtClean="0"/>
              <a:t>Informeerimine</a:t>
            </a:r>
          </a:p>
          <a:p>
            <a:pPr marL="0" indent="0"/>
            <a:r>
              <a:rPr lang="et-EE" dirty="0" smtClean="0"/>
              <a:t> Õppimisvõimalused</a:t>
            </a:r>
          </a:p>
          <a:p>
            <a:pPr lvl="1"/>
            <a:r>
              <a:rPr lang="et-EE" dirty="0" smtClean="0"/>
              <a:t>Koolid teevad aktiivselt </a:t>
            </a:r>
            <a:r>
              <a:rPr lang="et-EE" dirty="0" err="1" smtClean="0"/>
              <a:t>promo</a:t>
            </a:r>
            <a:endParaRPr lang="et-EE" dirty="0" smtClean="0"/>
          </a:p>
          <a:p>
            <a:pPr lvl="1"/>
            <a:r>
              <a:rPr lang="et-EE" dirty="0" smtClean="0"/>
              <a:t>Mõned omavalitsused jagavad infot</a:t>
            </a:r>
          </a:p>
          <a:p>
            <a:pPr marL="0" indent="0"/>
            <a:r>
              <a:rPr lang="et-EE" dirty="0" smtClean="0"/>
              <a:t> Tugimeetmed</a:t>
            </a:r>
            <a:endParaRPr lang="et-EE" dirty="0"/>
          </a:p>
          <a:p>
            <a:pPr lvl="1"/>
            <a:r>
              <a:rPr lang="et-EE" dirty="0" smtClean="0"/>
              <a:t>Informeeritakse õppureid</a:t>
            </a:r>
          </a:p>
          <a:p>
            <a:pPr lvl="1"/>
            <a:r>
              <a:rPr lang="et-EE" dirty="0" smtClean="0"/>
              <a:t>Peamiselt veebilehel ja koolis</a:t>
            </a:r>
          </a:p>
          <a:p>
            <a:pPr marL="457200" lvl="1" indent="0">
              <a:buNone/>
            </a:pPr>
            <a:endParaRPr lang="et-EE" dirty="0"/>
          </a:p>
        </p:txBody>
      </p:sp>
    </p:spTree>
    <p:extLst>
      <p:ext uri="{BB962C8B-B14F-4D97-AF65-F5344CB8AC3E}">
        <p14:creationId xmlns:p14="http://schemas.microsoft.com/office/powerpoint/2010/main" xmlns="" val="30984796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Millised tugimeetmed on puudu?</a:t>
            </a:r>
            <a:endParaRPr lang="et-EE" dirty="0"/>
          </a:p>
        </p:txBody>
      </p:sp>
      <p:sp>
        <p:nvSpPr>
          <p:cNvPr id="3" name="Content Placeholder 2"/>
          <p:cNvSpPr>
            <a:spLocks noGrp="1"/>
          </p:cNvSpPr>
          <p:nvPr>
            <p:ph idx="1"/>
          </p:nvPr>
        </p:nvSpPr>
        <p:spPr/>
        <p:txBody>
          <a:bodyPr>
            <a:normAutofit/>
          </a:bodyPr>
          <a:lstStyle/>
          <a:p>
            <a:r>
              <a:rPr lang="et-EE" dirty="0" smtClean="0"/>
              <a:t>Elanikkonna küsitluse järgi:</a:t>
            </a:r>
          </a:p>
          <a:p>
            <a:pPr lvl="1"/>
            <a:r>
              <a:rPr lang="et-EE" dirty="0" smtClean="0"/>
              <a:t>Majanduslikud toetused</a:t>
            </a:r>
          </a:p>
          <a:p>
            <a:pPr lvl="1"/>
            <a:r>
              <a:rPr lang="et-EE" dirty="0" smtClean="0"/>
              <a:t>Tööandja tugi</a:t>
            </a:r>
          </a:p>
          <a:p>
            <a:pPr lvl="1"/>
            <a:r>
              <a:rPr lang="et-EE" dirty="0" smtClean="0"/>
              <a:t>Lapsevanematele hoiuvõimalused</a:t>
            </a:r>
          </a:p>
          <a:p>
            <a:r>
              <a:rPr lang="et-EE" dirty="0" smtClean="0"/>
              <a:t>Lisaks informeerimine</a:t>
            </a:r>
          </a:p>
          <a:p>
            <a:pPr marL="0" indent="0">
              <a:buNone/>
            </a:pPr>
            <a:endParaRPr lang="et-EE" i="1" dirty="0" smtClean="0"/>
          </a:p>
          <a:p>
            <a:pPr marL="0" indent="0">
              <a:buNone/>
            </a:pPr>
            <a:r>
              <a:rPr lang="et-EE" i="1" dirty="0" smtClean="0"/>
              <a:t>„Inimene ei peaks haridusele peale maksma!“</a:t>
            </a:r>
          </a:p>
          <a:p>
            <a:pPr lvl="1"/>
            <a:endParaRPr lang="et-E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Kuidas täiskasvanuid enam toetada?</a:t>
            </a:r>
            <a:endParaRPr lang="et-EE" dirty="0"/>
          </a:p>
        </p:txBody>
      </p:sp>
    </p:spTree>
    <p:extLst>
      <p:ext uri="{BB962C8B-B14F-4D97-AF65-F5344CB8AC3E}">
        <p14:creationId xmlns:p14="http://schemas.microsoft.com/office/powerpoint/2010/main" xmlns="" val="2581788948"/>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t-EE" dirty="0" smtClean="0"/>
              <a:t>Hariduskorralduse tasandil</a:t>
            </a:r>
            <a:endParaRPr lang="et-EE" dirty="0"/>
          </a:p>
        </p:txBody>
      </p:sp>
      <p:sp>
        <p:nvSpPr>
          <p:cNvPr id="5" name="Content Placeholder 4"/>
          <p:cNvSpPr>
            <a:spLocks noGrp="1"/>
          </p:cNvSpPr>
          <p:nvPr>
            <p:ph idx="1"/>
          </p:nvPr>
        </p:nvSpPr>
        <p:spPr/>
        <p:txBody>
          <a:bodyPr>
            <a:normAutofit/>
          </a:bodyPr>
          <a:lstStyle/>
          <a:p>
            <a:r>
              <a:rPr lang="et-EE" dirty="0" smtClean="0"/>
              <a:t>Selge valitsemisstruktuur ja läbivad eesmärgid</a:t>
            </a:r>
          </a:p>
          <a:p>
            <a:r>
              <a:rPr lang="et-EE" dirty="0" smtClean="0"/>
              <a:t>Selged institutsioonide rollid keskhariduse andmisel täiskasvanutele </a:t>
            </a:r>
          </a:p>
          <a:p>
            <a:endParaRPr lang="et-EE" dirty="0" smtClean="0"/>
          </a:p>
          <a:p>
            <a:pPr marL="457200" lvl="1" indent="0" algn="ctr">
              <a:buNone/>
            </a:pPr>
            <a:r>
              <a:rPr lang="et-EE" b="1" dirty="0"/>
              <a:t>„Võti täiskasvanute haridussüsteemi tagasitoomisel peitub koostöös“</a:t>
            </a:r>
            <a:endParaRPr lang="et-EE" dirty="0" smtClean="0"/>
          </a:p>
          <a:p>
            <a:endParaRPr lang="et-EE" dirty="0"/>
          </a:p>
        </p:txBody>
      </p:sp>
    </p:spTree>
    <p:extLst>
      <p:ext uri="{BB962C8B-B14F-4D97-AF65-F5344CB8AC3E}">
        <p14:creationId xmlns:p14="http://schemas.microsoft.com/office/powerpoint/2010/main" xmlns="" val="2580385295"/>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Finantseerimine</a:t>
            </a:r>
            <a:endParaRPr lang="et-EE" dirty="0"/>
          </a:p>
        </p:txBody>
      </p:sp>
      <p:sp>
        <p:nvSpPr>
          <p:cNvPr id="3" name="Content Placeholder 2"/>
          <p:cNvSpPr>
            <a:spLocks noGrp="1"/>
          </p:cNvSpPr>
          <p:nvPr>
            <p:ph idx="1"/>
          </p:nvPr>
        </p:nvSpPr>
        <p:spPr/>
        <p:txBody>
          <a:bodyPr>
            <a:normAutofit/>
          </a:bodyPr>
          <a:lstStyle/>
          <a:p>
            <a:r>
              <a:rPr lang="et-EE" dirty="0" smtClean="0"/>
              <a:t>Rahalised vahendid õppe korraldamiseks</a:t>
            </a:r>
          </a:p>
          <a:p>
            <a:pPr lvl="1"/>
            <a:r>
              <a:rPr lang="et-EE" dirty="0" smtClean="0"/>
              <a:t>Koolide tugipersonal</a:t>
            </a:r>
          </a:p>
          <a:p>
            <a:pPr lvl="1"/>
            <a:r>
              <a:rPr lang="et-EE" dirty="0" smtClean="0"/>
              <a:t>Paindlike õppevormide kasutamine</a:t>
            </a:r>
          </a:p>
          <a:p>
            <a:r>
              <a:rPr lang="et-EE" dirty="0" smtClean="0"/>
              <a:t>Toetused õppuritele</a:t>
            </a:r>
          </a:p>
          <a:p>
            <a:pPr lvl="1"/>
            <a:r>
              <a:rPr lang="et-EE" dirty="0" smtClean="0"/>
              <a:t>Stipendiumid ja ravikindlustus</a:t>
            </a:r>
          </a:p>
          <a:p>
            <a:pPr lvl="1"/>
            <a:r>
              <a:rPr lang="et-EE" dirty="0" smtClean="0"/>
              <a:t>Eluase, toit ja transport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Õppe korraldus</a:t>
            </a:r>
            <a:endParaRPr lang="et-EE" dirty="0"/>
          </a:p>
        </p:txBody>
      </p:sp>
      <p:sp>
        <p:nvSpPr>
          <p:cNvPr id="3" name="Content Placeholder 2"/>
          <p:cNvSpPr>
            <a:spLocks noGrp="1"/>
          </p:cNvSpPr>
          <p:nvPr>
            <p:ph idx="1"/>
          </p:nvPr>
        </p:nvSpPr>
        <p:spPr/>
        <p:txBody>
          <a:bodyPr>
            <a:normAutofit/>
          </a:bodyPr>
          <a:lstStyle/>
          <a:p>
            <a:r>
              <a:rPr lang="et-EE" dirty="0" smtClean="0"/>
              <a:t>Kutsekeskharidusse paindlikkuse toomine</a:t>
            </a:r>
          </a:p>
          <a:p>
            <a:r>
              <a:rPr lang="et-EE" dirty="0" smtClean="0"/>
              <a:t>VÕTA arendamine</a:t>
            </a:r>
          </a:p>
          <a:p>
            <a:r>
              <a:rPr lang="et-EE" dirty="0" smtClean="0"/>
              <a:t>E-õppe laiem rakendamine</a:t>
            </a:r>
          </a:p>
          <a:p>
            <a:r>
              <a:rPr lang="et-EE" dirty="0" smtClean="0"/>
              <a:t>Mitte-eesti emakeelega täiskasvanutele eestikeelsele haridusele juurdepääsu parandamine</a:t>
            </a:r>
          </a:p>
          <a:p>
            <a:pPr>
              <a:buNone/>
            </a:pPr>
            <a:endParaRPr lang="et-EE"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Informeerimine ja teavitamine</a:t>
            </a:r>
            <a:endParaRPr lang="et-EE" dirty="0"/>
          </a:p>
        </p:txBody>
      </p:sp>
      <p:sp>
        <p:nvSpPr>
          <p:cNvPr id="3" name="Content Placeholder 2"/>
          <p:cNvSpPr>
            <a:spLocks noGrp="1"/>
          </p:cNvSpPr>
          <p:nvPr>
            <p:ph idx="1"/>
          </p:nvPr>
        </p:nvSpPr>
        <p:spPr>
          <a:xfrm>
            <a:off x="457200" y="1600200"/>
            <a:ext cx="8291264" cy="4525963"/>
          </a:xfrm>
        </p:spPr>
        <p:txBody>
          <a:bodyPr>
            <a:normAutofit fontScale="92500"/>
          </a:bodyPr>
          <a:lstStyle/>
          <a:p>
            <a:r>
              <a:rPr lang="et-EE" dirty="0" smtClean="0"/>
              <a:t>Õppimisvõimalustest teavitamine</a:t>
            </a:r>
          </a:p>
          <a:p>
            <a:pPr lvl="1"/>
            <a:r>
              <a:rPr lang="et-EE" dirty="0" smtClean="0"/>
              <a:t>põhjalik teave täiskasvanuhariduse võimaluste kohta: õppekavade sisu, tundide toimumisaeg, iseseisva töö maht jm</a:t>
            </a:r>
          </a:p>
          <a:p>
            <a:r>
              <a:rPr lang="et-EE" dirty="0" smtClean="0"/>
              <a:t>Suhtumise muutmine ja õppimise propageerimine</a:t>
            </a:r>
          </a:p>
          <a:p>
            <a:pPr lvl="1"/>
            <a:r>
              <a:rPr lang="et-EE" dirty="0" smtClean="0"/>
              <a:t>Täiskasvanud</a:t>
            </a:r>
          </a:p>
          <a:p>
            <a:pPr lvl="1"/>
            <a:r>
              <a:rPr lang="et-EE" dirty="0" smtClean="0"/>
              <a:t>KOV</a:t>
            </a:r>
          </a:p>
          <a:p>
            <a:pPr lvl="1"/>
            <a:r>
              <a:rPr lang="et-EE" dirty="0" smtClean="0"/>
              <a:t>Töötukassa</a:t>
            </a:r>
          </a:p>
          <a:p>
            <a:pPr lvl="1"/>
            <a:r>
              <a:rPr lang="et-EE" dirty="0" smtClean="0"/>
              <a:t>Tööandjad </a:t>
            </a:r>
            <a:endParaRPr lang="et-EE"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t-EE" smtClean="0"/>
              <a:t>Tänan kuulamast!</a:t>
            </a:r>
            <a:endParaRPr lang="et-EE" dirty="0"/>
          </a:p>
        </p:txBody>
      </p:sp>
      <p:sp>
        <p:nvSpPr>
          <p:cNvPr id="3" name="Text Placeholder 2"/>
          <p:cNvSpPr>
            <a:spLocks noGrp="1"/>
          </p:cNvSpPr>
          <p:nvPr>
            <p:ph type="body" idx="1"/>
          </p:nvPr>
        </p:nvSpPr>
        <p:spPr/>
        <p:txBody>
          <a:bodyPr anchor="t">
            <a:normAutofit/>
          </a:bodyPr>
          <a:lstStyle/>
          <a:p>
            <a:pPr algn="r"/>
            <a:r>
              <a:rPr lang="et-EE" sz="3200" dirty="0" smtClean="0"/>
              <a:t>„Iga väike asi loeb!“</a:t>
            </a:r>
            <a:endParaRPr lang="et-EE"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Uuringu eesmärk</a:t>
            </a:r>
            <a:endParaRPr lang="et-EE" dirty="0"/>
          </a:p>
        </p:txBody>
      </p:sp>
      <p:sp>
        <p:nvSpPr>
          <p:cNvPr id="3" name="Content Placeholder 2"/>
          <p:cNvSpPr>
            <a:spLocks noGrp="1"/>
          </p:cNvSpPr>
          <p:nvPr>
            <p:ph idx="1"/>
          </p:nvPr>
        </p:nvSpPr>
        <p:spPr/>
        <p:txBody>
          <a:bodyPr/>
          <a:lstStyle/>
          <a:p>
            <a:pPr marL="0" indent="0">
              <a:buNone/>
            </a:pPr>
            <a:r>
              <a:rPr lang="et-EE" dirty="0" smtClean="0"/>
              <a:t>Analüüsida põhi- või keskhariduseta täiskasvanute tasemeõppes osalemise eelduseid ja takistusi Eestis, keskendudes: </a:t>
            </a:r>
          </a:p>
          <a:p>
            <a:pPr lvl="1"/>
            <a:r>
              <a:rPr lang="et-EE" dirty="0" smtClean="0"/>
              <a:t>haridussüsteemile </a:t>
            </a:r>
          </a:p>
          <a:p>
            <a:pPr lvl="1"/>
            <a:r>
              <a:rPr lang="et-EE" dirty="0" smtClean="0"/>
              <a:t>õppekorraldusele täiskasvanute gümnaasiumites ning kutsekoolides </a:t>
            </a:r>
          </a:p>
          <a:p>
            <a:pPr lvl="1"/>
            <a:r>
              <a:rPr lang="et-EE" dirty="0" smtClean="0"/>
              <a:t>toetusmeetmetele</a:t>
            </a:r>
          </a:p>
          <a:p>
            <a:pPr lvl="1"/>
            <a:endParaRPr lang="et-E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Andmete kogumise meetodid</a:t>
            </a:r>
            <a:endParaRPr lang="et-EE" dirty="0"/>
          </a:p>
        </p:txBody>
      </p:sp>
      <p:sp>
        <p:nvSpPr>
          <p:cNvPr id="3" name="Content Placeholder 2"/>
          <p:cNvSpPr>
            <a:spLocks noGrp="1"/>
          </p:cNvSpPr>
          <p:nvPr>
            <p:ph idx="1"/>
          </p:nvPr>
        </p:nvSpPr>
        <p:spPr/>
        <p:txBody>
          <a:bodyPr>
            <a:normAutofit/>
          </a:bodyPr>
          <a:lstStyle/>
          <a:p>
            <a:r>
              <a:rPr lang="et-EE" dirty="0" smtClean="0"/>
              <a:t>Representatiivne sihtrühma küsitlus</a:t>
            </a:r>
          </a:p>
          <a:p>
            <a:r>
              <a:rPr lang="et-EE" dirty="0" smtClean="0"/>
              <a:t>Kõikne kohalike omavalitsuste küsitlus</a:t>
            </a:r>
          </a:p>
          <a:p>
            <a:r>
              <a:rPr lang="et-EE" dirty="0" smtClean="0"/>
              <a:t>Fookusgrupid koolide töötajatega</a:t>
            </a:r>
            <a:endParaRPr lang="et-EE" dirty="0"/>
          </a:p>
        </p:txBody>
      </p:sp>
    </p:spTree>
    <p:extLst>
      <p:ext uri="{BB962C8B-B14F-4D97-AF65-F5344CB8AC3E}">
        <p14:creationId xmlns:p14="http://schemas.microsoft.com/office/powerpoint/2010/main" xmlns="" val="3663077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t-EE" dirty="0" smtClean="0"/>
              <a:t>Põhi- või keskhariduseta täiskasvanud ja nende tasemehariduses õppimine</a:t>
            </a:r>
            <a:endParaRPr lang="et-E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20-64 aastased haridustaseme järgi</a:t>
            </a:r>
            <a:endParaRPr lang="et-EE" dirty="0"/>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xmlns="" val="39633668"/>
              </p:ext>
            </p:extLst>
          </p:nvPr>
        </p:nvGraphicFramePr>
        <p:xfrm>
          <a:off x="457200" y="1600200"/>
          <a:ext cx="4038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6" name="Content Placeholder 5"/>
          <p:cNvSpPr>
            <a:spLocks noGrp="1"/>
          </p:cNvSpPr>
          <p:nvPr>
            <p:ph sz="half" idx="2"/>
          </p:nvPr>
        </p:nvSpPr>
        <p:spPr>
          <a:xfrm>
            <a:off x="4648200" y="1600200"/>
            <a:ext cx="4495800" cy="4525963"/>
          </a:xfrm>
        </p:spPr>
        <p:txBody>
          <a:bodyPr/>
          <a:lstStyle/>
          <a:p>
            <a:r>
              <a:rPr lang="et-EE" dirty="0" smtClean="0"/>
              <a:t>Keskhariduseta kokku u 118 tuhat inimest</a:t>
            </a:r>
          </a:p>
          <a:p>
            <a:r>
              <a:rPr lang="et-EE" dirty="0" smtClean="0"/>
              <a:t>Keskhariduseta inimeste seas on ligi poole rohkem mehi kui naisi keskhariduseta</a:t>
            </a:r>
          </a:p>
          <a:p>
            <a:r>
              <a:rPr lang="et-EE" dirty="0" smtClean="0"/>
              <a:t>Keskhariduse tasemel õppijaid u 5000</a:t>
            </a:r>
            <a:endParaRPr lang="et-EE" dirty="0"/>
          </a:p>
        </p:txBody>
      </p:sp>
      <p:sp>
        <p:nvSpPr>
          <p:cNvPr id="5" name="TextBox 4"/>
          <p:cNvSpPr txBox="1"/>
          <p:nvPr/>
        </p:nvSpPr>
        <p:spPr>
          <a:xfrm>
            <a:off x="827584" y="6237312"/>
            <a:ext cx="7992888" cy="369332"/>
          </a:xfrm>
          <a:prstGeom prst="rect">
            <a:avLst/>
          </a:prstGeom>
          <a:noFill/>
        </p:spPr>
        <p:txBody>
          <a:bodyPr wrap="square" rtlCol="0">
            <a:spAutoFit/>
          </a:bodyPr>
          <a:lstStyle/>
          <a:p>
            <a:pPr algn="r"/>
            <a:r>
              <a:rPr lang="et-EE" i="1" dirty="0" smtClean="0"/>
              <a:t>Allikas: Rahva ja eluruumide loendus 2011, Statistikaamet, EHIS</a:t>
            </a:r>
            <a:endParaRPr lang="et-EE"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Keskhariduseta_absoluut.png"/>
          <p:cNvPicPr>
            <a:picLocks noGrp="1" noChangeAspect="1"/>
          </p:cNvPicPr>
          <p:nvPr>
            <p:ph idx="1"/>
          </p:nvPr>
        </p:nvPicPr>
        <p:blipFill>
          <a:blip r:embed="rId3" cstate="print"/>
          <a:stretch>
            <a:fillRect/>
          </a:stretch>
        </p:blipFill>
        <p:spPr>
          <a:xfrm>
            <a:off x="-363241" y="450874"/>
            <a:ext cx="9759777" cy="6506518"/>
          </a:xfrm>
        </p:spPr>
      </p:pic>
      <p:sp>
        <p:nvSpPr>
          <p:cNvPr id="2" name="Title 1"/>
          <p:cNvSpPr>
            <a:spLocks noGrp="1"/>
          </p:cNvSpPr>
          <p:nvPr>
            <p:ph type="title"/>
          </p:nvPr>
        </p:nvSpPr>
        <p:spPr/>
        <p:txBody>
          <a:bodyPr>
            <a:normAutofit fontScale="90000"/>
          </a:bodyPr>
          <a:lstStyle/>
          <a:p>
            <a:r>
              <a:rPr lang="et-EE" dirty="0" smtClean="0"/>
              <a:t>Keskhariduseta inimeste maakondlik jaotus</a:t>
            </a:r>
            <a:br>
              <a:rPr lang="et-EE" dirty="0" smtClean="0"/>
            </a:br>
            <a:endParaRPr lang="et-EE"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Õpingute katkestamine</a:t>
            </a:r>
            <a:endParaRPr lang="et-EE" dirty="0"/>
          </a:p>
        </p:txBody>
      </p:sp>
      <p:sp>
        <p:nvSpPr>
          <p:cNvPr id="3" name="Content Placeholder 2"/>
          <p:cNvSpPr>
            <a:spLocks noGrp="1"/>
          </p:cNvSpPr>
          <p:nvPr>
            <p:ph idx="1"/>
          </p:nvPr>
        </p:nvSpPr>
        <p:spPr/>
        <p:txBody>
          <a:bodyPr/>
          <a:lstStyle/>
          <a:p>
            <a:r>
              <a:rPr lang="et-EE" dirty="0" smtClean="0"/>
              <a:t>Kutsekeskhariduses viiendik</a:t>
            </a:r>
          </a:p>
          <a:p>
            <a:r>
              <a:rPr lang="et-EE" dirty="0" smtClean="0"/>
              <a:t>Üldhariduse mittestatsionaarne õpe</a:t>
            </a:r>
          </a:p>
          <a:p>
            <a:pPr lvl="1"/>
            <a:r>
              <a:rPr lang="et-EE" dirty="0" smtClean="0"/>
              <a:t>Põhiharidus 41%</a:t>
            </a:r>
          </a:p>
          <a:p>
            <a:pPr lvl="1"/>
            <a:r>
              <a:rPr lang="et-EE" dirty="0" smtClean="0"/>
              <a:t>Gümnaasium 34%</a:t>
            </a:r>
            <a:endParaRPr lang="et-E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t-EE" dirty="0" smtClean="0"/>
              <a:t>Takistused ja motivatsioon õppimiseks</a:t>
            </a:r>
            <a:endParaRPr lang="et-EE"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1737</TotalTime>
  <Words>1498</Words>
  <Application>Microsoft Office PowerPoint</Application>
  <PresentationFormat>On-screen Show (4:3)</PresentationFormat>
  <Paragraphs>228</Paragraphs>
  <Slides>28</Slides>
  <Notes>18</Notes>
  <HiddenSlides>6</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Põhi- ja keskhariduseta täiskasvanute tasemeharidusse tagasipöördumise toetamine  </vt:lpstr>
      <vt:lpstr>Ettekande ülesehitus</vt:lpstr>
      <vt:lpstr>Uuringu eesmärk</vt:lpstr>
      <vt:lpstr>Andmete kogumise meetodid</vt:lpstr>
      <vt:lpstr>Põhi- või keskhariduseta täiskasvanud ja nende tasemehariduses õppimine</vt:lpstr>
      <vt:lpstr>20-64 aastased haridustaseme järgi</vt:lpstr>
      <vt:lpstr>Keskhariduseta inimeste maakondlik jaotus </vt:lpstr>
      <vt:lpstr>Õpingute katkestamine</vt:lpstr>
      <vt:lpstr>Takistused ja motivatsioon õppimiseks</vt:lpstr>
      <vt:lpstr>Kas kavatsetakse kooli tagasi minna?</vt:lpstr>
      <vt:lpstr>Takistused praegu kooli minekuks</vt:lpstr>
      <vt:lpstr>Mitteõppivate huvi naasmiseks</vt:lpstr>
      <vt:lpstr>Kuidas täna täiskasvanud õppijaid toetatakse ja millest jääb puudu?</vt:lpstr>
      <vt:lpstr>Toetamine õppekorralduse kaudu</vt:lpstr>
      <vt:lpstr>Millest jääb koolis puudu? </vt:lpstr>
      <vt:lpstr>Toetamine haridussüsteemis</vt:lpstr>
      <vt:lpstr>Millest jääb haridussüsteemis puudu?</vt:lpstr>
      <vt:lpstr>Toetamine tugimeetmetega</vt:lpstr>
      <vt:lpstr>Toetamine tugimeetmetega</vt:lpstr>
      <vt:lpstr>Toetamine tugimeetmetega</vt:lpstr>
      <vt:lpstr>Toetamine tugimeetmetega</vt:lpstr>
      <vt:lpstr>Millised tugimeetmed on puudu?</vt:lpstr>
      <vt:lpstr>Kuidas täiskasvanuid enam toetada?</vt:lpstr>
      <vt:lpstr>Hariduskorralduse tasandil</vt:lpstr>
      <vt:lpstr>Finantseerimine</vt:lpstr>
      <vt:lpstr>Õppe korraldus</vt:lpstr>
      <vt:lpstr>Informeerimine ja teavitamine</vt:lpstr>
      <vt:lpstr>Tänan kuulamast!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 Liis</dc:creator>
  <cp:lastModifiedBy>Epp Kallaste</cp:lastModifiedBy>
  <cp:revision>175</cp:revision>
  <dcterms:created xsi:type="dcterms:W3CDTF">2014-05-13T06:52:39Z</dcterms:created>
  <dcterms:modified xsi:type="dcterms:W3CDTF">2014-06-26T07:25:04Z</dcterms:modified>
</cp:coreProperties>
</file>