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6" r:id="rId3"/>
    <p:sldId id="285" r:id="rId4"/>
    <p:sldId id="286" r:id="rId5"/>
    <p:sldId id="287" r:id="rId6"/>
    <p:sldId id="288" r:id="rId7"/>
    <p:sldId id="289" r:id="rId8"/>
    <p:sldId id="291" r:id="rId9"/>
    <p:sldId id="267" r:id="rId10"/>
    <p:sldId id="269" r:id="rId11"/>
    <p:sldId id="271" r:id="rId12"/>
    <p:sldId id="272" r:id="rId13"/>
    <p:sldId id="270" r:id="rId14"/>
    <p:sldId id="283" r:id="rId15"/>
    <p:sldId id="264" r:id="rId16"/>
  </p:sldIdLst>
  <p:sldSz cx="8999538" cy="6840538" type="screen4x3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70" y="-90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000" cy="496007"/>
          </a:xfrm>
          <a:prstGeom prst="rect">
            <a:avLst/>
          </a:prstGeom>
          <a:noFill/>
          <a:ln>
            <a:noFill/>
          </a:ln>
        </p:spPr>
        <p:txBody>
          <a:bodyPr vert="horz" wrap="none" lIns="82469" tIns="41230" rIns="82469" bIns="41230" anchor="t" anchorCtr="0" compatLnSpc="0"/>
          <a:lstStyle/>
          <a:p>
            <a:pPr marL="0" marR="0" lvl="0" indent="0" algn="l" defTabSz="83786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300" b="0" i="0" u="none" strike="noStrike" kern="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47648" y="0"/>
            <a:ext cx="2950000" cy="496007"/>
          </a:xfrm>
          <a:prstGeom prst="rect">
            <a:avLst/>
          </a:prstGeom>
          <a:noFill/>
          <a:ln>
            <a:noFill/>
          </a:ln>
        </p:spPr>
        <p:txBody>
          <a:bodyPr vert="horz" wrap="none" lIns="82469" tIns="41230" rIns="82469" bIns="41230" anchor="t" anchorCtr="0" compatLnSpc="0"/>
          <a:lstStyle/>
          <a:p>
            <a:pPr marL="0" marR="0" lvl="0" indent="0" algn="r" defTabSz="83786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300" b="0" i="0" u="none" strike="noStrike" kern="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30472"/>
            <a:ext cx="2950000" cy="496007"/>
          </a:xfrm>
          <a:prstGeom prst="rect">
            <a:avLst/>
          </a:prstGeom>
          <a:noFill/>
          <a:ln>
            <a:noFill/>
          </a:ln>
        </p:spPr>
        <p:txBody>
          <a:bodyPr vert="horz" wrap="none" lIns="82469" tIns="41230" rIns="82469" bIns="41230" anchor="b" anchorCtr="0" compatLnSpc="0"/>
          <a:lstStyle/>
          <a:p>
            <a:pPr marL="0" marR="0" lvl="0" indent="0" algn="l" defTabSz="83786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300" b="0" i="0" u="none" strike="noStrike" kern="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47648" y="9430472"/>
            <a:ext cx="2950000" cy="496007"/>
          </a:xfrm>
          <a:prstGeom prst="rect">
            <a:avLst/>
          </a:prstGeom>
          <a:noFill/>
          <a:ln>
            <a:noFill/>
          </a:ln>
        </p:spPr>
        <p:txBody>
          <a:bodyPr vert="horz" wrap="none" lIns="82469" tIns="41230" rIns="82469" bIns="41230" anchor="b" anchorCtr="0" compatLnSpc="0"/>
          <a:lstStyle/>
          <a:p>
            <a:pPr marL="0" marR="0" lvl="0" indent="0" algn="r" defTabSz="83786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FC2BBB-6EB9-4E77-9045-5E6888C5D844}" type="slidenum">
              <a:t>‹#›</a:t>
            </a:fld>
            <a:endParaRPr lang="et-EE" sz="1300" b="0" i="0" u="none" strike="noStrike" kern="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5636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950911" y="754059"/>
            <a:ext cx="4895853" cy="372268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679792" y="4715067"/>
            <a:ext cx="5438046" cy="446673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000" cy="49600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3786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3847648" y="0"/>
            <a:ext cx="2950000" cy="49600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3786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30472"/>
            <a:ext cx="2950000" cy="49600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3786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47648" y="9430472"/>
            <a:ext cx="2950000" cy="49600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37864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5EAC9B4-EF6F-4393-8C53-15C5E06D229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3141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923333"/>
          </a:xfrm>
        </p:spPr>
        <p:txBody>
          <a:bodyPr>
            <a:spAutoFit/>
          </a:bodyPr>
          <a:lstStyle/>
          <a:p>
            <a:pPr lvl="0"/>
            <a:r>
              <a:rPr lang="et-EE">
                <a:solidFill>
                  <a:srgbClr val="FF0000"/>
                </a:solidFill>
              </a:rPr>
              <a:t>NB! Täitmata asja</a:t>
            </a:r>
            <a:r>
              <a:rPr lang="et-EE"/>
              <a:t>d: RKT seadustamine kõrgkoolis, tasemeõppes sotsiaalsete garantiide võimaldamine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1846658"/>
          </a:xfrm>
        </p:spPr>
        <p:txBody>
          <a:bodyPr>
            <a:spAutoFit/>
          </a:bodyPr>
          <a:lstStyle/>
          <a:p>
            <a:pPr lvl="0"/>
            <a:r>
              <a:rPr lang="et-EE"/>
              <a:t>Uus loakohustus kohtleb võrdselt erinevat tüüpi koolitusasutusi, varasemalt nõuti koolitusluba vaid eraõiguslikelt koolitusasutustelt. </a:t>
            </a:r>
          </a:p>
          <a:p>
            <a:pPr lvl="0"/>
            <a:r>
              <a:rPr lang="et-EE"/>
              <a:t>Kuigi seaduses kasutatakse konstruktsiooni koolitusasutuse pidaja, ei tähenda see pidajat ja kooli erakooliseaduse tähenduses.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9320" y="754059"/>
            <a:ext cx="4897434" cy="372268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79792" y="4715067"/>
            <a:ext cx="5438046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74690" y="2125659"/>
            <a:ext cx="7650163" cy="1465261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49370" y="3876671"/>
            <a:ext cx="6300792" cy="174783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870D61-F955-462A-BDB2-B6D808696B9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24497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74428C-B0D6-4BD6-88D9-90F9516F58BA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509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981703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9817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135781-5779-4296-8A90-744B0E573B69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889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EAEA0C-4F5F-4A7F-B086-EC9F733742FA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136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11202" y="4395785"/>
            <a:ext cx="7648571" cy="1358898"/>
          </a:xfrm>
        </p:spPr>
        <p:txBody>
          <a:bodyPr anchor="t"/>
          <a:lstStyle>
            <a:lvl1pPr>
              <a:defRPr lang="en-US"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1202" y="2898776"/>
            <a:ext cx="7648571" cy="1497009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910E28-425E-4F32-B314-398E3FEE059C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9CAC1F-A365-4F43-A02D-A74EBD67FC8A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8544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263" y="274640"/>
            <a:ext cx="8101007" cy="113982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49263" y="1531940"/>
            <a:ext cx="3976689" cy="63817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49263" y="2170108"/>
            <a:ext cx="3976689" cy="39401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572000" y="1531940"/>
            <a:ext cx="3978270" cy="63817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572000" y="2170108"/>
            <a:ext cx="3978270" cy="39401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4D8A58-6E7F-4DC4-A3F6-ED33A2AC6912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469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5253A0-358D-46E3-9F0B-E9FEFE19BB66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121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1EF08B-A874-4BED-A71E-D2AD245CB93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675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263" y="273048"/>
            <a:ext cx="2962271" cy="1158873"/>
          </a:xfrm>
        </p:spPr>
        <p:txBody>
          <a:bodyPr anchor="b"/>
          <a:lstStyle>
            <a:lvl1pPr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17897" y="273048"/>
            <a:ext cx="5032372" cy="58372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49263" y="1431922"/>
            <a:ext cx="2962271" cy="467836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E4CC81-D15F-4B06-92F7-5AC906C8837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68382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63713" y="4787898"/>
            <a:ext cx="5400675" cy="565154"/>
          </a:xfrm>
        </p:spPr>
        <p:txBody>
          <a:bodyPr anchor="b"/>
          <a:lstStyle>
            <a:lvl1pPr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63713" y="611184"/>
            <a:ext cx="5400675" cy="4103690"/>
          </a:xfrm>
        </p:spPr>
        <p:txBody>
          <a:bodyPr/>
          <a:lstStyle>
            <a:lvl1pPr marL="0" indent="0">
              <a:buNone/>
              <a:defRPr lang="et-EE"/>
            </a:lvl1pPr>
          </a:lstStyle>
          <a:p>
            <a:pPr lvl="0"/>
            <a:endParaRPr lang="et-E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63713" y="5353053"/>
            <a:ext cx="5400675" cy="80327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D615CD-ABFE-4231-9C1B-38206B76BCE0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497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5144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085D491-B3CC-4ECC-9391-61C147F03F4E}" type="slidenum"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0">
        <a:lnSpc>
          <a:spcPct val="8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et-EE" sz="5700" b="0" i="0" u="none" strike="noStrike" kern="1200" cap="none" spc="0" baseline="0">
          <a:solidFill>
            <a:srgbClr val="000000"/>
          </a:solidFill>
          <a:uFillTx/>
          <a:latin typeface="Roboto Condensed" pitchFamily="18"/>
          <a:ea typeface="Microsoft YaHei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0"/>
        </a:spcAft>
        <a:buSzPct val="45000"/>
        <a:buFont typeface="StarSymbol"/>
        <a:buChar char="●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403997" y="2171690"/>
            <a:ext cx="7200003" cy="1799996"/>
          </a:xfrm>
        </p:spPr>
        <p:txBody>
          <a:bodyPr anchor="t"/>
          <a:lstStyle/>
          <a:p>
            <a:pPr lvl="0">
              <a:buNone/>
            </a:pPr>
            <a:r>
              <a:rPr lang="et-EE" sz="4400">
                <a:solidFill>
                  <a:srgbClr val="FFFFFF"/>
                </a:solidFill>
              </a:rPr>
              <a:t>EÕS ja täiskasvanuhariduse programm</a:t>
            </a:r>
            <a:br>
              <a:rPr lang="et-EE" sz="4400">
                <a:solidFill>
                  <a:srgbClr val="FFFFFF"/>
                </a:solidFill>
              </a:rPr>
            </a:br>
            <a:r>
              <a:rPr lang="et-EE" sz="4400">
                <a:solidFill>
                  <a:srgbClr val="FFFFFF"/>
                </a:solidFill>
              </a:rPr>
              <a:t>Täiskasvanute koolituse seadus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03997" y="4716411"/>
            <a:ext cx="7200003" cy="152598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2000" b="0" i="0" u="none" strike="noStrike" kern="0" cap="none" spc="0" baseline="0">
              <a:solidFill>
                <a:srgbClr val="FFFFFF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2000" b="0" i="0" u="none" strike="noStrike" kern="1200" cap="none" spc="0" baseline="0">
              <a:solidFill>
                <a:srgbClr val="FFFFFF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b="0" i="0" u="none" strike="noStrike" kern="120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Täiskasvanuhariduse osakond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b="0" i="0" u="none" strike="noStrike" kern="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08</a:t>
            </a:r>
            <a:r>
              <a:rPr lang="et-EE" sz="2000" b="0" i="0" u="none" strike="noStrike" kern="120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.12.2014</a:t>
            </a:r>
          </a:p>
        </p:txBody>
      </p:sp>
      <p:sp>
        <p:nvSpPr>
          <p:cNvPr id="4" name="Rectangle 8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153216"/>
            <a:ext cx="7740185" cy="1262155"/>
          </a:xfrm>
        </p:spPr>
        <p:txBody>
          <a:bodyPr/>
          <a:lstStyle/>
          <a:p>
            <a:pPr lvl="0">
              <a:buNone/>
            </a:pPr>
            <a:r>
              <a:rPr lang="et-EE" sz="3200">
                <a:solidFill>
                  <a:srgbClr val="00B0F0"/>
                </a:solidFill>
              </a:rPr>
              <a:t>Eesmärk</a:t>
            </a:r>
            <a:endParaRPr lang="et-EE" sz="320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673507"/>
            <a:ext cx="7992002" cy="4514401"/>
          </a:xfrm>
        </p:spPr>
        <p:txBody>
          <a:bodyPr/>
          <a:lstStyle/>
          <a:p>
            <a:pPr marL="107999" lvl="0" indent="0">
              <a:spcAft>
                <a:spcPts val="0"/>
              </a:spcAft>
              <a:buNone/>
            </a:pPr>
            <a:r>
              <a:rPr lang="et-EE" sz="2800">
                <a:latin typeface="Roboto Condensed" pitchFamily="18"/>
                <a:cs typeface="Times New Roman" pitchFamily="18"/>
              </a:rPr>
              <a:t>Luua Eesti täiskasvanud elanikkonnale</a:t>
            </a: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800">
                <a:latin typeface="Roboto Condensed" pitchFamily="18"/>
                <a:cs typeface="Times New Roman" pitchFamily="18"/>
              </a:rPr>
              <a:t>kvaliteetsed, paindlikud ja mitmekesiste valikutega</a:t>
            </a: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800">
                <a:latin typeface="Roboto Condensed" pitchFamily="18"/>
                <a:cs typeface="Times New Roman" pitchFamily="18"/>
              </a:rPr>
              <a:t>ning tööturu arenguvajadusi arvestavad </a:t>
            </a: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800">
                <a:latin typeface="Roboto Condensed" pitchFamily="18"/>
                <a:cs typeface="Times New Roman" pitchFamily="18"/>
              </a:rPr>
              <a:t>õppimis- ja kompetentside arendamise</a:t>
            </a:r>
            <a:r>
              <a:rPr lang="et-EE" sz="2800">
                <a:solidFill>
                  <a:srgbClr val="FF0000"/>
                </a:solidFill>
                <a:latin typeface="Roboto Condensed" pitchFamily="18"/>
                <a:cs typeface="Times New Roman" pitchFamily="18"/>
              </a:rPr>
              <a:t> </a:t>
            </a:r>
            <a:r>
              <a:rPr lang="et-EE" sz="2800">
                <a:latin typeface="Roboto Condensed" pitchFamily="18"/>
                <a:cs typeface="Times New Roman" pitchFamily="18"/>
              </a:rPr>
              <a:t>võimalused*. 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8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800">
                <a:latin typeface="Roboto Condensed" pitchFamily="18"/>
                <a:cs typeface="Times New Roman" pitchFamily="18"/>
              </a:rPr>
              <a:t>* Prioriteetsed grupid on</a:t>
            </a:r>
          </a:p>
          <a:p>
            <a:pPr marL="565199" lvl="0" indent="-457200">
              <a:spcAft>
                <a:spcPts val="0"/>
              </a:spcAft>
              <a:buChar char="-"/>
            </a:pPr>
            <a:r>
              <a:rPr lang="et-EE" sz="2800">
                <a:latin typeface="Roboto Condensed" pitchFamily="18"/>
                <a:cs typeface="Times New Roman" pitchFamily="18"/>
              </a:rPr>
              <a:t>keskhariduseta või</a:t>
            </a:r>
          </a:p>
          <a:p>
            <a:pPr marL="565199" lvl="0" indent="-457200">
              <a:spcAft>
                <a:spcPts val="0"/>
              </a:spcAft>
              <a:buChar char="-"/>
            </a:pPr>
            <a:r>
              <a:rPr lang="et-EE" sz="2800">
                <a:latin typeface="Roboto Condensed" pitchFamily="18"/>
                <a:cs typeface="Times New Roman" pitchFamily="18"/>
              </a:rPr>
              <a:t>erialase kvalifikatsioonita või </a:t>
            </a:r>
          </a:p>
          <a:p>
            <a:pPr marL="565199" lvl="0" indent="-457200">
              <a:spcAft>
                <a:spcPts val="0"/>
              </a:spcAft>
              <a:buChar char="-"/>
            </a:pPr>
            <a:r>
              <a:rPr lang="et-EE" sz="2800">
                <a:latin typeface="Roboto Condensed" pitchFamily="18"/>
                <a:cs typeface="Times New Roman" pitchFamily="18"/>
              </a:rPr>
              <a:t>aegunud oskustega täiskasvanud</a:t>
            </a:r>
            <a:endParaRPr lang="en-US" sz="2800">
              <a:latin typeface="Roboto Condensed" pitchFamily="18"/>
              <a:cs typeface="Times New Roman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611953"/>
            <a:ext cx="7740185" cy="864098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Meetmed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2182" y="1772793"/>
            <a:ext cx="7992002" cy="4519357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Haridustee katkestanud täiskasvanute tagasitoomine formaalharidusse ja eelduste loomine nendes õppes püsimiseks ja tasemehariduse omandamiseks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Täiskasvanutele ligipääsu suurendamine kvaliteetsele mitteformaalsele õppele</a:t>
            </a:r>
            <a:endParaRPr lang="et-EE" sz="2000">
              <a:latin typeface="Roboto Condensed" pitchFamily="18"/>
              <a:cs typeface="Times New Roman" pitchFamily="18"/>
            </a:endParaRPr>
          </a:p>
          <a:p>
            <a:pPr lvl="1">
              <a:spcAft>
                <a:spcPts val="0"/>
              </a:spcAft>
              <a:buFont typeface="Wingdings" pitchFamily="2"/>
              <a:buChar char="v"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Tingimuste loomine elukestva õppe ja töömaailma vajaduste paremaks seostamiseks ning täiskasvanuhariduse süsteemi tõhustamine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7153" y="467944"/>
            <a:ext cx="7740185" cy="792089"/>
          </a:xfrm>
        </p:spPr>
        <p:txBody>
          <a:bodyPr/>
          <a:lstStyle/>
          <a:p>
            <a:pPr lvl="0">
              <a:buNone/>
            </a:pPr>
            <a:r>
              <a:rPr lang="et-EE" sz="2400" b="1">
                <a:solidFill>
                  <a:srgbClr val="00B0F0"/>
                </a:solidFill>
              </a:rPr>
              <a:t>MEEDE</a:t>
            </a:r>
            <a:r>
              <a:rPr lang="ca-ES" sz="2400" b="1">
                <a:solidFill>
                  <a:srgbClr val="00B0F0"/>
                </a:solidFill>
              </a:rPr>
              <a:t> 1. </a:t>
            </a:r>
            <a:r>
              <a:rPr lang="et-EE" sz="2400" b="1">
                <a:solidFill>
                  <a:srgbClr val="00B0F0"/>
                </a:solidFill>
              </a:rPr>
              <a:t> </a:t>
            </a:r>
            <a:endParaRPr lang="et-EE" sz="240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295" y="1476051"/>
            <a:ext cx="7992889" cy="4807393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 pitchFamily="2"/>
              <a:buChar char="ü"/>
            </a:pPr>
            <a:r>
              <a:rPr lang="et-EE" sz="2400">
                <a:latin typeface="Roboto Condensed" pitchFamily="18"/>
                <a:cs typeface="Times New Roman" pitchFamily="18"/>
              </a:rPr>
              <a:t>Täiskasvanutele suunatud üldharidusõppe sisu ja mahu vastavusse viimine sihtrühma vajaduste, õppekavades seatud eesmärkide ja õpitulemustega </a:t>
            </a:r>
          </a:p>
          <a:p>
            <a:pPr lvl="1">
              <a:spcAft>
                <a:spcPts val="0"/>
              </a:spcAft>
              <a:buFont typeface="Wingdings" pitchFamily="2"/>
              <a:buChar char="ü"/>
            </a:pPr>
            <a:r>
              <a:rPr lang="et-EE" sz="2000">
                <a:latin typeface="Roboto Condensed" pitchFamily="18"/>
                <a:cs typeface="Times New Roman" pitchFamily="18"/>
              </a:rPr>
              <a:t>Sh varasemate õpingute ja töökogemuse arvestamise (VÕTA) põhimõtete väljatöötamine ja rakendamine</a:t>
            </a:r>
          </a:p>
          <a:p>
            <a:pPr lvl="1">
              <a:spcAft>
                <a:spcPts val="0"/>
              </a:spcAft>
              <a:buFont typeface="Wingdings" pitchFamily="2"/>
              <a:buChar char="ü"/>
            </a:pPr>
            <a:endParaRPr lang="et-EE" sz="2000">
              <a:solidFill>
                <a:srgbClr val="FF0000"/>
              </a:solidFill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r>
              <a:rPr lang="et-EE" sz="2400">
                <a:latin typeface="Roboto Condensed" pitchFamily="18"/>
                <a:cs typeface="Times New Roman" pitchFamily="18"/>
              </a:rPr>
              <a:t>Tegevused haridustee katkestanud täiskasvanute tagasitoomiseks õppesse</a:t>
            </a:r>
            <a:endParaRPr lang="et-EE" sz="2400">
              <a:solidFill>
                <a:srgbClr val="FF0000"/>
              </a:solidFill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r>
              <a:rPr lang="et-EE" sz="1800">
                <a:latin typeface="Roboto Condensed" pitchFamily="18"/>
                <a:cs typeface="Times New Roman" pitchFamily="18"/>
              </a:rPr>
              <a:t>koostöö kogukonnas osapooltega, kes aitaksid sihtgruppi leida ning õppesse suunata;</a:t>
            </a: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r>
              <a:rPr lang="et-EE" sz="1800">
                <a:latin typeface="Roboto Condensed" pitchFamily="18"/>
                <a:cs typeface="Times New Roman" pitchFamily="18"/>
              </a:rPr>
              <a:t>kooli tasandi tegevused sihtgrupi leidmiseks, koolitamiseks ning väljalangevuse vähendamiseks; </a:t>
            </a: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r>
              <a:rPr lang="et-EE" sz="1800">
                <a:latin typeface="Roboto Condensed" pitchFamily="18"/>
                <a:cs typeface="Times New Roman" pitchFamily="18"/>
              </a:rPr>
              <a:t>inimeste teavitus haridustaseme tõstmise vajalikkuse ning võimaluste kohta </a:t>
            </a: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endParaRPr lang="et-EE" sz="2400">
              <a:latin typeface="Roboto Condensed" pitchFamily="18"/>
              <a:cs typeface="Times New Roman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7740185" cy="1032174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MEEDE 2 </a:t>
            </a:r>
            <a:endParaRPr lang="et-EE" sz="3200" b="1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634819"/>
            <a:ext cx="7624002" cy="4648617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Täienduskoolituse ja ümberõppe kursuste pakkumine kutse- ja erialase kvalifikatsiooni tõstmiseks ning võtmepädevuste arendamiseks ja õpivalmiduse suurendamiseks</a:t>
            </a:r>
          </a:p>
          <a:p>
            <a:pPr lvl="1">
              <a:spcAft>
                <a:spcPts val="0"/>
              </a:spcAft>
              <a:buFont typeface="Wingdings" pitchFamily="2"/>
              <a:buChar char="v"/>
            </a:pPr>
            <a:r>
              <a:rPr lang="et-EE" sz="2000">
                <a:latin typeface="Roboto Condensed" pitchFamily="18"/>
                <a:cs typeface="Times New Roman" pitchFamily="18"/>
              </a:rPr>
              <a:t>Tööalased koolitused, lõppevad kompetentsitunnistusega</a:t>
            </a:r>
          </a:p>
          <a:p>
            <a:pPr lvl="1">
              <a:spcAft>
                <a:spcPts val="0"/>
              </a:spcAft>
              <a:buFont typeface="Wingdings" pitchFamily="2"/>
              <a:buChar char="v"/>
            </a:pPr>
            <a:r>
              <a:rPr lang="et-EE" sz="2000">
                <a:latin typeface="Roboto Condensed" pitchFamily="18"/>
                <a:cs typeface="Times New Roman" pitchFamily="18"/>
              </a:rPr>
              <a:t>Võtmepädevusi arendavad koolitused – toetavad tagasipöördumist tasemeõppesse või jätkuvat enesetäiendamist koolitustel</a:t>
            </a:r>
          </a:p>
          <a:p>
            <a:pPr lvl="1">
              <a:spcAft>
                <a:spcPts val="0"/>
              </a:spcAft>
              <a:buFont typeface="Wingdings" pitchFamily="2"/>
              <a:buChar char="v"/>
            </a:pPr>
            <a:r>
              <a:rPr lang="et-EE" sz="2000">
                <a:latin typeface="Roboto Condensed" pitchFamily="18"/>
                <a:cs typeface="Times New Roman" pitchFamily="18"/>
              </a:rPr>
              <a:t>Digipädevused. Kasvuvaldkonnad. </a:t>
            </a:r>
          </a:p>
          <a:p>
            <a:pPr lvl="1">
              <a:spcAft>
                <a:spcPts val="0"/>
              </a:spcAft>
              <a:buFont typeface="Wingdings" pitchFamily="2"/>
              <a:buChar char="v"/>
            </a:pPr>
            <a:endParaRPr lang="et-EE" sz="2000">
              <a:solidFill>
                <a:srgbClr val="FF0000"/>
              </a:solidFill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Tegevused täienduskoolituse kvaliteedi tõstmiseks, paindlikkuse ja usaldusväärsuse suurendamiseks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Täiskasvanute koolitajate pädevuse tõstmine</a:t>
            </a:r>
            <a:endParaRPr lang="et-EE" sz="2400">
              <a:solidFill>
                <a:srgbClr val="FF0000"/>
              </a:solidFill>
              <a:latin typeface="Roboto Condensed" pitchFamily="18"/>
              <a:cs typeface="Times New Roman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7740185" cy="1262155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MEEDE 3</a:t>
            </a:r>
            <a:endParaRPr lang="et-EE" sz="3200" b="1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7992002" cy="4514401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Tegevused täiskasvanuhariduse (põhi- ja keskharidusjärgse õppe) paremaks korraldamiseks lähtuvalt töömaailma vajadustest</a:t>
            </a:r>
          </a:p>
          <a:p>
            <a:pPr lvl="1">
              <a:spcAft>
                <a:spcPts val="0"/>
              </a:spcAft>
              <a:buFont typeface="Wingdings" pitchFamily="2"/>
              <a:buChar char="v"/>
            </a:pPr>
            <a:r>
              <a:rPr lang="et-EE" sz="2000">
                <a:latin typeface="Roboto Condensed" pitchFamily="18"/>
                <a:cs typeface="Times New Roman" pitchFamily="18"/>
              </a:rPr>
              <a:t>Kutsesüsteemi arendamine</a:t>
            </a:r>
          </a:p>
          <a:p>
            <a:pPr lvl="1">
              <a:spcAft>
                <a:spcPts val="0"/>
              </a:spcAft>
              <a:buFont typeface="Wingdings" pitchFamily="2"/>
              <a:buChar char="v"/>
            </a:pPr>
            <a:r>
              <a:rPr lang="et-EE" sz="2000">
                <a:latin typeface="Roboto Condensed" pitchFamily="18"/>
                <a:cs typeface="Times New Roman" pitchFamily="18"/>
              </a:rPr>
              <a:t>Kutsestandardite arendamine sh erialaste IKT pädevuste standardite kehtestamine</a:t>
            </a:r>
          </a:p>
          <a:p>
            <a:pPr lvl="1">
              <a:spcAft>
                <a:spcPts val="0"/>
              </a:spcAft>
              <a:buFont typeface="Wingdings" pitchFamily="2"/>
              <a:buChar char="v"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Elukestva õppe visiooni elluviimist toetavate koostöövormide loomine ja toetamine 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Täienduskoolituse rahastamisskeemide edasiarendamine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n-US" sz="2400">
              <a:latin typeface="Roboto Condensed" pitchFamily="18"/>
              <a:cs typeface="Times New Roman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403997" y="2340004"/>
            <a:ext cx="4823962" cy="936245"/>
          </a:xfrm>
        </p:spPr>
        <p:txBody>
          <a:bodyPr anchor="t"/>
          <a:lstStyle/>
          <a:p>
            <a:pPr lvl="0">
              <a:buNone/>
            </a:pPr>
            <a:r>
              <a:rPr lang="et-EE" sz="5400">
                <a:solidFill>
                  <a:srgbClr val="FFFFFF"/>
                </a:solidFill>
              </a:rPr>
              <a:t>Aitäh!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03841" y="3420002"/>
            <a:ext cx="7200003" cy="17171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2000" b="0" i="0" u="none" strike="noStrike" kern="1200" cap="none" spc="0" baseline="0">
              <a:solidFill>
                <a:srgbClr val="FFFFFF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t-EE" sz="3200"/>
              <a:t>Täiskasvanute koolituse seadus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263" y="274640"/>
            <a:ext cx="8101007" cy="1083893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/>
            </a:r>
            <a:br>
              <a:rPr lang="et-EE" sz="3200" b="1">
                <a:solidFill>
                  <a:srgbClr val="00B0F0"/>
                </a:solidFill>
              </a:rPr>
            </a:br>
            <a:r>
              <a:rPr lang="et-EE" sz="2800">
                <a:solidFill>
                  <a:srgbClr val="00B0F0"/>
                </a:solidFill>
              </a:rPr>
              <a:t>Täienduskoolituse tegevuslubade süsteemi ümberkorraldamine</a:t>
            </a:r>
          </a:p>
        </p:txBody>
      </p:sp>
      <p:sp>
        <p:nvSpPr>
          <p:cNvPr id="3" name="Teksti kohatäide 9"/>
          <p:cNvSpPr txBox="1">
            <a:spLocks noGrp="1"/>
          </p:cNvSpPr>
          <p:nvPr>
            <p:ph type="body" idx="1"/>
          </p:nvPr>
        </p:nvSpPr>
        <p:spPr>
          <a:xfrm>
            <a:off x="522515" y="1531940"/>
            <a:ext cx="3903436" cy="540703"/>
          </a:xfrm>
        </p:spPr>
        <p:txBody>
          <a:bodyPr/>
          <a:lstStyle/>
          <a:p>
            <a:pPr lvl="0"/>
            <a:r>
              <a:rPr lang="et-EE" sz="2000"/>
              <a:t> Varasem süsteem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3"/>
          </p:nvPr>
        </p:nvSpPr>
        <p:spPr>
          <a:xfrm>
            <a:off x="449263" y="2170108"/>
            <a:ext cx="3730852" cy="3940177"/>
          </a:xfrm>
        </p:spPr>
        <p:txBody>
          <a:bodyPr anchor="t"/>
          <a:lstStyle/>
          <a:p>
            <a:pPr marL="107999" lvl="0">
              <a:spcAft>
                <a:spcPts val="0"/>
              </a:spcAft>
            </a:pPr>
            <a:r>
              <a:rPr lang="et-EE" sz="2000" b="0">
                <a:latin typeface="Roboto Condensed" pitchFamily="18"/>
                <a:cs typeface="Times New Roman" pitchFamily="18"/>
              </a:rPr>
              <a:t>Eraõiguslikel koolitajatel tegevusloa taotlemise kohustus kui:</a:t>
            </a:r>
          </a:p>
          <a:p>
            <a:pPr marL="431999" lvl="0" indent="-323999">
              <a:spcAft>
                <a:spcPts val="0"/>
              </a:spcAft>
              <a:buFont typeface="Wingdings" pitchFamily="2"/>
              <a:buChar char="v"/>
            </a:pPr>
            <a:r>
              <a:rPr lang="et-EE" sz="2000" b="0">
                <a:latin typeface="Roboto Condensed" pitchFamily="18"/>
                <a:cs typeface="Times New Roman" pitchFamily="18"/>
              </a:rPr>
              <a:t>koolituse kestvus pikem kui 120 h või 6 kuud</a:t>
            </a:r>
          </a:p>
          <a:p>
            <a:pPr marL="431999" lvl="0" indent="-323999">
              <a:spcAft>
                <a:spcPts val="0"/>
              </a:spcAft>
              <a:buFont typeface="Wingdings" pitchFamily="2"/>
              <a:buChar char="v"/>
            </a:pPr>
            <a:r>
              <a:rPr lang="et-EE" sz="2000" b="0">
                <a:latin typeface="Roboto Condensed" pitchFamily="18"/>
                <a:cs typeface="Times New Roman" pitchFamily="18"/>
              </a:rPr>
              <a:t>eesti keele täienduskoolitus</a:t>
            </a:r>
          </a:p>
          <a:p>
            <a:pPr marL="107999" lvl="0">
              <a:spcAft>
                <a:spcPts val="0"/>
              </a:spcAft>
            </a:pPr>
            <a:endParaRPr lang="et-EE" sz="2000" b="0">
              <a:latin typeface="Roboto Condensed" pitchFamily="18"/>
              <a:cs typeface="Times New Roman" pitchFamily="18"/>
            </a:endParaRPr>
          </a:p>
          <a:p>
            <a:pPr marL="107999" lvl="0">
              <a:spcAft>
                <a:spcPts val="0"/>
              </a:spcAft>
            </a:pPr>
            <a:r>
              <a:rPr lang="et-EE" sz="2000" b="0">
                <a:latin typeface="Roboto Condensed" pitchFamily="18"/>
                <a:cs typeface="Times New Roman" pitchFamily="18"/>
              </a:rPr>
              <a:t>Nõuded koolituse sisule puudusid, dokumentide kontrolliga fikseeriti, et taotlemise ajal olid eeldused koolituse nõuetekohaseks korraldamiseks</a:t>
            </a:r>
          </a:p>
          <a:p>
            <a:pPr marL="431999" lvl="0" indent="-323999">
              <a:spcAft>
                <a:spcPts val="0"/>
              </a:spcAft>
              <a:buFont typeface="Wingdings" pitchFamily="2"/>
              <a:buChar char="v"/>
            </a:pPr>
            <a:endParaRPr lang="et-EE" sz="2000" b="0">
              <a:latin typeface="Roboto Condensed" pitchFamily="18"/>
              <a:cs typeface="Times New Roman" pitchFamily="18"/>
            </a:endParaRPr>
          </a:p>
          <a:p>
            <a:pPr marL="431999" lvl="0" indent="-323999">
              <a:spcAft>
                <a:spcPts val="0"/>
              </a:spcAft>
              <a:buFont typeface="Wingdings" pitchFamily="2"/>
              <a:buChar char="v"/>
            </a:pPr>
            <a:endParaRPr lang="et-EE" sz="2000" b="0">
              <a:latin typeface="Roboto Condensed" pitchFamily="18"/>
              <a:cs typeface="Times New Roman" pitchFamily="18"/>
            </a:endParaRPr>
          </a:p>
          <a:p>
            <a:pPr marL="107999" lvl="0">
              <a:spcAft>
                <a:spcPts val="0"/>
              </a:spcAft>
            </a:pPr>
            <a:endParaRPr lang="en-US" sz="2000" b="0">
              <a:latin typeface="Roboto Condensed" pitchFamily="18"/>
              <a:cs typeface="Times New Roman" pitchFamily="18"/>
            </a:endParaRPr>
          </a:p>
        </p:txBody>
      </p:sp>
      <p:sp>
        <p:nvSpPr>
          <p:cNvPr id="5" name="Teksti kohatäide 10"/>
          <p:cNvSpPr txBox="1">
            <a:spLocks noGrp="1"/>
          </p:cNvSpPr>
          <p:nvPr>
            <p:ph idx="2"/>
          </p:nvPr>
        </p:nvSpPr>
        <p:spPr>
          <a:xfrm>
            <a:off x="4641668" y="1531940"/>
            <a:ext cx="3836365" cy="540703"/>
          </a:xfrm>
        </p:spPr>
        <p:txBody>
          <a:bodyPr anchor="b"/>
          <a:lstStyle/>
          <a:p>
            <a:pPr marL="0" lvl="0" indent="0">
              <a:buNone/>
            </a:pPr>
            <a:r>
              <a:rPr lang="et-EE" sz="2000" b="1"/>
              <a:t>Eelnõuga kavandatav</a:t>
            </a:r>
          </a:p>
        </p:txBody>
      </p:sp>
      <p:sp>
        <p:nvSpPr>
          <p:cNvPr id="6" name="Sisu kohatäide 8"/>
          <p:cNvSpPr txBox="1">
            <a:spLocks noGrp="1"/>
          </p:cNvSpPr>
          <p:nvPr>
            <p:ph idx="4"/>
          </p:nvPr>
        </p:nvSpPr>
        <p:spPr>
          <a:xfrm>
            <a:off x="4499771" y="2170108"/>
            <a:ext cx="3670602" cy="3940177"/>
          </a:xfrm>
        </p:spPr>
        <p:txBody>
          <a:bodyPr/>
          <a:lstStyle/>
          <a:p>
            <a:pPr marL="107999" lvl="0" indent="0">
              <a:spcAft>
                <a:spcPts val="0"/>
              </a:spcAft>
              <a:buNone/>
            </a:pPr>
            <a:r>
              <a:rPr lang="et-EE" sz="2000">
                <a:latin typeface="Roboto Condensed" pitchFamily="18"/>
                <a:cs typeface="Times New Roman" pitchFamily="18"/>
              </a:rPr>
              <a:t>Tegevusloa taotlemise kohustus ainult koolituse puhul, millele on seatud </a:t>
            </a:r>
            <a:r>
              <a:rPr lang="et-EE" sz="2000" u="sng">
                <a:latin typeface="Roboto Condensed" pitchFamily="18"/>
                <a:cs typeface="Times New Roman" pitchFamily="18"/>
              </a:rPr>
              <a:t>kõrgendatud nõuded </a:t>
            </a:r>
            <a:r>
              <a:rPr lang="et-EE" sz="2000">
                <a:latin typeface="Roboto Condensed" pitchFamily="18"/>
                <a:cs typeface="Times New Roman" pitchFamily="18"/>
              </a:rPr>
              <a:t>ja loakohustus sätestatud valdkondlikus seaduses. Näiteks: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000">
                <a:latin typeface="Roboto Condensed" pitchFamily="18"/>
                <a:cs typeface="Times New Roman" pitchFamily="18"/>
              </a:rPr>
              <a:t>autokoolitus, turvatöötaja koolitus, vedurijuhi koolitus, eesti keele koolitus, mis on suunatud tasemeeksamiks ette valmistamisele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000">
                <a:latin typeface="Roboto Condensed" pitchFamily="18"/>
                <a:cs typeface="Times New Roman" pitchFamily="18"/>
              </a:rPr>
              <a:t>Ülejäänud täienduskoolituse läbiviimisele loakohustust pole, selle võib seada mõni eriseadus.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buNone/>
            </a:pPr>
            <a:endParaRPr lang="et-EE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7740185" cy="1262155"/>
          </a:xfrm>
        </p:spPr>
        <p:txBody>
          <a:bodyPr/>
          <a:lstStyle/>
          <a:p>
            <a:pPr lvl="0">
              <a:buNone/>
            </a:pPr>
            <a:r>
              <a:rPr lang="et-EE" sz="2800">
                <a:solidFill>
                  <a:srgbClr val="00B0F0"/>
                </a:solidFill>
              </a:rPr>
              <a:t>Majandustegevuse teate esitamine</a:t>
            </a:r>
            <a:endParaRPr lang="et-EE" sz="280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7803983" cy="4514401"/>
          </a:xfrm>
        </p:spPr>
        <p:txBody>
          <a:bodyPr/>
          <a:lstStyle/>
          <a:p>
            <a:pPr marL="107999" lvl="0" indent="0">
              <a:spcAft>
                <a:spcPts val="0"/>
              </a:spcAft>
              <a:buNone/>
            </a:pPr>
            <a:r>
              <a:rPr lang="et-EE" sz="2400">
                <a:latin typeface="Roboto Condensed" pitchFamily="18"/>
                <a:cs typeface="Times New Roman" pitchFamily="18"/>
              </a:rPr>
              <a:t>Koolitusega kaasnevate hüvede saamiseks eeldatakse, et koolitusasutus esitab majandustegevuse teate ja täidab eelnõuga kehtestatavaid nõudeid. Sellisteks hüvedeks on: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koolitusel osaleja õigus saada </a:t>
            </a:r>
            <a:r>
              <a:rPr lang="et-EE" sz="2400" u="sng">
                <a:latin typeface="Roboto Condensed" pitchFamily="18"/>
                <a:cs typeface="Times New Roman" pitchFamily="18"/>
              </a:rPr>
              <a:t>õppepuhkust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õigus saada koolituskuludelt </a:t>
            </a:r>
            <a:r>
              <a:rPr lang="et-EE" sz="2400" u="sng">
                <a:latin typeface="Roboto Condensed" pitchFamily="18"/>
                <a:cs typeface="Times New Roman" pitchFamily="18"/>
              </a:rPr>
              <a:t>tulumaksutagastust</a:t>
            </a:r>
            <a:r>
              <a:rPr lang="et-EE" sz="2400">
                <a:latin typeface="Roboto Condensed" pitchFamily="18"/>
                <a:cs typeface="Times New Roman" pitchFamily="18"/>
              </a:rPr>
              <a:t>.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400">
                <a:latin typeface="Roboto Condensed" pitchFamily="18"/>
                <a:cs typeface="Times New Roman" pitchFamily="18"/>
              </a:rPr>
              <a:t>Samuti on riigieelarvest lubatud rahastada vaid neid koolitusi, mida viib läbi majandustegevuse teate esitanud koolitusasutus.  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400">
                <a:latin typeface="Roboto Condensed" pitchFamily="18"/>
                <a:cs typeface="Times New Roman" pitchFamily="18"/>
              </a:rPr>
              <a:t>Teade tuleb esitada Eesti Hariduse Infosüsteemis (EHIS), kus kantakse kontaktandmed ning õppekavarühmad, milles täienduskoolitust läbi viiakse.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7740185" cy="1118046"/>
          </a:xfrm>
        </p:spPr>
        <p:txBody>
          <a:bodyPr/>
          <a:lstStyle/>
          <a:p>
            <a:pPr lvl="0">
              <a:buNone/>
            </a:pPr>
            <a:r>
              <a:rPr lang="et-EE" sz="2800">
                <a:solidFill>
                  <a:srgbClr val="00B0F0"/>
                </a:solidFill>
              </a:rPr>
              <a:t>Nõuete kehtestamine täienduskoolitusele</a:t>
            </a:r>
            <a:endParaRPr lang="et-EE" sz="280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419368"/>
            <a:ext cx="7803983" cy="4864077"/>
          </a:xfrm>
        </p:spPr>
        <p:txBody>
          <a:bodyPr/>
          <a:lstStyle/>
          <a:p>
            <a:pPr marL="107999" lvl="0" indent="0">
              <a:spcAft>
                <a:spcPts val="0"/>
              </a:spcAft>
              <a:buNone/>
            </a:pPr>
            <a:r>
              <a:rPr lang="et-EE" sz="2400">
                <a:latin typeface="Roboto Condensed" pitchFamily="18"/>
                <a:cs typeface="Times New Roman" pitchFamily="18"/>
              </a:rPr>
              <a:t>Täienduskoolituse standardiga kehtestatakse nõuded täienduskoolituse õppekavadele, väljaantavatele tunnistustele ja tõenditele. Õppekavad peavad olema </a:t>
            </a:r>
            <a:r>
              <a:rPr lang="et-EE" sz="2400" u="sng">
                <a:latin typeface="Roboto Condensed" pitchFamily="18"/>
                <a:cs typeface="Times New Roman" pitchFamily="18"/>
              </a:rPr>
              <a:t>väljundipõhised</a:t>
            </a:r>
            <a:r>
              <a:rPr lang="et-EE" sz="2400">
                <a:latin typeface="Roboto Condensed" pitchFamily="18"/>
                <a:cs typeface="Times New Roman" pitchFamily="18"/>
              </a:rPr>
              <a:t>. 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</a:pPr>
            <a:r>
              <a:rPr lang="et-EE" sz="2400">
                <a:latin typeface="Roboto Condensed" pitchFamily="18"/>
                <a:cs typeface="Times New Roman" pitchFamily="18"/>
              </a:rPr>
              <a:t>Koolitusasutus vastutab koolitajate ja õppekeskkonna ning õppevahendite olemasolu eest.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</a:pPr>
            <a:r>
              <a:rPr lang="et-EE" sz="2400">
                <a:latin typeface="Roboto Condensed" pitchFamily="18"/>
                <a:cs typeface="Times New Roman" pitchFamily="18"/>
              </a:rPr>
              <a:t>Koolitusasutus peab kehtestama õppekorralduse alused ja kvaliteedi tagamise alused. 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400">
                <a:latin typeface="Roboto Condensed" pitchFamily="18"/>
                <a:cs typeface="Times New Roman" pitchFamily="18"/>
              </a:rPr>
              <a:t>Eelnõuga tekib Haridus- ja Teadusministeeriumil õigus teostada täienduskoolitusasutuste üle riiklikku või haldusjärelevalvet.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7740185" cy="1153012"/>
          </a:xfrm>
        </p:spPr>
        <p:txBody>
          <a:bodyPr/>
          <a:lstStyle/>
          <a:p>
            <a:pPr lvl="0">
              <a:buNone/>
            </a:pPr>
            <a:r>
              <a:rPr lang="et-EE" sz="2800">
                <a:solidFill>
                  <a:srgbClr val="00B0F0"/>
                </a:solidFill>
              </a:rPr>
              <a:t>Täienduskoolitusasutuste tegevuse läbipaistvuse suurendamine</a:t>
            </a:r>
            <a:endParaRPr lang="et-EE" sz="280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55657"/>
            <a:ext cx="7803983" cy="4527788"/>
          </a:xfrm>
        </p:spPr>
        <p:txBody>
          <a:bodyPr/>
          <a:lstStyle/>
          <a:p>
            <a:pPr marL="107999" lvl="0" indent="0">
              <a:spcAft>
                <a:spcPts val="0"/>
              </a:spcAft>
              <a:buNone/>
            </a:pPr>
            <a:r>
              <a:rPr lang="et-EE" sz="2400">
                <a:latin typeface="Roboto Condensed" pitchFamily="18"/>
                <a:cs typeface="Times New Roman" pitchFamily="18"/>
              </a:rPr>
              <a:t>Koolitusasutustel tekib kohustus avalikustada </a:t>
            </a:r>
            <a:r>
              <a:rPr lang="et-EE" sz="2400" u="sng">
                <a:latin typeface="Roboto Condensed" pitchFamily="18"/>
                <a:cs typeface="Times New Roman" pitchFamily="18"/>
              </a:rPr>
              <a:t>veebilehel</a:t>
            </a:r>
            <a:r>
              <a:rPr lang="et-EE" sz="2400">
                <a:latin typeface="Roboto Condensed" pitchFamily="18"/>
                <a:cs typeface="Times New Roman" pitchFamily="18"/>
              </a:rPr>
              <a:t> järgmine info:</a:t>
            </a:r>
          </a:p>
          <a:p>
            <a:pPr lvl="0">
              <a:spcAft>
                <a:spcPts val="0"/>
              </a:spcAft>
            </a:pPr>
            <a:r>
              <a:rPr lang="et-EE" sz="2400">
                <a:latin typeface="Roboto Condensed" pitchFamily="18"/>
                <a:cs typeface="Times New Roman" pitchFamily="18"/>
              </a:rPr>
              <a:t>õppekavad</a:t>
            </a:r>
          </a:p>
          <a:p>
            <a:pPr lvl="0">
              <a:spcAft>
                <a:spcPts val="0"/>
              </a:spcAft>
            </a:pPr>
            <a:r>
              <a:rPr lang="et-EE" sz="2400">
                <a:latin typeface="Roboto Condensed" pitchFamily="18"/>
                <a:cs typeface="Times New Roman" pitchFamily="18"/>
              </a:rPr>
              <a:t>koolitajate andmed</a:t>
            </a:r>
          </a:p>
          <a:p>
            <a:pPr lvl="0">
              <a:spcAft>
                <a:spcPts val="0"/>
              </a:spcAft>
            </a:pPr>
            <a:r>
              <a:rPr lang="et-EE" sz="2400">
                <a:latin typeface="Roboto Condensed" pitchFamily="18"/>
                <a:cs typeface="Times New Roman" pitchFamily="18"/>
              </a:rPr>
              <a:t>õppekorralduse alused</a:t>
            </a:r>
          </a:p>
          <a:p>
            <a:pPr lvl="0">
              <a:spcAft>
                <a:spcPts val="0"/>
              </a:spcAft>
            </a:pPr>
            <a:r>
              <a:rPr lang="et-EE" sz="2400">
                <a:latin typeface="Roboto Condensed" pitchFamily="18"/>
                <a:cs typeface="Times New Roman" pitchFamily="18"/>
              </a:rPr>
              <a:t>kvaliteedi tagamise alused</a:t>
            </a:r>
          </a:p>
          <a:p>
            <a:pPr lvl="0">
              <a:spcAft>
                <a:spcPts val="0"/>
              </a:spcAft>
            </a:pPr>
            <a:r>
              <a:rPr lang="et-EE" sz="2400">
                <a:latin typeface="Roboto Condensed" pitchFamily="18"/>
                <a:cs typeface="Times New Roman" pitchFamily="18"/>
              </a:rPr>
              <a:t>põhikiri</a:t>
            </a:r>
          </a:p>
          <a:p>
            <a:pPr lvl="0">
              <a:spcAft>
                <a:spcPts val="0"/>
              </a:spcAft>
            </a:pPr>
            <a:r>
              <a:rPr lang="et-EE" sz="2400">
                <a:latin typeface="Roboto Condensed" pitchFamily="18"/>
                <a:cs typeface="Times New Roman" pitchFamily="18"/>
              </a:rPr>
              <a:t>loakohustusega täienduskoolituse korral tegevusloa andmed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400">
                <a:latin typeface="Roboto Condensed" pitchFamily="18"/>
                <a:cs typeface="Times New Roman" pitchFamily="18"/>
              </a:rPr>
              <a:t>Kord aastas tuleb EHIS andmebaasi esitada </a:t>
            </a:r>
            <a:r>
              <a:rPr lang="et-EE" sz="2400" u="sng">
                <a:latin typeface="Roboto Condensed" pitchFamily="18"/>
                <a:cs typeface="Times New Roman" pitchFamily="18"/>
              </a:rPr>
              <a:t>tegevusnäitajad</a:t>
            </a:r>
            <a:r>
              <a:rPr lang="et-EE" sz="2400">
                <a:latin typeface="Roboto Condensed" pitchFamily="18"/>
                <a:cs typeface="Times New Roman" pitchFamily="18"/>
              </a:rPr>
              <a:t> täienduskoolituse kohta.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7740185" cy="1146474"/>
          </a:xfrm>
        </p:spPr>
        <p:txBody>
          <a:bodyPr/>
          <a:lstStyle/>
          <a:p>
            <a:pPr lvl="0">
              <a:buNone/>
            </a:pPr>
            <a:r>
              <a:rPr lang="et-EE" sz="2800">
                <a:solidFill>
                  <a:srgbClr val="00B0F0"/>
                </a:solidFill>
              </a:rPr>
              <a:t>Õppija õigused / täiendavad hüved</a:t>
            </a:r>
            <a:endParaRPr lang="et-EE" sz="280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654743"/>
            <a:ext cx="7803983" cy="4514401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Osakoormusega kõrgharidust omandavatel täiskasvanutel tekib võimalus võtta õppelaenu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n-US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Ravikindlustust laiendatakse kõikidele põhi- ja üldkeskharidust</a:t>
            </a:r>
            <a:r>
              <a:rPr lang="et-EE" sz="2400">
                <a:solidFill>
                  <a:srgbClr val="FF0000"/>
                </a:solidFill>
                <a:latin typeface="Roboto Condensed" pitchFamily="18"/>
                <a:cs typeface="Times New Roman" pitchFamily="18"/>
              </a:rPr>
              <a:t> </a:t>
            </a:r>
            <a:r>
              <a:rPr lang="et-EE" sz="2400">
                <a:latin typeface="Roboto Condensed" pitchFamily="18"/>
                <a:cs typeface="Times New Roman" pitchFamily="18"/>
              </a:rPr>
              <a:t>omandavatele täiskasvanutele sõltumata nende vanusest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Jätkuvalt on võimalus võtta õppepuhkust kuni 30 kalendripäeva aastas. Tasemekoolituses ning tööga seotud täienduskoolitusel osalemiseks kasutatud puhkuse ajal peab tööandja maksma töötasuga võrdset õppepuhkuse tasu 20 kalendripäeva ulatuses. 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t-EE" sz="18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n-US" sz="18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t-EE" sz="3200"/>
              <a:t>Täiskasvanuhariduse programm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3240" y="253160"/>
            <a:ext cx="7674111" cy="1262155"/>
          </a:xfrm>
        </p:spPr>
        <p:txBody>
          <a:bodyPr/>
          <a:lstStyle/>
          <a:p>
            <a:pPr lvl="0">
              <a:buNone/>
            </a:pPr>
            <a:r>
              <a:rPr lang="et-EE" sz="2800">
                <a:solidFill>
                  <a:srgbClr val="00B0F0"/>
                </a:solidFill>
              </a:rPr>
              <a:t>Mis on programm?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3554949" cy="4514850"/>
          </a:xfrm>
        </p:spPr>
        <p:txBody>
          <a:bodyPr/>
          <a:lstStyle/>
          <a:p>
            <a:pPr marL="107999" lvl="0" indent="0">
              <a:spcAft>
                <a:spcPts val="0"/>
              </a:spcAft>
              <a:buNone/>
            </a:pPr>
            <a:r>
              <a:rPr lang="et-EE" sz="2000">
                <a:latin typeface="Roboto Condensed" pitchFamily="18"/>
                <a:cs typeface="Times New Roman" pitchFamily="18"/>
              </a:rPr>
              <a:t>ENNE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000">
                <a:latin typeface="Roboto Condensed" pitchFamily="18"/>
                <a:cs typeface="Times New Roman" pitchFamily="18"/>
              </a:rPr>
              <a:t>Katusstrateegia puudus	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000">
                <a:latin typeface="Roboto Condensed" pitchFamily="18"/>
                <a:cs typeface="Times New Roman" pitchFamily="18"/>
              </a:rPr>
              <a:t>Täiskasvanuhariduse arengukava 2009-2013, kinnitas Vabariigi Valitsus		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0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000">
                <a:latin typeface="Roboto Condensed" pitchFamily="18"/>
                <a:cs typeface="Times New Roman" pitchFamily="18"/>
              </a:rPr>
              <a:t>ESF vahendite kasutamiseks </a:t>
            </a:r>
            <a:r>
              <a:rPr lang="et-EE" sz="2000" b="1">
                <a:latin typeface="Roboto Condensed" pitchFamily="18"/>
                <a:cs typeface="Times New Roman" pitchFamily="18"/>
              </a:rPr>
              <a:t>programm</a:t>
            </a:r>
            <a:r>
              <a:rPr lang="et-EE" sz="2000">
                <a:latin typeface="Roboto Condensed" pitchFamily="18"/>
                <a:cs typeface="Times New Roman" pitchFamily="18"/>
              </a:rPr>
              <a:t>id, kinnitas minister</a:t>
            </a:r>
            <a:endParaRPr lang="en-US" sz="2000">
              <a:latin typeface="Roboto Condensed" pitchFamily="18"/>
              <a:cs typeface="Times New Roman" pitchFamily="18"/>
            </a:endParaRPr>
          </a:p>
        </p:txBody>
      </p:sp>
      <p:sp>
        <p:nvSpPr>
          <p:cNvPr id="4" name="Sisu kohatäide 4"/>
          <p:cNvSpPr txBox="1">
            <a:spLocks noGrp="1"/>
          </p:cNvSpPr>
          <p:nvPr>
            <p:ph idx="2"/>
          </p:nvPr>
        </p:nvSpPr>
        <p:spPr>
          <a:xfrm>
            <a:off x="4409529" y="1768477"/>
            <a:ext cx="3994245" cy="4611172"/>
          </a:xfrm>
        </p:spPr>
        <p:txBody>
          <a:bodyPr/>
          <a:lstStyle/>
          <a:p>
            <a:pPr marL="107999" lvl="0" indent="0">
              <a:buNone/>
            </a:pPr>
            <a:r>
              <a:rPr lang="et-EE" sz="2000"/>
              <a:t>NÜÜD</a:t>
            </a:r>
          </a:p>
          <a:p>
            <a:pPr marL="107999" lvl="0" indent="0">
              <a:buNone/>
            </a:pPr>
            <a:r>
              <a:rPr lang="et-EE" sz="2000"/>
              <a:t>Eesti elukestva õppe strateegia 2020</a:t>
            </a:r>
          </a:p>
          <a:p>
            <a:pPr marL="107999" lvl="0" indent="0">
              <a:buNone/>
            </a:pPr>
            <a:endParaRPr lang="et-EE" sz="2000"/>
          </a:p>
          <a:p>
            <a:pPr marL="107999" lvl="0" indent="0">
              <a:buNone/>
            </a:pPr>
            <a:r>
              <a:rPr lang="et-EE" sz="2000"/>
              <a:t>Täiskasvanuhariduse </a:t>
            </a:r>
            <a:r>
              <a:rPr lang="et-EE" sz="2000" b="1"/>
              <a:t>programm</a:t>
            </a:r>
            <a:r>
              <a:rPr lang="et-EE" sz="2000"/>
              <a:t> 2020, kinnitab haridus- ja teadusminister</a:t>
            </a:r>
          </a:p>
          <a:p>
            <a:pPr marL="107999" lvl="0" indent="0">
              <a:buNone/>
            </a:pPr>
            <a:endParaRPr lang="et-EE" sz="2000"/>
          </a:p>
          <a:p>
            <a:pPr marL="107999" lvl="0" indent="0">
              <a:buNone/>
            </a:pPr>
            <a:r>
              <a:rPr lang="et-EE" sz="2000"/>
              <a:t>ESF vahendite kasutamiseks toetuse andmise tingimused (TAT), kinnitab minister</a:t>
            </a: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4238</TotalTime>
  <Words>619</Words>
  <Application>Microsoft Office PowerPoint</Application>
  <PresentationFormat>On-screen Show (4:3)</PresentationFormat>
  <Paragraphs>117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</vt:lpstr>
      <vt:lpstr>EÕS ja täiskasvanuhariduse programm Täiskasvanute koolituse seadus</vt:lpstr>
      <vt:lpstr>Täiskasvanute koolituse seadus</vt:lpstr>
      <vt:lpstr> Täienduskoolituse tegevuslubade süsteemi ümberkorraldamine</vt:lpstr>
      <vt:lpstr>Majandustegevuse teate esitamine</vt:lpstr>
      <vt:lpstr>Nõuete kehtestamine täienduskoolitusele</vt:lpstr>
      <vt:lpstr>Täienduskoolitusasutuste tegevuse läbipaistvuse suurendamine</vt:lpstr>
      <vt:lpstr>Õppija õigused / täiendavad hüved</vt:lpstr>
      <vt:lpstr>Täiskasvanuhariduse programm</vt:lpstr>
      <vt:lpstr>Mis on programm?</vt:lpstr>
      <vt:lpstr>Eesmärk</vt:lpstr>
      <vt:lpstr>Meetmed</vt:lpstr>
      <vt:lpstr>MEEDE 1.  </vt:lpstr>
      <vt:lpstr>MEEDE 2 </vt:lpstr>
      <vt:lpstr>MEEDE 3</vt:lpstr>
      <vt:lpstr>Aitäh!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Esitlusslaidide kujundusest</dc:title>
  <dc:creator>Kaimar Koemets</dc:creator>
  <cp:lastModifiedBy>_</cp:lastModifiedBy>
  <cp:revision>53</cp:revision>
  <cp:lastPrinted>2014-12-04T12:27:24Z</cp:lastPrinted>
  <dcterms:created xsi:type="dcterms:W3CDTF">2013-12-29T20:00:13Z</dcterms:created>
  <dcterms:modified xsi:type="dcterms:W3CDTF">2014-12-08T11:03:14Z</dcterms:modified>
</cp:coreProperties>
</file>