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6"/>
  </p:notesMasterIdLst>
  <p:handoutMasterIdLst>
    <p:handoutMasterId r:id="rId7"/>
  </p:handoutMasterIdLst>
  <p:sldIdLst>
    <p:sldId id="312" r:id="rId2"/>
    <p:sldId id="314" r:id="rId3"/>
    <p:sldId id="290" r:id="rId4"/>
    <p:sldId id="313" r:id="rId5"/>
  </p:sldIdLst>
  <p:sldSz cx="9144000" cy="6858000" type="screen4x3"/>
  <p:notesSz cx="6761163" cy="9942513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73E98-7B23-46F5-AE36-65E40F63D79A}" type="datetimeFigureOut">
              <a:rPr lang="et-EE" smtClean="0"/>
              <a:pPr/>
              <a:t>28.01.2015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EBA6A-5E57-4870-9C2D-61FF5BC41523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993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9ED9C-BAE2-46CE-841B-7731A9E2DD32}" type="datetimeFigureOut">
              <a:rPr lang="et-EE" smtClean="0"/>
              <a:pPr/>
              <a:t>28.01.2015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BC745-36D9-44D8-8093-1F7A6AC1818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224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33AFC-DC65-4F9A-AB65-C81662B76FF2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73E64-D28F-4370-9E51-AB8A6339B8AE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04852E-D4DC-4829-91BE-0BBD79589AFD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3529D-7231-408D-820B-620A0D15347D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F8DBA-16A8-4543-9282-8806D3031DA9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5F256-5B34-4A16-A99A-D9BFBAA7F393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62107-1AD9-4E34-B7EA-BB39C62D51FD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1CACB-8C56-4DD4-B5D0-95EF3F123849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7EBD7-EEC6-4F57-B463-BADCF3DEE8EB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4542C-1772-467A-85C9-3C4C5FC42D42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30C9C-2569-4437-81DF-629476EA5BA9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3CA0F-ACDA-44CB-8DD5-70849996DDA6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4400AB-30B4-40E6-B334-E86D86D092A6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FD4F1-0838-467D-8A5E-5C4ABD552B7B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FE3CB-43A7-4FC7-BC36-123C889DDF0F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7826E-F3A0-4510-A08E-891AE92F05CD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368B84-70A7-45C3-BDC7-283A2A99B434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52448-661B-4081-AF7B-D332BE3EC43C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1E6B7-63C8-4869-AB80-7BBB8C99B0B1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DA8E8-0A16-437C-B093-5F9375B0D053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62EF0-5BEF-4193-BF31-9FD315D64D85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CDEE1-D733-4413-8FEF-BE558D4B2901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3FEE23C-BF6F-4820-A1ED-05E801F18EDC}" type="datetimeFigureOut">
              <a:rPr lang="et-EE" smtClean="0"/>
              <a:pPr>
                <a:defRPr/>
              </a:pPr>
              <a:t>28.01.2015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CA77438-5A46-45F4-906C-03466B43ABED}" type="slidenum">
              <a:rPr lang="et-EE" smtClean="0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43608" y="4372168"/>
            <a:ext cx="7560839" cy="1143000"/>
          </a:xfrm>
        </p:spPr>
        <p:txBody>
          <a:bodyPr/>
          <a:lstStyle/>
          <a:p>
            <a:pPr marL="0" indent="0" algn="l">
              <a:buNone/>
            </a:pPr>
            <a:r>
              <a:rPr lang="et-EE" dirty="0" smtClean="0"/>
              <a:t>KUIDAS KOONDADA JÕUD?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smtClean="0"/>
              <a:t>Paide Täiskasvanute </a:t>
            </a:r>
          </a:p>
          <a:p>
            <a:pPr>
              <a:buNone/>
            </a:pPr>
            <a:r>
              <a:rPr lang="et-EE" dirty="0" smtClean="0"/>
              <a:t>Keskkooli näitel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sz="1700" i="1" dirty="0" smtClean="0"/>
              <a:t>Anneli Suits</a:t>
            </a:r>
            <a:endParaRPr lang="et-EE" sz="1700" i="1" dirty="0"/>
          </a:p>
        </p:txBody>
      </p:sp>
      <p:pic>
        <p:nvPicPr>
          <p:cNvPr id="1026" name="Picture 2" descr="C:\Users\Kasutaja\Desktop\direktori dok\kooli reklaam\kooli pildid\IMG_31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412" y="1052736"/>
            <a:ext cx="3888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15617" y="4372168"/>
            <a:ext cx="7190184" cy="1145064"/>
          </a:xfrm>
        </p:spPr>
        <p:txBody>
          <a:bodyPr/>
          <a:lstStyle/>
          <a:p>
            <a:pPr marL="0" indent="0" algn="l">
              <a:buNone/>
            </a:pP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Segasumma suvila </a:t>
            </a:r>
            <a:r>
              <a:rPr lang="et-EE" sz="3600" dirty="0"/>
              <a:t>P</a:t>
            </a:r>
            <a:r>
              <a:rPr lang="et-EE" sz="3600" dirty="0" smtClean="0"/>
              <a:t>aide moodi</a:t>
            </a:r>
            <a:br>
              <a:rPr lang="et-EE" sz="3600" dirty="0" smtClean="0"/>
            </a:b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848872" cy="4353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t-EE" dirty="0" smtClean="0"/>
          </a:p>
          <a:p>
            <a:pPr marL="45720" indent="0">
              <a:buNone/>
            </a:pPr>
            <a:endParaRPr lang="et-EE" dirty="0" smtClean="0"/>
          </a:p>
          <a:p>
            <a:pPr marL="45720" indent="0">
              <a:buNone/>
            </a:pPr>
            <a:endParaRPr lang="et-EE" sz="2400" dirty="0" smtClean="0"/>
          </a:p>
          <a:p>
            <a:pPr marL="45720" indent="0">
              <a:buNone/>
            </a:pPr>
            <a:endParaRPr lang="et-EE" sz="2400" dirty="0"/>
          </a:p>
          <a:p>
            <a:pPr marL="45720" indent="0">
              <a:buNone/>
            </a:pPr>
            <a:endParaRPr lang="et-EE" sz="2400" dirty="0" smtClean="0"/>
          </a:p>
          <a:p>
            <a:pPr marL="45720" indent="0">
              <a:buNone/>
            </a:pPr>
            <a:r>
              <a:rPr lang="et-EE" sz="1200" dirty="0" smtClean="0"/>
              <a:t>Formaalharidus</a:t>
            </a:r>
            <a:endParaRPr lang="et-EE" sz="1200" dirty="0"/>
          </a:p>
          <a:p>
            <a:pPr marL="45720" indent="0">
              <a:buNone/>
            </a:pPr>
            <a:endParaRPr lang="et-EE" sz="2400" dirty="0" smtClean="0"/>
          </a:p>
          <a:p>
            <a:pPr marL="45720" indent="0">
              <a:buNone/>
            </a:pPr>
            <a:endParaRPr lang="et-EE" sz="2400" dirty="0" smtClean="0"/>
          </a:p>
          <a:p>
            <a:pPr marL="45720" indent="0">
              <a:buNone/>
            </a:pPr>
            <a:r>
              <a:rPr lang="et-EE" sz="1800" dirty="0" smtClean="0"/>
              <a:t>Kas </a:t>
            </a:r>
            <a:r>
              <a:rPr lang="et-EE" sz="1800" dirty="0"/>
              <a:t>oleme </a:t>
            </a:r>
            <a:r>
              <a:rPr lang="et-EE" sz="1800" dirty="0" smtClean="0"/>
              <a:t>nõukogude-aja </a:t>
            </a:r>
            <a:r>
              <a:rPr lang="et-EE" sz="1800" dirty="0"/>
              <a:t>pärand või innovaatiline haridusasutus?</a:t>
            </a:r>
          </a:p>
        </p:txBody>
      </p:sp>
      <p:sp>
        <p:nvSpPr>
          <p:cNvPr id="5" name="Ovaal 4"/>
          <p:cNvSpPr/>
          <p:nvPr/>
        </p:nvSpPr>
        <p:spPr>
          <a:xfrm>
            <a:off x="2339752" y="1636423"/>
            <a:ext cx="4248472" cy="25922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0" name="Ovaal 9"/>
          <p:cNvSpPr/>
          <p:nvPr/>
        </p:nvSpPr>
        <p:spPr>
          <a:xfrm>
            <a:off x="2555776" y="2321471"/>
            <a:ext cx="1908212" cy="132355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/>
              <a:t>Paide </a:t>
            </a:r>
            <a:endParaRPr lang="et-EE" sz="1400" dirty="0" smtClean="0"/>
          </a:p>
          <a:p>
            <a:pPr algn="ctr"/>
            <a:r>
              <a:rPr lang="et-EE" sz="1400" dirty="0" smtClean="0"/>
              <a:t>Täiskasvanute Keskkool</a:t>
            </a:r>
          </a:p>
          <a:p>
            <a:pPr algn="ctr"/>
            <a:r>
              <a:rPr lang="et-EE" sz="1400" dirty="0" smtClean="0">
                <a:solidFill>
                  <a:srgbClr val="FF0000"/>
                </a:solidFill>
              </a:rPr>
              <a:t>157</a:t>
            </a:r>
            <a:endParaRPr lang="et-EE" sz="1400" dirty="0">
              <a:solidFill>
                <a:srgbClr val="FF0000"/>
              </a:solidFill>
            </a:endParaRPr>
          </a:p>
          <a:p>
            <a:pPr algn="ctr"/>
            <a:endParaRPr lang="et-EE" dirty="0"/>
          </a:p>
        </p:txBody>
      </p:sp>
      <p:sp>
        <p:nvSpPr>
          <p:cNvPr id="11" name="Ovaal 10"/>
          <p:cNvSpPr/>
          <p:nvPr/>
        </p:nvSpPr>
        <p:spPr>
          <a:xfrm>
            <a:off x="4131965" y="1736812"/>
            <a:ext cx="1728192" cy="108012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 smtClean="0"/>
              <a:t>Paide Rahvaülikool</a:t>
            </a:r>
          </a:p>
          <a:p>
            <a:pPr algn="ctr"/>
            <a:r>
              <a:rPr lang="et-EE" sz="1400" dirty="0" smtClean="0">
                <a:solidFill>
                  <a:srgbClr val="FF0000"/>
                </a:solidFill>
              </a:rPr>
              <a:t>180</a:t>
            </a:r>
            <a:endParaRPr lang="et-EE" sz="1400" dirty="0">
              <a:solidFill>
                <a:srgbClr val="FF000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4463988" y="2816932"/>
            <a:ext cx="1836204" cy="9361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 smtClean="0"/>
              <a:t>Paide Huvikeskus</a:t>
            </a:r>
          </a:p>
          <a:p>
            <a:pPr algn="ctr"/>
            <a:r>
              <a:rPr lang="et-EE" sz="1400" dirty="0" smtClean="0">
                <a:solidFill>
                  <a:srgbClr val="FF0000"/>
                </a:solidFill>
              </a:rPr>
              <a:t>137</a:t>
            </a:r>
            <a:endParaRPr lang="et-EE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07804" y="94541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/>
              <a:t>Multifunktsionaalne kooslus:            </a:t>
            </a:r>
            <a:r>
              <a:rPr lang="et-EE" dirty="0" smtClean="0"/>
              <a:t>ressursside optimeerimine</a:t>
            </a:r>
            <a:endParaRPr lang="et-EE" dirty="0"/>
          </a:p>
        </p:txBody>
      </p:sp>
      <p:cxnSp>
        <p:nvCxnSpPr>
          <p:cNvPr id="15" name="Sirge noolkonnektor 14"/>
          <p:cNvCxnSpPr>
            <a:endCxn id="10" idx="2"/>
          </p:cNvCxnSpPr>
          <p:nvPr/>
        </p:nvCxnSpPr>
        <p:spPr>
          <a:xfrm flipV="1">
            <a:off x="1907704" y="2983248"/>
            <a:ext cx="648072" cy="1803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irge noolkonnektor 16"/>
          <p:cNvCxnSpPr>
            <a:endCxn id="24" idx="1"/>
          </p:cNvCxnSpPr>
          <p:nvPr/>
        </p:nvCxnSpPr>
        <p:spPr>
          <a:xfrm flipV="1">
            <a:off x="5842645" y="2070721"/>
            <a:ext cx="817587" cy="2061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irge noolkonnektor 19"/>
          <p:cNvCxnSpPr>
            <a:stCxn id="12" idx="6"/>
            <a:endCxn id="27" idx="1"/>
          </p:cNvCxnSpPr>
          <p:nvPr/>
        </p:nvCxnSpPr>
        <p:spPr>
          <a:xfrm>
            <a:off x="6300192" y="3284984"/>
            <a:ext cx="720080" cy="1178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60232" y="191683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Vabaharidus</a:t>
            </a:r>
            <a:endParaRPr lang="et-EE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328498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Huviharidus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17538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alkiri 1"/>
          <p:cNvSpPr>
            <a:spLocks noGrp="1"/>
          </p:cNvSpPr>
          <p:nvPr>
            <p:ph type="title"/>
          </p:nvPr>
        </p:nvSpPr>
        <p:spPr>
          <a:xfrm>
            <a:off x="323528" y="170086"/>
            <a:ext cx="8610600" cy="88265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t-EE" sz="3600" dirty="0" smtClean="0"/>
              <a:t>Kuidas saada õppureid?</a:t>
            </a:r>
            <a:endParaRPr lang="et-EE" sz="3600" dirty="0"/>
          </a:p>
        </p:txBody>
      </p:sp>
      <p:sp>
        <p:nvSpPr>
          <p:cNvPr id="13314" name="Teksti kohatäide 2"/>
          <p:cNvSpPr>
            <a:spLocks noGrp="1"/>
          </p:cNvSpPr>
          <p:nvPr>
            <p:ph type="body" sz="half" idx="2"/>
          </p:nvPr>
        </p:nvSpPr>
        <p:spPr>
          <a:xfrm>
            <a:off x="96838" y="1220788"/>
            <a:ext cx="4259138" cy="50165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 smtClean="0"/>
              <a:t>Koostöö Rajaleidja, </a:t>
            </a:r>
            <a:r>
              <a:rPr lang="et-EE" sz="2000" dirty="0" smtClean="0"/>
              <a:t>töötukassa</a:t>
            </a:r>
            <a:r>
              <a:rPr lang="et-EE" sz="2000" dirty="0" smtClean="0"/>
              <a:t>, lasteaedade, koolide, </a:t>
            </a:r>
            <a:r>
              <a:rPr lang="et-EE" sz="2000" dirty="0" smtClean="0"/>
              <a:t>omavalitsuste ja ettevõtjatega</a:t>
            </a:r>
            <a:endParaRPr lang="et-E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 smtClean="0"/>
              <a:t>Reklaami osatähtsuse </a:t>
            </a:r>
            <a:r>
              <a:rPr lang="et-EE" sz="2000" dirty="0" smtClean="0"/>
              <a:t>suurendamine</a:t>
            </a:r>
            <a:endParaRPr lang="et-E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 smtClean="0"/>
              <a:t>Boonuste võimaldamine: </a:t>
            </a:r>
            <a:r>
              <a:rPr lang="et-EE" sz="2000" dirty="0" smtClean="0"/>
              <a:t>tasuta bussisõit, </a:t>
            </a:r>
            <a:r>
              <a:rPr lang="et-EE" sz="2000" dirty="0" smtClean="0"/>
              <a:t>töö-, lasteaia- või praktikakoha saamine</a:t>
            </a:r>
            <a:endParaRPr lang="et-E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 smtClean="0"/>
              <a:t>Motiveerimine ja nõustamine</a:t>
            </a:r>
            <a:r>
              <a:rPr lang="et-EE" sz="2000" dirty="0" smtClean="0"/>
              <a:t>, sh i</a:t>
            </a:r>
            <a:r>
              <a:rPr lang="et-EE" sz="2000" dirty="0" smtClean="0"/>
              <a:t>siklik mõjutamine ning </a:t>
            </a:r>
            <a:r>
              <a:rPr lang="et-EE" sz="2000" dirty="0" smtClean="0"/>
              <a:t>suhtlemine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5038"/>
            <a:ext cx="4322763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4.bp.blogspot.com/_rAjVs2vosIg/TO-8xe6BroI/AAAAAAAAAOg/USGBNdV3HHE/s1600/Question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16632"/>
            <a:ext cx="2496716" cy="24929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60" y="2493109"/>
            <a:ext cx="4700442" cy="352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al 1"/>
          <p:cNvSpPr/>
          <p:nvPr/>
        </p:nvSpPr>
        <p:spPr>
          <a:xfrm>
            <a:off x="3939501" y="2211020"/>
            <a:ext cx="5204499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dirty="0" smtClean="0"/>
              <a:t>Tulge ja motiveerige mind!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27584" y="4653136"/>
            <a:ext cx="7478217" cy="862032"/>
          </a:xfrm>
        </p:spPr>
        <p:txBody>
          <a:bodyPr/>
          <a:lstStyle/>
          <a:p>
            <a:pPr marL="0" indent="0" algn="l">
              <a:buNone/>
            </a:pPr>
            <a:r>
              <a:rPr lang="et-EE" dirty="0" smtClean="0"/>
              <a:t>Kuhu võiks jõuda?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6932240" cy="399362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t-EE" sz="2400" b="1" dirty="0">
                <a:solidFill>
                  <a:schemeClr val="accent1">
                    <a:lumMod val="75000"/>
                  </a:schemeClr>
                </a:solidFill>
              </a:rPr>
              <a:t>Kvaliteedi, atraktiivsuse suurendamine – loob usalduse</a:t>
            </a:r>
          </a:p>
          <a:p>
            <a:pPr marL="0" indent="0">
              <a:buNone/>
            </a:pPr>
            <a:endParaRPr lang="et-EE" dirty="0" smtClean="0"/>
          </a:p>
        </p:txBody>
      </p:sp>
      <p:sp>
        <p:nvSpPr>
          <p:cNvPr id="4" name="Ovaal 3"/>
          <p:cNvSpPr/>
          <p:nvPr/>
        </p:nvSpPr>
        <p:spPr>
          <a:xfrm>
            <a:off x="3094673" y="2439472"/>
            <a:ext cx="1977938" cy="129614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Edasiminek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34888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Ühisprojektid: sihtrühmad, väldib dubleerimise</a:t>
            </a:r>
            <a:endParaRPr lang="et-EE" sz="1400" dirty="0"/>
          </a:p>
        </p:txBody>
      </p:sp>
      <p:cxnSp>
        <p:nvCxnSpPr>
          <p:cNvPr id="12" name="Sirge noolkonnektor 11"/>
          <p:cNvCxnSpPr>
            <a:endCxn id="8" idx="3"/>
          </p:cNvCxnSpPr>
          <p:nvPr/>
        </p:nvCxnSpPr>
        <p:spPr>
          <a:xfrm flipH="1" flipV="1">
            <a:off x="2483768" y="2718212"/>
            <a:ext cx="648072" cy="3693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07804" y="1124744"/>
            <a:ext cx="2124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Uute sidusrühmade kaasamine: ettevõtjad, omavalitsused jne</a:t>
            </a:r>
            <a:endParaRPr lang="et-EE" sz="1400" dirty="0"/>
          </a:p>
        </p:txBody>
      </p:sp>
      <p:cxnSp>
        <p:nvCxnSpPr>
          <p:cNvPr id="23" name="Sirge noolkonnektor 22"/>
          <p:cNvCxnSpPr/>
          <p:nvPr/>
        </p:nvCxnSpPr>
        <p:spPr>
          <a:xfrm flipH="1" flipV="1">
            <a:off x="3869922" y="1878093"/>
            <a:ext cx="213720" cy="6078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92080" y="1700808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Täiskasvanuhariduse planeerimine: arengukava vms</a:t>
            </a:r>
            <a:endParaRPr lang="et-EE" sz="1400" dirty="0"/>
          </a:p>
        </p:txBody>
      </p:sp>
      <p:cxnSp>
        <p:nvCxnSpPr>
          <p:cNvPr id="34" name="Sirge noolkonnektor 33"/>
          <p:cNvCxnSpPr>
            <a:stCxn id="32" idx="1"/>
            <a:endCxn id="4" idx="7"/>
          </p:cNvCxnSpPr>
          <p:nvPr/>
        </p:nvCxnSpPr>
        <p:spPr>
          <a:xfrm flipH="1">
            <a:off x="4782949" y="2070140"/>
            <a:ext cx="509131" cy="559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irge noolkonnektor 38"/>
          <p:cNvCxnSpPr>
            <a:stCxn id="4" idx="6"/>
            <a:endCxn id="42" idx="1"/>
          </p:cNvCxnSpPr>
          <p:nvPr/>
        </p:nvCxnSpPr>
        <p:spPr>
          <a:xfrm>
            <a:off x="5072611" y="3087544"/>
            <a:ext cx="579509" cy="4462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52120" y="327221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Täiskasvanuhariduse koordineerimine</a:t>
            </a:r>
            <a:endParaRPr lang="et-EE" sz="1400" dirty="0"/>
          </a:p>
        </p:txBody>
      </p:sp>
      <p:cxnSp>
        <p:nvCxnSpPr>
          <p:cNvPr id="46" name="Sirge noolkonnektor 45"/>
          <p:cNvCxnSpPr>
            <a:stCxn id="4" idx="3"/>
            <a:endCxn id="48" idx="3"/>
          </p:cNvCxnSpPr>
          <p:nvPr/>
        </p:nvCxnSpPr>
        <p:spPr>
          <a:xfrm flipH="1">
            <a:off x="2627784" y="3545800"/>
            <a:ext cx="756551" cy="5112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55576" y="379543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Konkurents muutub koostööks</a:t>
            </a:r>
            <a:endParaRPr lang="et-EE" sz="1400" dirty="0"/>
          </a:p>
        </p:txBody>
      </p:sp>
      <p:cxnSp>
        <p:nvCxnSpPr>
          <p:cNvPr id="52" name="Sirge noolkonnektor 51"/>
          <p:cNvCxnSpPr>
            <a:stCxn id="4" idx="5"/>
            <a:endCxn id="54" idx="1"/>
          </p:cNvCxnSpPr>
          <p:nvPr/>
        </p:nvCxnSpPr>
        <p:spPr>
          <a:xfrm>
            <a:off x="4782949" y="3545800"/>
            <a:ext cx="653147" cy="6488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36096" y="393305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Suureneb riiklik toetus vaba- ja huviharidusele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358468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Voogav">
  <a:themeElements>
    <a:clrScheme name="Voogav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oogav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oogav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5389</TotalTime>
  <Words>123</Words>
  <Application>Microsoft Office PowerPoint</Application>
  <PresentationFormat>Ekraaniseanss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5" baseType="lpstr">
      <vt:lpstr>Voogav</vt:lpstr>
      <vt:lpstr>KUIDAS KOONDADA JÕUD?</vt:lpstr>
      <vt:lpstr> Segasumma suvila Paide moodi </vt:lpstr>
      <vt:lpstr>Kuidas saada õppureid?</vt:lpstr>
      <vt:lpstr>Kuhu võiks jõuda?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Paide Täiskasvanute Keskkool Rahvaülikool 28.04.2011</dc:title>
  <dc:creator>Anneli Suits</dc:creator>
  <cp:lastModifiedBy>Kasutaja</cp:lastModifiedBy>
  <cp:revision>131</cp:revision>
  <cp:lastPrinted>2013-01-17T12:25:47Z</cp:lastPrinted>
  <dcterms:created xsi:type="dcterms:W3CDTF">2011-04-27T09:07:09Z</dcterms:created>
  <dcterms:modified xsi:type="dcterms:W3CDTF">2015-01-28T07:07:00Z</dcterms:modified>
</cp:coreProperties>
</file>