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0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1" r:id="rId13"/>
    <p:sldId id="262" r:id="rId1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DFF839-09FB-4995-8D97-E94A0A08CA65}" type="datetimeFigureOut">
              <a:rPr lang="et-EE" smtClean="0"/>
              <a:pPr/>
              <a:t>26.01.2015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0AE3DB-E023-4A4C-94A7-1FD5A62B9731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b="1" dirty="0" smtClean="0"/>
              <a:t>Ly Kallas</a:t>
            </a:r>
          </a:p>
          <a:p>
            <a:r>
              <a:rPr lang="et-EE" b="1" dirty="0" smtClean="0"/>
              <a:t>KuressaareTG direktor</a:t>
            </a:r>
            <a:endParaRPr lang="et-EE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Erinevate osapoolte koostöö piirkonna tasandil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Koostöö </a:t>
            </a:r>
            <a:r>
              <a:rPr lang="et-EE" dirty="0" err="1" smtClean="0"/>
              <a:t>Andrasega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Erinevad projektid- tähelepanu meedias</a:t>
            </a:r>
          </a:p>
          <a:p>
            <a:r>
              <a:rPr lang="et-EE" dirty="0" smtClean="0"/>
              <a:t>Õpibuss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Osalemine projektides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t-EE" sz="2800" b="1" dirty="0" smtClean="0">
              <a:latin typeface="Georgia" pitchFamily="18" charset="0"/>
            </a:endParaRPr>
          </a:p>
          <a:p>
            <a:r>
              <a:rPr lang="et-EE" sz="2400" dirty="0" smtClean="0">
                <a:latin typeface="Georgia" pitchFamily="18" charset="0"/>
              </a:rPr>
              <a:t>ESF programm „ Üldhariduse pedagoogide kvalifikatsiooni tõstmine 2008-2014“ üldhariduskoolide koolimeeskondade koolitus </a:t>
            </a:r>
            <a:r>
              <a:rPr lang="et-EE" sz="2400" b="1" dirty="0" smtClean="0">
                <a:latin typeface="Georgia" pitchFamily="18" charset="0"/>
              </a:rPr>
              <a:t>HEV laste toetamiseks koolis</a:t>
            </a:r>
            <a:r>
              <a:rPr lang="et-EE" sz="2400" dirty="0" smtClean="0">
                <a:latin typeface="Georgia" pitchFamily="18" charset="0"/>
              </a:rPr>
              <a:t>  (ainsa koolina Saaremaalt)</a:t>
            </a:r>
            <a:endParaRPr lang="et-EE" sz="2400" b="1" dirty="0" smtClean="0">
              <a:latin typeface="Georgia" pitchFamily="18" charset="0"/>
            </a:endParaRPr>
          </a:p>
          <a:p>
            <a:r>
              <a:rPr lang="et-EE" sz="2400" dirty="0" smtClean="0">
                <a:latin typeface="Georgia" pitchFamily="18" charset="0"/>
              </a:rPr>
              <a:t> SA  Innove karjääri- ja nõustamisteenuste arenduskeskuse programm </a:t>
            </a:r>
            <a:r>
              <a:rPr lang="et-EE" sz="2400" b="1" dirty="0" smtClean="0">
                <a:latin typeface="Georgia" pitchFamily="18" charset="0"/>
              </a:rPr>
              <a:t>„Karjääriteenuste süsteemi arendamine“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 smtClean="0"/>
          </a:p>
          <a:p>
            <a:pPr>
              <a:buNone/>
            </a:pPr>
            <a:r>
              <a:rPr lang="et-EE" dirty="0" smtClean="0"/>
              <a:t>   Me ei saa teha suuri tegusid. Me võime teha vaid väikeseid tegusid suure armastusega</a:t>
            </a:r>
          </a:p>
          <a:p>
            <a:pPr>
              <a:buNone/>
            </a:pPr>
            <a:r>
              <a:rPr lang="et-EE" dirty="0" smtClean="0"/>
              <a:t>                                                           EmaTheresa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pPr algn="ctr">
              <a:buNone/>
            </a:pPr>
            <a:r>
              <a:rPr lang="et-EE" dirty="0" smtClean="0"/>
              <a:t>                </a:t>
            </a:r>
            <a:r>
              <a:rPr lang="et-EE" sz="4000" dirty="0" smtClean="0"/>
              <a:t>TÄNUD KUULAMAST!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Mis kool on Kuressaare Täiskasvanute Gümnaasium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Põhitegevus- katkenud haridusteega täiskasvanud õppijatele üldhariduse andmine</a:t>
            </a:r>
          </a:p>
          <a:p>
            <a:r>
              <a:rPr lang="et-EE" dirty="0" smtClean="0"/>
              <a:t>On kujunemas omamoodi täiskasvanute koolituskeskuseks</a:t>
            </a:r>
          </a:p>
          <a:p>
            <a:r>
              <a:rPr lang="et-EE" dirty="0" smtClean="0"/>
              <a:t>Meie maja võib nimetada põlvkondade majaks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2014/2015 õppeaasta arvudes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9 klassikomplekti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õppijate arv 201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töötajaid 27, nendset 18 õpetajat</a:t>
            </a:r>
          </a:p>
          <a:p>
            <a:pPr>
              <a:buNone/>
            </a:pPr>
            <a:r>
              <a:rPr lang="et-EE" dirty="0" smtClean="0"/>
              <a:t>-nendest 7 andragoogi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õppetöö toimub 9 klassiruumis (s.h arvutiklass)</a:t>
            </a:r>
          </a:p>
          <a:p>
            <a:pPr>
              <a:buNone/>
            </a:pPr>
            <a:r>
              <a:rPr lang="et-EE" dirty="0" smtClean="0"/>
              <a:t>-raamatukogu</a:t>
            </a:r>
          </a:p>
          <a:p>
            <a:pPr>
              <a:buNone/>
            </a:pPr>
            <a:r>
              <a:rPr lang="et-EE" dirty="0" smtClean="0"/>
              <a:t>-garderoob</a:t>
            </a:r>
          </a:p>
          <a:p>
            <a:pPr>
              <a:buNone/>
            </a:pPr>
            <a:r>
              <a:rPr lang="et-EE" dirty="0" smtClean="0"/>
              <a:t>-kohvik-söökla</a:t>
            </a:r>
          </a:p>
          <a:p>
            <a:pPr>
              <a:buNone/>
            </a:pPr>
            <a:r>
              <a:rPr lang="et-EE" dirty="0" smtClean="0"/>
              <a:t>-ema-lapse tuba</a:t>
            </a:r>
          </a:p>
          <a:p>
            <a:pPr>
              <a:buNone/>
            </a:pPr>
            <a:r>
              <a:rPr lang="et-EE" dirty="0" smtClean="0"/>
              <a:t>-saal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95536" y="2204864"/>
            <a:ext cx="8964613" cy="436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kumimoji="0" lang="et-E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t-E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üldharidus</a:t>
            </a:r>
            <a:r>
              <a:rPr kumimoji="0" lang="et-E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-</a:t>
            </a:r>
            <a:r>
              <a:rPr kumimoji="0" lang="et-E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	 õpiabi-		  vabaharidus-	          merendus-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kumimoji="0" lang="et-E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osakond	osakond	   	    osakond	          osakond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t-E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- õhtune õpe	- individuaaltunnid	  - karjäärikool	           - madruseõpe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t-E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- päevane õpe	- tasandusõpe	  - tööotsijate koolitamine     - merenduse alused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t-E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- üksikaine õpe	- tasulised	  	  - tasulised  ja tasuta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t-E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- e-õpe 		järelaitamistunnid	   kursused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t-E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- eksternõpe	- koduõpe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endParaRPr kumimoji="0" lang="et-EE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endParaRPr kumimoji="0" lang="et-EE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836712"/>
            <a:ext cx="5760640" cy="72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t-EE" dirty="0" smtClean="0">
                <a:latin typeface="Arial" charset="0"/>
              </a:rPr>
              <a:t> </a:t>
            </a:r>
            <a:r>
              <a:rPr lang="et-EE" sz="4000" dirty="0" smtClean="0">
                <a:latin typeface="Calibri" pitchFamily="34" charset="0"/>
              </a:rPr>
              <a:t>Struktuur</a:t>
            </a:r>
            <a:endParaRPr lang="et-EE" sz="40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27984" y="148478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15616" y="1988840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15616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99792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60032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04248" y="19888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Miks tullakse täiskasvanute gümnaasiumisse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Säilitada olemasolev töökoht</a:t>
            </a:r>
          </a:p>
          <a:p>
            <a:r>
              <a:rPr lang="et-EE" dirty="0" smtClean="0"/>
              <a:t>Olla tööturul konkurentsivõimeline</a:t>
            </a:r>
          </a:p>
          <a:p>
            <a:r>
              <a:rPr lang="et-EE" dirty="0" smtClean="0"/>
              <a:t>Õppida edasi kutseõppeasutustes </a:t>
            </a:r>
          </a:p>
          <a:p>
            <a:r>
              <a:rPr lang="et-EE" dirty="0" smtClean="0"/>
              <a:t>Omandada kõrgharidus olemasoleval erialal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Koostöö erinevate osapooltega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ETKA  Andras</a:t>
            </a:r>
          </a:p>
          <a:p>
            <a:r>
              <a:rPr lang="et-EE" smtClean="0"/>
              <a:t>Töötukassa- AASTA KOOSTÖÖPARTNER 2014</a:t>
            </a:r>
            <a:endParaRPr lang="et-EE" dirty="0" smtClean="0"/>
          </a:p>
          <a:p>
            <a:r>
              <a:rPr lang="et-EE" dirty="0" smtClean="0"/>
              <a:t>Õppenõustamiskeskus (Rajaleidja)</a:t>
            </a:r>
            <a:endParaRPr lang="et-EE" dirty="0" smtClean="0"/>
          </a:p>
          <a:p>
            <a:r>
              <a:rPr lang="et-EE" dirty="0" smtClean="0"/>
              <a:t>Saaremaa Arenduskeskus</a:t>
            </a:r>
          </a:p>
          <a:p>
            <a:r>
              <a:rPr lang="et-EE" dirty="0" smtClean="0"/>
              <a:t>Erinevad tööandjad</a:t>
            </a:r>
          </a:p>
          <a:p>
            <a:r>
              <a:rPr lang="et-EE" dirty="0" smtClean="0"/>
              <a:t>Teised koolid ja koolitusfirmad (ettevõtlusõpe jne)</a:t>
            </a:r>
          </a:p>
          <a:p>
            <a:r>
              <a:rPr lang="et-EE" dirty="0" smtClean="0"/>
              <a:t>Linna- ja maavalitsus</a:t>
            </a:r>
          </a:p>
          <a:p>
            <a:r>
              <a:rPr lang="et-EE" dirty="0" smtClean="0"/>
              <a:t>Vallad</a:t>
            </a:r>
          </a:p>
          <a:p>
            <a:r>
              <a:rPr lang="et-EE" dirty="0" err="1" smtClean="0"/>
              <a:t>Swedbank</a:t>
            </a:r>
            <a:endParaRPr lang="et-EE" dirty="0" smtClean="0"/>
          </a:p>
          <a:p>
            <a:r>
              <a:rPr lang="et-EE" dirty="0" smtClean="0"/>
              <a:t>Ülikoolide Keskus (Väärikate Ülikool)</a:t>
            </a:r>
          </a:p>
          <a:p>
            <a:pPr>
              <a:buNone/>
            </a:pPr>
            <a:r>
              <a:rPr lang="et-EE" dirty="0" smtClean="0"/>
              <a:t>    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Koostöö töötukassaga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 smtClean="0"/>
              <a:t>Hankega koolitused</a:t>
            </a:r>
            <a:r>
              <a:rPr lang="et-EE" dirty="0" smtClean="0"/>
              <a:t>: tööklubi, inglise keel, vene keel, arvutiõpetus koos tööotsingu toetamisega</a:t>
            </a:r>
            <a:endParaRPr lang="et-EE" dirty="0" smtClean="0"/>
          </a:p>
          <a:p>
            <a:pPr>
              <a:buNone/>
            </a:pPr>
            <a:endParaRPr lang="et-EE" dirty="0" smtClean="0"/>
          </a:p>
          <a:p>
            <a:r>
              <a:rPr lang="et-EE" b="1" dirty="0" smtClean="0"/>
              <a:t>Koolituskaardiga koolitused</a:t>
            </a:r>
          </a:p>
          <a:p>
            <a:pPr>
              <a:buNone/>
            </a:pPr>
            <a:r>
              <a:rPr lang="et-EE" dirty="0" smtClean="0"/>
              <a:t>-ettevõtluskoolitus</a:t>
            </a:r>
          </a:p>
          <a:p>
            <a:pPr>
              <a:buNone/>
            </a:pPr>
            <a:r>
              <a:rPr lang="et-EE" dirty="0" smtClean="0"/>
              <a:t>-eesti keel muulastele</a:t>
            </a:r>
          </a:p>
          <a:p>
            <a:pPr>
              <a:buNone/>
            </a:pPr>
            <a:r>
              <a:rPr lang="et-EE" dirty="0" smtClean="0"/>
              <a:t>-vene keel</a:t>
            </a:r>
          </a:p>
          <a:p>
            <a:pPr>
              <a:buNone/>
            </a:pPr>
            <a:r>
              <a:rPr lang="et-EE" dirty="0" smtClean="0"/>
              <a:t>-soome keel</a:t>
            </a:r>
          </a:p>
          <a:p>
            <a:pPr>
              <a:buNone/>
            </a:pPr>
            <a:r>
              <a:rPr lang="et-EE" dirty="0" smtClean="0"/>
              <a:t>-inglise keel</a:t>
            </a:r>
          </a:p>
          <a:p>
            <a:pPr>
              <a:buNone/>
            </a:pPr>
            <a:r>
              <a:rPr lang="et-EE" dirty="0" smtClean="0"/>
              <a:t>-</a:t>
            </a:r>
            <a:r>
              <a:rPr lang="et-EE" dirty="0" err="1" smtClean="0"/>
              <a:t>giidindus</a:t>
            </a:r>
            <a:endParaRPr lang="et-EE" dirty="0" smtClean="0"/>
          </a:p>
          <a:p>
            <a:pPr>
              <a:buNone/>
            </a:pPr>
            <a:r>
              <a:rPr lang="et-EE" dirty="0" smtClean="0"/>
              <a:t>-madruseõpe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Karjäärikool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r>
              <a:rPr lang="et-EE" dirty="0" smtClean="0"/>
              <a:t>Lektorid tuntud omaala tegijad</a:t>
            </a:r>
          </a:p>
          <a:p>
            <a:r>
              <a:rPr lang="et-EE" dirty="0" smtClean="0"/>
              <a:t>Suunatud kogu maakonna inimestele (tasuta)</a:t>
            </a:r>
          </a:p>
          <a:p>
            <a:r>
              <a:rPr lang="et-EE" dirty="0" smtClean="0"/>
              <a:t>Aitab vähendada väljarännet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Koostöö Eesti Merekooliga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/>
          <a:lstStyle/>
          <a:p>
            <a:r>
              <a:rPr lang="et-EE" dirty="0" smtClean="0"/>
              <a:t>Väikelaevajuht, madrusekutse</a:t>
            </a:r>
          </a:p>
          <a:p>
            <a:r>
              <a:rPr lang="et-EE" dirty="0" smtClean="0"/>
              <a:t>Omandavad ühtlasi pooleli jäänud üldhariduse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120</TotalTime>
  <Words>252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Erinevate osapoolte koostöö piirkonna tasandil</vt:lpstr>
      <vt:lpstr>  Mis kool on Kuressaare Täiskasvanute Gümnaasium</vt:lpstr>
      <vt:lpstr>2014/2015 õppeaasta arvudes</vt:lpstr>
      <vt:lpstr>Slide 4</vt:lpstr>
      <vt:lpstr>Miks tullakse täiskasvanute gümnaasiumisse</vt:lpstr>
      <vt:lpstr>Koostöö erinevate osapooltega</vt:lpstr>
      <vt:lpstr>Koostöö töötukassaga</vt:lpstr>
      <vt:lpstr>Karjäärikool</vt:lpstr>
      <vt:lpstr>Koostöö Eesti Merekooliga</vt:lpstr>
      <vt:lpstr>Koostöö Andrasega</vt:lpstr>
      <vt:lpstr>Osalemine projektides</vt:lpstr>
      <vt:lpstr>Kokkuvõtteks</vt:lpstr>
      <vt:lpstr>Slide 13</vt:lpstr>
    </vt:vector>
  </TitlesOfParts>
  <Company>KTG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Erinevate osapoolte koostöö piirkonna tasandil</dc:title>
  <dc:creator>KTG</dc:creator>
  <cp:lastModifiedBy>KTG</cp:lastModifiedBy>
  <cp:revision>33</cp:revision>
  <dcterms:created xsi:type="dcterms:W3CDTF">2014-04-09T07:45:56Z</dcterms:created>
  <dcterms:modified xsi:type="dcterms:W3CDTF">2015-01-26T09:35:48Z</dcterms:modified>
</cp:coreProperties>
</file>